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8" y="-1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2FF7A-CA27-45BA-970A-931F1A9459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024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4338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209C2-767B-4CC0-A115-502ADBAC15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jpe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.jpe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jpe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.jpe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6" Type="http://schemas.openxmlformats.org/officeDocument/2006/relationships/notesSlide" Target="../notesSlides/notesSlide8.xml"/><Relationship Id="rId25" Type="http://schemas.openxmlformats.org/officeDocument/2006/relationships/slideLayout" Target="../slideLayouts/slideLayout12.xml"/><Relationship Id="rId24" Type="http://schemas.openxmlformats.org/officeDocument/2006/relationships/image" Target="../media/image28.png"/><Relationship Id="rId23" Type="http://schemas.openxmlformats.org/officeDocument/2006/relationships/image" Target="../media/image27.png"/><Relationship Id="rId22" Type="http://schemas.openxmlformats.org/officeDocument/2006/relationships/image" Target="../media/image26.png"/><Relationship Id="rId21" Type="http://schemas.openxmlformats.org/officeDocument/2006/relationships/image" Target="../media/image25.png"/><Relationship Id="rId20" Type="http://schemas.openxmlformats.org/officeDocument/2006/relationships/image" Target="../media/image24.png"/><Relationship Id="rId2" Type="http://schemas.openxmlformats.org/officeDocument/2006/relationships/image" Target="../media/image6.png"/><Relationship Id="rId19" Type="http://schemas.openxmlformats.org/officeDocument/2006/relationships/image" Target="../media/image23.png"/><Relationship Id="rId18" Type="http://schemas.openxmlformats.org/officeDocument/2006/relationships/image" Target="../media/image22.png"/><Relationship Id="rId17" Type="http://schemas.openxmlformats.org/officeDocument/2006/relationships/image" Target="../media/image21.png"/><Relationship Id="rId16" Type="http://schemas.openxmlformats.org/officeDocument/2006/relationships/image" Target="../media/image20.png"/><Relationship Id="rId15" Type="http://schemas.openxmlformats.org/officeDocument/2006/relationships/image" Target="../media/image19.png"/><Relationship Id="rId14" Type="http://schemas.openxmlformats.org/officeDocument/2006/relationships/image" Target="../media/image18.png"/><Relationship Id="rId13" Type="http://schemas.openxmlformats.org/officeDocument/2006/relationships/image" Target="../media/image17.png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7"/>
          <p:cNvSpPr txBox="1">
            <a:spLocks noChangeArrowheads="1"/>
          </p:cNvSpPr>
          <p:nvPr/>
        </p:nvSpPr>
        <p:spPr bwMode="auto">
          <a:xfrm>
            <a:off x="-5954" y="379341"/>
            <a:ext cx="9154716" cy="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5000">
                <a:solidFill>
                  <a:prstClr val="black"/>
                </a:solidFill>
                <a:latin typeface="汉仪中楷简" charset="-122"/>
                <a:ea typeface="汉仪中楷简" charset="-122"/>
                <a:sym typeface="Arial" panose="020B0604020202020204" pitchFamily="34" charset="0"/>
              </a:rPr>
              <a:t>  </a:t>
            </a:r>
            <a:r>
              <a:rPr lang="zh-CN" altLang="en-US" sz="5000">
                <a:solidFill>
                  <a:prstClr val="black"/>
                </a:solidFill>
                <a:latin typeface="汉仪中楷简" charset="-122"/>
                <a:ea typeface="汉仪中楷简" charset="-122"/>
                <a:sym typeface="Arial" panose="020B0604020202020204" pitchFamily="34" charset="0"/>
              </a:rPr>
              <a:t>秋天</a:t>
            </a:r>
            <a:endParaRPr lang="zh-CN" altLang="en-US" sz="5000">
              <a:solidFill>
                <a:prstClr val="black"/>
              </a:solidFill>
              <a:latin typeface="汉仪中楷简" charset="-122"/>
              <a:ea typeface="汉仪中楷简" charset="-122"/>
              <a:sym typeface="Arial" panose="020B0604020202020204" pitchFamily="34" charset="0"/>
            </a:endParaRPr>
          </a:p>
        </p:txBody>
      </p:sp>
      <p:grpSp>
        <p:nvGrpSpPr>
          <p:cNvPr id="5122" name="组合 2"/>
          <p:cNvGrpSpPr/>
          <p:nvPr/>
        </p:nvGrpSpPr>
        <p:grpSpPr bwMode="auto">
          <a:xfrm>
            <a:off x="3788570" y="472678"/>
            <a:ext cx="440041" cy="600076"/>
            <a:chOff x="4238" y="15"/>
            <a:chExt cx="926" cy="1260"/>
          </a:xfrm>
        </p:grpSpPr>
        <p:sp>
          <p:nvSpPr>
            <p:cNvPr id="5123" name="文本框 5"/>
            <p:cNvSpPr txBox="1">
              <a:spLocks noChangeArrowheads="1"/>
            </p:cNvSpPr>
            <p:nvPr/>
          </p:nvSpPr>
          <p:spPr bwMode="auto">
            <a:xfrm>
              <a:off x="4330" y="15"/>
              <a:ext cx="834" cy="1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300">
                  <a:solidFill>
                    <a:srgbClr val="CD620B"/>
                  </a:solidFill>
                  <a:latin typeface="黑体" pitchFamily="49" charset="-122"/>
                  <a:ea typeface="黑体" pitchFamily="49" charset="-122"/>
                  <a:sym typeface="Arial" panose="020B0604020202020204" pitchFamily="34" charset="0"/>
                </a:rPr>
                <a:t>1</a:t>
              </a:r>
              <a:endParaRPr lang="en-US" altLang="zh-CN" sz="3300">
                <a:solidFill>
                  <a:srgbClr val="CD620B"/>
                </a:solidFill>
                <a:latin typeface="黑体" pitchFamily="49" charset="-122"/>
                <a:ea typeface="黑体" pitchFamily="49" charset="-122"/>
                <a:sym typeface="Arial" panose="020B0604020202020204" pitchFamily="34" charset="0"/>
              </a:endParaRPr>
            </a:p>
          </p:txBody>
        </p:sp>
        <p:sp>
          <p:nvSpPr>
            <p:cNvPr id="7" name="同心圆 6"/>
            <p:cNvSpPr/>
            <p:nvPr/>
          </p:nvSpPr>
          <p:spPr>
            <a:xfrm>
              <a:off x="4238" y="140"/>
              <a:ext cx="912" cy="957"/>
            </a:xfrm>
            <a:prstGeom prst="donut">
              <a:avLst>
                <a:gd name="adj" fmla="val 8654"/>
              </a:avLst>
            </a:prstGeom>
            <a:solidFill>
              <a:srgbClr val="CD62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black"/>
                </a:solidFill>
              </a:endParaRPr>
            </a:p>
          </p:txBody>
        </p:sp>
      </p:grpSp>
      <p:pic>
        <p:nvPicPr>
          <p:cNvPr id="5125" name="图片 8"/>
          <p:cNvPicPr>
            <a:picLocks noChangeAspect="1" noChangeArrowheads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 bwMode="auto">
          <a:xfrm>
            <a:off x="1" y="1147763"/>
            <a:ext cx="9144000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17410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1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随堂练习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17412" name="图片 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2737" y="3312319"/>
            <a:ext cx="2309813" cy="18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13"/>
          <p:cNvGrpSpPr/>
          <p:nvPr/>
        </p:nvGrpSpPr>
        <p:grpSpPr bwMode="auto">
          <a:xfrm>
            <a:off x="686992" y="766763"/>
            <a:ext cx="1250156" cy="1327547"/>
            <a:chOff x="1509" y="2049"/>
            <a:chExt cx="2624" cy="2788"/>
          </a:xfrm>
        </p:grpSpPr>
        <p:pic>
          <p:nvPicPr>
            <p:cNvPr id="17414" name="图片 5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1427" y="2131"/>
              <a:ext cx="2788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文本框 12"/>
            <p:cNvSpPr txBox="1">
              <a:spLocks noChangeArrowheads="1"/>
            </p:cNvSpPr>
            <p:nvPr/>
          </p:nvSpPr>
          <p:spPr bwMode="auto">
            <a:xfrm>
              <a:off x="2037" y="2697"/>
              <a:ext cx="1602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5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</a:t>
              </a:r>
              <a:endPara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2344341" y="1433513"/>
            <a:ext cx="1327547" cy="1248966"/>
            <a:chOff x="4922" y="3009"/>
            <a:chExt cx="2788" cy="2624"/>
          </a:xfrm>
        </p:grpSpPr>
        <p:pic>
          <p:nvPicPr>
            <p:cNvPr id="17417" name="图片 9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20000">
              <a:off x="4922" y="3009"/>
              <a:ext cx="2788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文本框 14"/>
            <p:cNvSpPr txBox="1">
              <a:spLocks noChangeArrowheads="1"/>
            </p:cNvSpPr>
            <p:nvPr/>
          </p:nvSpPr>
          <p:spPr bwMode="auto">
            <a:xfrm>
              <a:off x="5547" y="3522"/>
              <a:ext cx="1603" cy="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5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飞</a:t>
              </a:r>
              <a:endPara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2786061" y="3010378"/>
            <a:ext cx="1249442" cy="1327547"/>
            <a:chOff x="5850" y="6321"/>
            <a:chExt cx="2623" cy="2788"/>
          </a:xfrm>
        </p:grpSpPr>
        <p:pic>
          <p:nvPicPr>
            <p:cNvPr id="17420" name="图片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560000">
              <a:off x="5768" y="6403"/>
              <a:ext cx="2788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1" name="文本框 15"/>
            <p:cNvSpPr txBox="1">
              <a:spLocks noChangeArrowheads="1"/>
            </p:cNvSpPr>
            <p:nvPr/>
          </p:nvSpPr>
          <p:spPr bwMode="auto">
            <a:xfrm>
              <a:off x="6547" y="7029"/>
              <a:ext cx="1603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5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等线" charset="-122"/>
                </a:rPr>
                <a:t>大</a:t>
              </a:r>
              <a:endPara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4567235" y="3455667"/>
            <a:ext cx="1249442" cy="1328738"/>
            <a:chOff x="9591" y="7257"/>
            <a:chExt cx="2623" cy="2788"/>
          </a:xfrm>
        </p:grpSpPr>
        <p:pic>
          <p:nvPicPr>
            <p:cNvPr id="17423" name="图片 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7740000">
              <a:off x="9509" y="7339"/>
              <a:ext cx="2788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4" name="文本框 16"/>
            <p:cNvSpPr txBox="1">
              <a:spLocks noChangeArrowheads="1"/>
            </p:cNvSpPr>
            <p:nvPr/>
          </p:nvSpPr>
          <p:spPr bwMode="auto">
            <a:xfrm>
              <a:off x="10144" y="7883"/>
              <a:ext cx="1603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5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等线" charset="-122"/>
                </a:rPr>
                <a:t>树</a:t>
              </a:r>
              <a:endPara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5073253" y="1924051"/>
            <a:ext cx="1327547" cy="1250156"/>
            <a:chOff x="10652" y="4041"/>
            <a:chExt cx="2788" cy="2624"/>
          </a:xfrm>
        </p:grpSpPr>
        <p:pic>
          <p:nvPicPr>
            <p:cNvPr id="17426" name="图片 7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20000">
              <a:off x="10652" y="4041"/>
              <a:ext cx="2788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7" name="文本框 17"/>
            <p:cNvSpPr txBox="1">
              <a:spLocks noChangeArrowheads="1"/>
            </p:cNvSpPr>
            <p:nvPr/>
          </p:nvSpPr>
          <p:spPr bwMode="auto">
            <a:xfrm>
              <a:off x="11211" y="4554"/>
              <a:ext cx="1603" cy="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5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等线" charset="-122"/>
                </a:rPr>
                <a:t>秋</a:t>
              </a:r>
              <a:endPara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6325789" y="717234"/>
            <a:ext cx="1249441" cy="1327547"/>
            <a:chOff x="13282" y="1506"/>
            <a:chExt cx="2623" cy="2788"/>
          </a:xfrm>
        </p:grpSpPr>
        <p:pic>
          <p:nvPicPr>
            <p:cNvPr id="17429" name="图片 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7020000">
              <a:off x="13200" y="1588"/>
              <a:ext cx="2788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文本框 18"/>
            <p:cNvSpPr txBox="1">
              <a:spLocks noChangeArrowheads="1"/>
            </p:cNvSpPr>
            <p:nvPr/>
          </p:nvSpPr>
          <p:spPr bwMode="auto">
            <a:xfrm>
              <a:off x="13989" y="2176"/>
              <a:ext cx="1603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5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等线" charset="-122"/>
                </a:rPr>
                <a:t>片</a:t>
              </a:r>
              <a:endPara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4043363" y="632223"/>
            <a:ext cx="1327547" cy="1248965"/>
            <a:chOff x="8489" y="1327"/>
            <a:chExt cx="2788" cy="2624"/>
          </a:xfrm>
        </p:grpSpPr>
        <p:pic>
          <p:nvPicPr>
            <p:cNvPr id="17432" name="图片 8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480000">
              <a:off x="8489" y="1327"/>
              <a:ext cx="2788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3" name="文本框 19"/>
            <p:cNvSpPr txBox="1">
              <a:spLocks noChangeArrowheads="1"/>
            </p:cNvSpPr>
            <p:nvPr/>
          </p:nvSpPr>
          <p:spPr bwMode="auto">
            <a:xfrm>
              <a:off x="9136" y="1840"/>
              <a:ext cx="1603" cy="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5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等线" charset="-122"/>
                </a:rPr>
                <a:t>了</a:t>
              </a:r>
              <a:endPara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1173956" y="3569494"/>
            <a:ext cx="1328738" cy="1248251"/>
            <a:chOff x="2466" y="7494"/>
            <a:chExt cx="2788" cy="2623"/>
          </a:xfrm>
        </p:grpSpPr>
        <p:pic>
          <p:nvPicPr>
            <p:cNvPr id="17435" name="图片 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920000">
              <a:off x="2466" y="7494"/>
              <a:ext cx="2788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6" name="文本框 20"/>
            <p:cNvSpPr txBox="1">
              <a:spLocks noChangeArrowheads="1"/>
            </p:cNvSpPr>
            <p:nvPr/>
          </p:nvSpPr>
          <p:spPr bwMode="auto">
            <a:xfrm>
              <a:off x="3020" y="8091"/>
              <a:ext cx="1602" cy="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5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等线" charset="-122"/>
                </a:rPr>
                <a:t>气</a:t>
              </a:r>
              <a:endPara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111441" y="2362678"/>
            <a:ext cx="1249442" cy="1327547"/>
            <a:chOff x="234" y="4961"/>
            <a:chExt cx="2623" cy="2788"/>
          </a:xfrm>
        </p:grpSpPr>
        <p:pic>
          <p:nvPicPr>
            <p:cNvPr id="17438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4860000">
              <a:off x="152" y="5043"/>
              <a:ext cx="2788" cy="2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9" name="文本框 21"/>
            <p:cNvSpPr txBox="1">
              <a:spLocks noChangeArrowheads="1"/>
            </p:cNvSpPr>
            <p:nvPr/>
          </p:nvSpPr>
          <p:spPr bwMode="auto">
            <a:xfrm>
              <a:off x="810" y="5565"/>
              <a:ext cx="1603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5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等线" charset="-122"/>
                </a:rPr>
                <a:t>叶</a:t>
              </a:r>
              <a:endPara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7442598" y="2043113"/>
            <a:ext cx="1250156" cy="1327547"/>
            <a:chOff x="1509" y="2049"/>
            <a:chExt cx="2624" cy="2788"/>
          </a:xfrm>
        </p:grpSpPr>
        <p:pic>
          <p:nvPicPr>
            <p:cNvPr id="17441" name="图片 2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700000">
              <a:off x="1427" y="2131"/>
              <a:ext cx="2788" cy="2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文本框 25"/>
            <p:cNvSpPr txBox="1">
              <a:spLocks noChangeArrowheads="1"/>
            </p:cNvSpPr>
            <p:nvPr/>
          </p:nvSpPr>
          <p:spPr bwMode="auto">
            <a:xfrm>
              <a:off x="2037" y="2697"/>
              <a:ext cx="1602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5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等线" charset="-122"/>
                </a:rPr>
                <a:t>会</a:t>
              </a:r>
              <a:endPara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endParaRPr>
            </a:p>
          </p:txBody>
        </p:sp>
      </p:grpSp>
      <p:sp>
        <p:nvSpPr>
          <p:cNvPr id="17443" name="文本框 39"/>
          <p:cNvSpPr txBox="1">
            <a:spLocks noChangeArrowheads="1"/>
          </p:cNvSpPr>
          <p:nvPr/>
        </p:nvSpPr>
        <p:spPr bwMode="auto">
          <a:xfrm>
            <a:off x="2333625" y="30956"/>
            <a:ext cx="3505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认一认，捡树叶。</a:t>
            </a:r>
            <a:endParaRPr lang="zh-CN" altLang="en-US" sz="33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724740 0.486944 " pathEditMode="relative" rAng="0" ptsTypes="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9323 0.253426 " pathEditMode="relative" rAng="0" ptsTypes="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55104 0.524074 " pathEditMode="relative" rAng="0" ptsTypes="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97083 0.511389 " pathEditMode="relative" rAng="0" ptsTypes="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41458 0.311481 " pathEditMode="relative" rAng="0" ptsTypes="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98281 0.004167 " pathEditMode="relative" rAng="0" ptsTypes="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12552 0.077870 " pathEditMode="relative" rAng="0" ptsTypes="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31510 0.385093 " pathEditMode="relative" rAng="0" ptsTypes="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785990 0.202037 " pathEditMode="relative" rAng="0" ptsTypes="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660521 -0.044167 " pathEditMode="relative" rAng="0" ptsTypes="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18434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5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随堂练习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8436" name="文本框 21"/>
          <p:cNvSpPr txBox="1">
            <a:spLocks noChangeArrowheads="1"/>
          </p:cNvSpPr>
          <p:nvPr/>
        </p:nvSpPr>
        <p:spPr bwMode="auto">
          <a:xfrm>
            <a:off x="1065610" y="769144"/>
            <a:ext cx="710803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了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8437" name="文本框 10"/>
          <p:cNvSpPr txBox="1">
            <a:spLocks noChangeArrowheads="1"/>
          </p:cNvSpPr>
          <p:nvPr/>
        </p:nvSpPr>
        <p:spPr bwMode="auto">
          <a:xfrm>
            <a:off x="1065610" y="1769269"/>
            <a:ext cx="7108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子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8438" name="文本框 22"/>
          <p:cNvSpPr txBox="1">
            <a:spLocks noChangeArrowheads="1"/>
          </p:cNvSpPr>
          <p:nvPr/>
        </p:nvSpPr>
        <p:spPr bwMode="auto">
          <a:xfrm>
            <a:off x="1065610" y="3048000"/>
            <a:ext cx="710803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人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8439" name="文本框 34"/>
          <p:cNvSpPr txBox="1">
            <a:spLocks noChangeArrowheads="1"/>
          </p:cNvSpPr>
          <p:nvPr/>
        </p:nvSpPr>
        <p:spPr bwMode="auto">
          <a:xfrm>
            <a:off x="1065610" y="4049316"/>
            <a:ext cx="710803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大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2930129" y="769144"/>
            <a:ext cx="4732734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好了  走了  飞了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2930129" y="1769269"/>
            <a:ext cx="473273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虫子  叶子  石子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930129" y="3048000"/>
            <a:ext cx="4732734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人才  大人  好人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2930129" y="4049316"/>
            <a:ext cx="4732734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大小  大山  大火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8444" name="文本框 39"/>
          <p:cNvSpPr txBox="1">
            <a:spLocks noChangeArrowheads="1"/>
          </p:cNvSpPr>
          <p:nvPr/>
        </p:nvSpPr>
        <p:spPr bwMode="auto">
          <a:xfrm>
            <a:off x="2333625" y="30956"/>
            <a:ext cx="281701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比一比，组词。</a:t>
            </a:r>
            <a:endParaRPr lang="zh-CN" altLang="en-US" sz="3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2"/>
          <p:cNvSpPr txBox="1">
            <a:spLocks noChangeArrowheads="1"/>
          </p:cNvSpPr>
          <p:nvPr/>
        </p:nvSpPr>
        <p:spPr bwMode="auto">
          <a:xfrm>
            <a:off x="1094185" y="1359694"/>
            <a:ext cx="6447234" cy="366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天气凉了，树叶黄了，一片片叶子从树上落下来。</a:t>
            </a:r>
            <a:endParaRPr lang="zh-CN" altLang="en-US" sz="3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天空那么蓝，那么高。一群大雁往南飞，一会儿排成个</a:t>
            </a:r>
            <a:r>
              <a:rPr lang="en-US" altLang="zh-CN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en-US" altLang="zh-CN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字，一会儿排成个</a:t>
            </a:r>
            <a:r>
              <a:rPr lang="en-US" altLang="zh-CN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字。</a:t>
            </a:r>
            <a:endParaRPr lang="zh-CN" altLang="en-US" sz="3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啊！秋天来了！</a:t>
            </a:r>
            <a:endParaRPr lang="zh-CN" altLang="en-US" sz="3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458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19459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0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初读课文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9461" name="文本框 17"/>
          <p:cNvSpPr txBox="1">
            <a:spLocks noChangeArrowheads="1"/>
          </p:cNvSpPr>
          <p:nvPr/>
        </p:nvSpPr>
        <p:spPr bwMode="auto">
          <a:xfrm>
            <a:off x="-17860" y="697706"/>
            <a:ext cx="9154716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500" dirty="0">
                <a:solidFill>
                  <a:prstClr val="black"/>
                </a:solidFill>
                <a:latin typeface="汉仪中楷简" charset="-122"/>
                <a:ea typeface="汉仪中楷简" charset="-122"/>
                <a:sym typeface="Arial" panose="020B0604020202020204" pitchFamily="34" charset="0"/>
              </a:rPr>
              <a:t>  </a:t>
            </a:r>
            <a:r>
              <a:rPr lang="zh-CN" altLang="en-US" sz="4500" dirty="0">
                <a:solidFill>
                  <a:prstClr val="black"/>
                </a:solidFill>
                <a:latin typeface="汉仪中楷简" charset="-122"/>
                <a:ea typeface="汉仪中楷简" charset="-122"/>
                <a:sym typeface="Arial" panose="020B0604020202020204" pitchFamily="34" charset="0"/>
              </a:rPr>
              <a:t>秋天</a:t>
            </a:r>
            <a:endParaRPr lang="zh-CN" altLang="en-US" sz="4500" dirty="0">
              <a:solidFill>
                <a:prstClr val="black"/>
              </a:solidFill>
              <a:latin typeface="汉仪中楷简" charset="-122"/>
              <a:ea typeface="汉仪中楷简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1350169" y="1452562"/>
            <a:ext cx="55840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①</a:t>
            </a:r>
            <a:endParaRPr lang="zh-CN" altLang="en-US" sz="33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350169" y="2645569"/>
            <a:ext cx="55840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sym typeface="等线" charset="-122"/>
              </a:rPr>
              <a:t>②</a:t>
            </a:r>
            <a:endParaRPr lang="zh-CN" altLang="en-US" sz="3300" b="1">
              <a:solidFill>
                <a:srgbClr val="C00000"/>
              </a:solidFill>
              <a:latin typeface="Calibri" panose="020F0502020204030204" charset="0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350169" y="4425553"/>
            <a:ext cx="558404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>
                <a:solidFill>
                  <a:srgbClr val="C00000"/>
                </a:solidFill>
                <a:latin typeface="Calibri" panose="020F0502020204030204" charset="0"/>
                <a:ea typeface="宋体" panose="02010600030101010101" pitchFamily="2" charset="-122"/>
                <a:sym typeface="等线" charset="-122"/>
              </a:rPr>
              <a:t>③</a:t>
            </a:r>
            <a:endParaRPr lang="zh-CN" altLang="en-US" sz="3300" b="1">
              <a:solidFill>
                <a:srgbClr val="C00000"/>
              </a:solidFill>
              <a:latin typeface="Calibri" panose="020F0502020204030204" charset="0"/>
              <a:ea typeface="宋体" panose="02010600030101010101" pitchFamily="2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"/>
          <p:cNvSpPr txBox="1">
            <a:spLocks noChangeArrowheads="1"/>
          </p:cNvSpPr>
          <p:nvPr/>
        </p:nvSpPr>
        <p:spPr bwMode="auto">
          <a:xfrm>
            <a:off x="726282" y="901304"/>
            <a:ext cx="793789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课文中告诉我们秋天有哪些美丽的景物呢？</a:t>
            </a:r>
            <a:endParaRPr lang="zh-CN" altLang="en-US" sz="3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0482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20483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4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整体感知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890588" y="1857375"/>
            <a:ext cx="2981325" cy="2916324"/>
            <a:chOff x="1525" y="3901"/>
            <a:chExt cx="6260" cy="6122"/>
          </a:xfrm>
        </p:grpSpPr>
        <p:pic>
          <p:nvPicPr>
            <p:cNvPr id="20486" name="图片 1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25" y="3901"/>
              <a:ext cx="6260" cy="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文本框 2"/>
            <p:cNvSpPr txBox="1">
              <a:spLocks noChangeArrowheads="1"/>
            </p:cNvSpPr>
            <p:nvPr/>
          </p:nvSpPr>
          <p:spPr bwMode="auto">
            <a:xfrm>
              <a:off x="3707" y="8860"/>
              <a:ext cx="2010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落叶</a:t>
              </a:r>
              <a:endParaRPr lang="zh-CN" altLang="en-US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855369" y="1857375"/>
            <a:ext cx="3199686" cy="2916324"/>
            <a:chOff x="9850" y="3901"/>
            <a:chExt cx="6719" cy="6122"/>
          </a:xfrm>
        </p:grpSpPr>
        <p:pic>
          <p:nvPicPr>
            <p:cNvPr id="20489" name="图片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9850" y="3901"/>
              <a:ext cx="6719" cy="4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文本框 5"/>
            <p:cNvSpPr txBox="1">
              <a:spLocks noChangeArrowheads="1"/>
            </p:cNvSpPr>
            <p:nvPr/>
          </p:nvSpPr>
          <p:spPr bwMode="auto">
            <a:xfrm>
              <a:off x="12261" y="8860"/>
              <a:ext cx="2010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000" b="1">
                  <a:solidFill>
                    <a:prstClr val="black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大雁</a:t>
              </a:r>
              <a:endParaRPr lang="zh-CN" altLang="en-US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21506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7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课文精讲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1508" name="文本框 39"/>
          <p:cNvSpPr txBox="1">
            <a:spLocks noChangeArrowheads="1"/>
          </p:cNvSpPr>
          <p:nvPr/>
        </p:nvSpPr>
        <p:spPr bwMode="auto">
          <a:xfrm>
            <a:off x="2333625" y="30956"/>
            <a:ext cx="3505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说说秋天的变化。</a:t>
            </a:r>
            <a:endParaRPr lang="zh-CN" altLang="en-US" sz="33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pic>
        <p:nvPicPr>
          <p:cNvPr id="21509" name="图片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841" y="669131"/>
            <a:ext cx="6413897" cy="427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62737" y="2264569"/>
            <a:ext cx="2433638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天气凉了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22530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1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课文精讲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2532" name="文本框 39"/>
          <p:cNvSpPr txBox="1">
            <a:spLocks noChangeArrowheads="1"/>
          </p:cNvSpPr>
          <p:nvPr/>
        </p:nvSpPr>
        <p:spPr bwMode="auto">
          <a:xfrm>
            <a:off x="2333625" y="30956"/>
            <a:ext cx="3505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说说秋天的变化。</a:t>
            </a:r>
            <a:endParaRPr lang="zh-CN" altLang="en-US" sz="33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pic>
        <p:nvPicPr>
          <p:cNvPr id="22533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0981" y="657225"/>
            <a:ext cx="8682038" cy="428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381751" y="1614488"/>
            <a:ext cx="2432447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树叶黄了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23554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5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课文精讲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3556" name="文本框 3"/>
          <p:cNvSpPr txBox="1">
            <a:spLocks noChangeArrowheads="1"/>
          </p:cNvSpPr>
          <p:nvPr/>
        </p:nvSpPr>
        <p:spPr bwMode="auto">
          <a:xfrm>
            <a:off x="4054078" y="853679"/>
            <a:ext cx="2432447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树叶黄了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23557" name="文本框 1"/>
          <p:cNvSpPr txBox="1">
            <a:spLocks noChangeArrowheads="1"/>
          </p:cNvSpPr>
          <p:nvPr/>
        </p:nvSpPr>
        <p:spPr bwMode="auto">
          <a:xfrm>
            <a:off x="238125" y="853679"/>
            <a:ext cx="2433638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天气凉了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23558" name="文本框 2"/>
          <p:cNvSpPr txBox="1">
            <a:spLocks noChangeArrowheads="1"/>
          </p:cNvSpPr>
          <p:nvPr/>
        </p:nvSpPr>
        <p:spPr bwMode="auto">
          <a:xfrm>
            <a:off x="238126" y="2009775"/>
            <a:ext cx="27277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  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</a:t>
            </a:r>
            <a:r>
              <a:rPr lang="zh-CN" altLang="en-US" sz="4500" b="1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了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23559" name="文本框 4"/>
          <p:cNvSpPr txBox="1">
            <a:spLocks noChangeArrowheads="1"/>
          </p:cNvSpPr>
          <p:nvPr/>
        </p:nvSpPr>
        <p:spPr bwMode="auto">
          <a:xfrm>
            <a:off x="4054078" y="2009775"/>
            <a:ext cx="27277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  </a:t>
            </a: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</a:t>
            </a: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</a:t>
            </a: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了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23560" name="文本框 5"/>
          <p:cNvSpPr txBox="1">
            <a:spLocks noChangeArrowheads="1"/>
          </p:cNvSpPr>
          <p:nvPr/>
        </p:nvSpPr>
        <p:spPr bwMode="auto">
          <a:xfrm>
            <a:off x="238126" y="3278982"/>
            <a:ext cx="2727722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  </a:t>
            </a: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</a:t>
            </a: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</a:t>
            </a: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了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23561" name="文本框 6"/>
          <p:cNvSpPr txBox="1">
            <a:spLocks noChangeArrowheads="1"/>
          </p:cNvSpPr>
          <p:nvPr/>
        </p:nvSpPr>
        <p:spPr bwMode="auto">
          <a:xfrm>
            <a:off x="4054078" y="3278982"/>
            <a:ext cx="2727722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  </a:t>
            </a: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</a:t>
            </a: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</a:t>
            </a: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了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38125" y="2009775"/>
            <a:ext cx="12846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天气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708548" y="2009775"/>
            <a:ext cx="71080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晴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054079" y="2009775"/>
            <a:ext cx="128468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小草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524500" y="2009775"/>
            <a:ext cx="71080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绿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38125" y="3278982"/>
            <a:ext cx="1284685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鲜花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708548" y="3278982"/>
            <a:ext cx="710803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红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054079" y="3278982"/>
            <a:ext cx="1284684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麦子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524500" y="3278982"/>
            <a:ext cx="710804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黄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24578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79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课文精讲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4580" name="文本框 39"/>
          <p:cNvSpPr txBox="1">
            <a:spLocks noChangeArrowheads="1"/>
          </p:cNvSpPr>
          <p:nvPr/>
        </p:nvSpPr>
        <p:spPr bwMode="auto">
          <a:xfrm>
            <a:off x="2333625" y="30956"/>
            <a:ext cx="3505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说说秋天的变化。</a:t>
            </a:r>
            <a:endParaRPr lang="zh-CN" altLang="en-US" sz="33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pic>
        <p:nvPicPr>
          <p:cNvPr id="24581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985" y="760810"/>
            <a:ext cx="8632031" cy="333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46598" y="4176713"/>
            <a:ext cx="644961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一片片叶子从树上落下来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25602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3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课文精讲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037035" y="659606"/>
            <a:ext cx="30063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一片片叶子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560" y="1538288"/>
            <a:ext cx="3750469" cy="33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763816" y="659606"/>
            <a:ext cx="2433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一片叶子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3582" y="2016919"/>
            <a:ext cx="2374106" cy="243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10766" y="789385"/>
            <a:ext cx="8322469" cy="32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33538" y="4155282"/>
            <a:ext cx="5876925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天空那么蓝，那么高。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grpSp>
        <p:nvGrpSpPr>
          <p:cNvPr id="26627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26628" name="图片 6" descr="PPT图标橙色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9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课文精讲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6630" name="文本框 39"/>
          <p:cNvSpPr txBox="1">
            <a:spLocks noChangeArrowheads="1"/>
          </p:cNvSpPr>
          <p:nvPr/>
        </p:nvSpPr>
        <p:spPr bwMode="auto">
          <a:xfrm>
            <a:off x="2333625" y="30956"/>
            <a:ext cx="3505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说说秋天的变化。</a:t>
            </a:r>
            <a:endParaRPr lang="zh-CN" altLang="en-US" sz="33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28625" y="671513"/>
            <a:ext cx="8443913" cy="29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1.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认识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“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秋、气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”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等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10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个生字和木字旁、口字旁、人字头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个偏旁。会写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“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了、子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”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等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个字和横撇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个笔画。</a:t>
            </a:r>
            <a:endParaRPr lang="en-US" altLang="zh-CN" sz="27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2.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正确朗读课文，注意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“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一</a:t>
            </a: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”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的不同读音。背诵课文。</a:t>
            </a:r>
            <a:endParaRPr lang="en-US" altLang="zh-CN" sz="27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3.</a:t>
            </a:r>
            <a:r>
              <a:rPr lang="zh-CN" altLang="en-US" sz="27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结合插图初步了解秋天的特征，知道秋天是个美丽的季节。认识自然段。</a:t>
            </a:r>
            <a:endParaRPr lang="zh-CN" altLang="en-US" sz="27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9218" name="文本框 2"/>
          <p:cNvSpPr txBox="1">
            <a:spLocks noChangeArrowheads="1"/>
          </p:cNvSpPr>
          <p:nvPr/>
        </p:nvSpPr>
        <p:spPr bwMode="auto">
          <a:xfrm>
            <a:off x="428625" y="3774282"/>
            <a:ext cx="8443913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【教学重点】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正确朗读课文，背诵课文。读好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一</a:t>
            </a:r>
            <a:r>
              <a:rPr lang="en-US" altLang="zh-CN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”</a:t>
            </a: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的不同读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          音。认识首次出现的偏旁。认识自然段。</a:t>
            </a:r>
            <a:endParaRPr lang="zh-CN" altLang="en-US" sz="2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grpSp>
        <p:nvGrpSpPr>
          <p:cNvPr id="6147" name="组合 2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6148" name="图片 1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教学目标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23825" y="3190876"/>
            <a:ext cx="8896350" cy="183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一群大雁往南飞，一会儿排成个</a:t>
            </a:r>
            <a:r>
              <a:rPr lang="en-US" altLang="zh-CN" sz="4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“</a:t>
            </a:r>
            <a:r>
              <a:rPr lang="zh-CN" altLang="en-US" sz="4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人</a:t>
            </a:r>
            <a:r>
              <a:rPr lang="en-US" altLang="zh-CN" sz="4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”</a:t>
            </a:r>
            <a:r>
              <a:rPr lang="zh-CN" altLang="en-US" sz="4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字，一会儿排成个</a:t>
            </a:r>
            <a:r>
              <a:rPr lang="en-US" altLang="zh-CN" sz="4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“</a:t>
            </a:r>
            <a:r>
              <a:rPr lang="zh-CN" altLang="en-US" sz="4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</a:t>
            </a:r>
            <a:r>
              <a:rPr lang="en-US" altLang="zh-CN" sz="4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”</a:t>
            </a:r>
            <a:r>
              <a:rPr lang="zh-CN" altLang="en-US" sz="41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字。</a:t>
            </a:r>
            <a:endParaRPr lang="zh-CN" altLang="en-US" sz="41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pic>
        <p:nvPicPr>
          <p:cNvPr id="27650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38176" y="704850"/>
            <a:ext cx="3221831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7485" y="704850"/>
            <a:ext cx="3494484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 bwMode="auto">
          <a:xfrm>
            <a:off x="746523" y="1276350"/>
            <a:ext cx="3031331" cy="1444229"/>
            <a:chOff x="1568" y="2679"/>
            <a:chExt cx="6364" cy="3033"/>
          </a:xfrm>
        </p:grpSpPr>
        <p:sp>
          <p:nvSpPr>
            <p:cNvPr id="7" name="任意多边形 6"/>
            <p:cNvSpPr/>
            <p:nvPr/>
          </p:nvSpPr>
          <p:spPr>
            <a:xfrm>
              <a:off x="4228" y="2679"/>
              <a:ext cx="3704" cy="1728"/>
            </a:xfrm>
            <a:custGeom>
              <a:avLst/>
              <a:gdLst>
                <a:gd name="connisteX0" fmla="*/ 0 w 2207895"/>
                <a:gd name="connsiteY0" fmla="*/ 0 h 953135"/>
                <a:gd name="connisteX1" fmla="*/ 57150 w 2207895"/>
                <a:gd name="connsiteY1" fmla="*/ 72390 h 953135"/>
                <a:gd name="connisteX2" fmla="*/ 129540 w 2207895"/>
                <a:gd name="connsiteY2" fmla="*/ 144780 h 953135"/>
                <a:gd name="connisteX3" fmla="*/ 215900 w 2207895"/>
                <a:gd name="connsiteY3" fmla="*/ 202565 h 953135"/>
                <a:gd name="connisteX4" fmla="*/ 288290 w 2207895"/>
                <a:gd name="connsiteY4" fmla="*/ 260350 h 953135"/>
                <a:gd name="connisteX5" fmla="*/ 360680 w 2207895"/>
                <a:gd name="connsiteY5" fmla="*/ 288925 h 953135"/>
                <a:gd name="connisteX6" fmla="*/ 432435 w 2207895"/>
                <a:gd name="connsiteY6" fmla="*/ 332105 h 953135"/>
                <a:gd name="connisteX7" fmla="*/ 533400 w 2207895"/>
                <a:gd name="connsiteY7" fmla="*/ 361315 h 953135"/>
                <a:gd name="connisteX8" fmla="*/ 605790 w 2207895"/>
                <a:gd name="connsiteY8" fmla="*/ 389890 h 953135"/>
                <a:gd name="connisteX9" fmla="*/ 678180 w 2207895"/>
                <a:gd name="connsiteY9" fmla="*/ 419100 h 953135"/>
                <a:gd name="connisteX10" fmla="*/ 749935 w 2207895"/>
                <a:gd name="connsiteY10" fmla="*/ 447675 h 953135"/>
                <a:gd name="connisteX11" fmla="*/ 822325 w 2207895"/>
                <a:gd name="connsiteY11" fmla="*/ 462280 h 953135"/>
                <a:gd name="connisteX12" fmla="*/ 894715 w 2207895"/>
                <a:gd name="connsiteY12" fmla="*/ 490855 h 953135"/>
                <a:gd name="connisteX13" fmla="*/ 966470 w 2207895"/>
                <a:gd name="connsiteY13" fmla="*/ 534035 h 953135"/>
                <a:gd name="connisteX14" fmla="*/ 1038860 w 2207895"/>
                <a:gd name="connsiteY14" fmla="*/ 563245 h 953135"/>
                <a:gd name="connisteX15" fmla="*/ 1110615 w 2207895"/>
                <a:gd name="connsiteY15" fmla="*/ 577850 h 953135"/>
                <a:gd name="connisteX16" fmla="*/ 1183005 w 2207895"/>
                <a:gd name="connsiteY16" fmla="*/ 591820 h 953135"/>
                <a:gd name="connisteX17" fmla="*/ 1255395 w 2207895"/>
                <a:gd name="connsiteY17" fmla="*/ 635635 h 953135"/>
                <a:gd name="connisteX18" fmla="*/ 1327150 w 2207895"/>
                <a:gd name="connsiteY18" fmla="*/ 664210 h 953135"/>
                <a:gd name="connisteX19" fmla="*/ 1399540 w 2207895"/>
                <a:gd name="connsiteY19" fmla="*/ 707390 h 953135"/>
                <a:gd name="connisteX20" fmla="*/ 1471930 w 2207895"/>
                <a:gd name="connsiteY20" fmla="*/ 736600 h 953135"/>
                <a:gd name="connisteX21" fmla="*/ 1558290 w 2207895"/>
                <a:gd name="connsiteY21" fmla="*/ 765175 h 953135"/>
                <a:gd name="connisteX22" fmla="*/ 1630680 w 2207895"/>
                <a:gd name="connsiteY22" fmla="*/ 808355 h 953135"/>
                <a:gd name="connisteX23" fmla="*/ 1702435 w 2207895"/>
                <a:gd name="connsiteY23" fmla="*/ 822960 h 953135"/>
                <a:gd name="connisteX24" fmla="*/ 1774825 w 2207895"/>
                <a:gd name="connsiteY24" fmla="*/ 851535 h 953135"/>
                <a:gd name="connisteX25" fmla="*/ 1847215 w 2207895"/>
                <a:gd name="connsiteY25" fmla="*/ 866140 h 953135"/>
                <a:gd name="connisteX26" fmla="*/ 1918970 w 2207895"/>
                <a:gd name="connsiteY26" fmla="*/ 895350 h 953135"/>
                <a:gd name="connisteX27" fmla="*/ 1991360 w 2207895"/>
                <a:gd name="connsiteY27" fmla="*/ 909320 h 953135"/>
                <a:gd name="connisteX28" fmla="*/ 2063115 w 2207895"/>
                <a:gd name="connsiteY28" fmla="*/ 923925 h 953135"/>
                <a:gd name="connisteX29" fmla="*/ 2135505 w 2207895"/>
                <a:gd name="connsiteY29" fmla="*/ 938530 h 953135"/>
                <a:gd name="connisteX30" fmla="*/ 2207895 w 2207895"/>
                <a:gd name="connsiteY30" fmla="*/ 953135 h 95313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</a:cxnLst>
              <a:rect l="l" t="t" r="r" b="b"/>
              <a:pathLst>
                <a:path w="2207895" h="953135">
                  <a:moveTo>
                    <a:pt x="0" y="0"/>
                  </a:moveTo>
                  <a:cubicBezTo>
                    <a:pt x="10160" y="13335"/>
                    <a:pt x="31115" y="43180"/>
                    <a:pt x="57150" y="72390"/>
                  </a:cubicBezTo>
                  <a:cubicBezTo>
                    <a:pt x="83185" y="101600"/>
                    <a:pt x="97790" y="118745"/>
                    <a:pt x="129540" y="144780"/>
                  </a:cubicBezTo>
                  <a:cubicBezTo>
                    <a:pt x="161290" y="170815"/>
                    <a:pt x="184150" y="179705"/>
                    <a:pt x="215900" y="202565"/>
                  </a:cubicBezTo>
                  <a:cubicBezTo>
                    <a:pt x="247650" y="225425"/>
                    <a:pt x="259080" y="243205"/>
                    <a:pt x="288290" y="260350"/>
                  </a:cubicBezTo>
                  <a:cubicBezTo>
                    <a:pt x="317500" y="277495"/>
                    <a:pt x="332105" y="274320"/>
                    <a:pt x="360680" y="288925"/>
                  </a:cubicBezTo>
                  <a:cubicBezTo>
                    <a:pt x="389255" y="303530"/>
                    <a:pt x="398145" y="317500"/>
                    <a:pt x="432435" y="332105"/>
                  </a:cubicBezTo>
                  <a:cubicBezTo>
                    <a:pt x="466725" y="346710"/>
                    <a:pt x="498475" y="349885"/>
                    <a:pt x="533400" y="361315"/>
                  </a:cubicBezTo>
                  <a:cubicBezTo>
                    <a:pt x="568325" y="372745"/>
                    <a:pt x="576580" y="378460"/>
                    <a:pt x="605790" y="389890"/>
                  </a:cubicBezTo>
                  <a:cubicBezTo>
                    <a:pt x="635000" y="401320"/>
                    <a:pt x="649605" y="407670"/>
                    <a:pt x="678180" y="419100"/>
                  </a:cubicBezTo>
                  <a:cubicBezTo>
                    <a:pt x="706755" y="430530"/>
                    <a:pt x="721360" y="438785"/>
                    <a:pt x="749935" y="447675"/>
                  </a:cubicBezTo>
                  <a:cubicBezTo>
                    <a:pt x="778510" y="456565"/>
                    <a:pt x="793115" y="453390"/>
                    <a:pt x="822325" y="462280"/>
                  </a:cubicBezTo>
                  <a:cubicBezTo>
                    <a:pt x="851535" y="471170"/>
                    <a:pt x="866140" y="476250"/>
                    <a:pt x="894715" y="490855"/>
                  </a:cubicBezTo>
                  <a:cubicBezTo>
                    <a:pt x="923290" y="505460"/>
                    <a:pt x="937895" y="519430"/>
                    <a:pt x="966470" y="534035"/>
                  </a:cubicBezTo>
                  <a:cubicBezTo>
                    <a:pt x="995045" y="548640"/>
                    <a:pt x="1010285" y="554355"/>
                    <a:pt x="1038860" y="563245"/>
                  </a:cubicBezTo>
                  <a:cubicBezTo>
                    <a:pt x="1067435" y="572135"/>
                    <a:pt x="1082040" y="572135"/>
                    <a:pt x="1110615" y="577850"/>
                  </a:cubicBezTo>
                  <a:cubicBezTo>
                    <a:pt x="1139190" y="583565"/>
                    <a:pt x="1153795" y="580390"/>
                    <a:pt x="1183005" y="591820"/>
                  </a:cubicBezTo>
                  <a:cubicBezTo>
                    <a:pt x="1212215" y="603250"/>
                    <a:pt x="1226820" y="621030"/>
                    <a:pt x="1255395" y="635635"/>
                  </a:cubicBezTo>
                  <a:cubicBezTo>
                    <a:pt x="1283970" y="650240"/>
                    <a:pt x="1298575" y="649605"/>
                    <a:pt x="1327150" y="664210"/>
                  </a:cubicBezTo>
                  <a:cubicBezTo>
                    <a:pt x="1355725" y="678815"/>
                    <a:pt x="1370330" y="692785"/>
                    <a:pt x="1399540" y="707390"/>
                  </a:cubicBezTo>
                  <a:cubicBezTo>
                    <a:pt x="1428750" y="721995"/>
                    <a:pt x="1440180" y="725170"/>
                    <a:pt x="1471930" y="736600"/>
                  </a:cubicBezTo>
                  <a:cubicBezTo>
                    <a:pt x="1503680" y="748030"/>
                    <a:pt x="1526540" y="750570"/>
                    <a:pt x="1558290" y="765175"/>
                  </a:cubicBezTo>
                  <a:cubicBezTo>
                    <a:pt x="1590040" y="779780"/>
                    <a:pt x="1602105" y="796925"/>
                    <a:pt x="1630680" y="808355"/>
                  </a:cubicBezTo>
                  <a:cubicBezTo>
                    <a:pt x="1659255" y="819785"/>
                    <a:pt x="1673860" y="814070"/>
                    <a:pt x="1702435" y="822960"/>
                  </a:cubicBezTo>
                  <a:cubicBezTo>
                    <a:pt x="1731010" y="831850"/>
                    <a:pt x="1745615" y="842645"/>
                    <a:pt x="1774825" y="851535"/>
                  </a:cubicBezTo>
                  <a:cubicBezTo>
                    <a:pt x="1804035" y="860425"/>
                    <a:pt x="1818640" y="857250"/>
                    <a:pt x="1847215" y="866140"/>
                  </a:cubicBezTo>
                  <a:cubicBezTo>
                    <a:pt x="1875790" y="875030"/>
                    <a:pt x="1890395" y="886460"/>
                    <a:pt x="1918970" y="895350"/>
                  </a:cubicBezTo>
                  <a:cubicBezTo>
                    <a:pt x="1947545" y="904240"/>
                    <a:pt x="1962785" y="903605"/>
                    <a:pt x="1991360" y="909320"/>
                  </a:cubicBezTo>
                  <a:cubicBezTo>
                    <a:pt x="2019935" y="915035"/>
                    <a:pt x="2034540" y="918210"/>
                    <a:pt x="2063115" y="923925"/>
                  </a:cubicBezTo>
                  <a:cubicBezTo>
                    <a:pt x="2091690" y="929640"/>
                    <a:pt x="2106295" y="932815"/>
                    <a:pt x="2135505" y="938530"/>
                  </a:cubicBezTo>
                  <a:cubicBezTo>
                    <a:pt x="2164715" y="944245"/>
                    <a:pt x="2194560" y="950595"/>
                    <a:pt x="2207895" y="953135"/>
                  </a:cubicBezTo>
                </a:path>
              </a:pathLst>
            </a:custGeom>
            <a:noFill/>
            <a:ln w="539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1568" y="4334"/>
              <a:ext cx="5977" cy="1378"/>
            </a:xfrm>
            <a:custGeom>
              <a:avLst/>
              <a:gdLst>
                <a:gd name="connisteX0" fmla="*/ 3723640 w 3723640"/>
                <a:gd name="connsiteY0" fmla="*/ 1411 h 708801"/>
                <a:gd name="connisteX1" fmla="*/ 3637280 w 3723640"/>
                <a:gd name="connsiteY1" fmla="*/ 1411 h 708801"/>
                <a:gd name="connisteX2" fmla="*/ 3564890 w 3723640"/>
                <a:gd name="connsiteY2" fmla="*/ 16016 h 708801"/>
                <a:gd name="connisteX3" fmla="*/ 3492500 w 3723640"/>
                <a:gd name="connsiteY3" fmla="*/ 44591 h 708801"/>
                <a:gd name="connisteX4" fmla="*/ 3406140 w 3723640"/>
                <a:gd name="connsiteY4" fmla="*/ 59196 h 708801"/>
                <a:gd name="connisteX5" fmla="*/ 3305175 w 3723640"/>
                <a:gd name="connsiteY5" fmla="*/ 87771 h 708801"/>
                <a:gd name="connisteX6" fmla="*/ 3218815 w 3723640"/>
                <a:gd name="connsiteY6" fmla="*/ 102376 h 708801"/>
                <a:gd name="connisteX7" fmla="*/ 3146425 w 3723640"/>
                <a:gd name="connsiteY7" fmla="*/ 116981 h 708801"/>
                <a:gd name="connisteX8" fmla="*/ 3074035 w 3723640"/>
                <a:gd name="connsiteY8" fmla="*/ 145556 h 708801"/>
                <a:gd name="connisteX9" fmla="*/ 2987675 w 3723640"/>
                <a:gd name="connsiteY9" fmla="*/ 160161 h 708801"/>
                <a:gd name="connisteX10" fmla="*/ 2915285 w 3723640"/>
                <a:gd name="connsiteY10" fmla="*/ 174766 h 708801"/>
                <a:gd name="connisteX11" fmla="*/ 2843530 w 3723640"/>
                <a:gd name="connsiteY11" fmla="*/ 188736 h 708801"/>
                <a:gd name="connisteX12" fmla="*/ 2771140 w 3723640"/>
                <a:gd name="connsiteY12" fmla="*/ 203341 h 708801"/>
                <a:gd name="connisteX13" fmla="*/ 2684780 w 3723640"/>
                <a:gd name="connsiteY13" fmla="*/ 246521 h 708801"/>
                <a:gd name="connisteX14" fmla="*/ 2612390 w 3723640"/>
                <a:gd name="connsiteY14" fmla="*/ 246521 h 708801"/>
                <a:gd name="connisteX15" fmla="*/ 2526030 w 3723640"/>
                <a:gd name="connsiteY15" fmla="*/ 261126 h 708801"/>
                <a:gd name="connisteX16" fmla="*/ 2453640 w 3723640"/>
                <a:gd name="connsiteY16" fmla="*/ 275731 h 708801"/>
                <a:gd name="connisteX17" fmla="*/ 2381250 w 3723640"/>
                <a:gd name="connsiteY17" fmla="*/ 275731 h 708801"/>
                <a:gd name="connisteX18" fmla="*/ 2309495 w 3723640"/>
                <a:gd name="connsiteY18" fmla="*/ 290336 h 708801"/>
                <a:gd name="connisteX19" fmla="*/ 2222500 w 3723640"/>
                <a:gd name="connsiteY19" fmla="*/ 290336 h 708801"/>
                <a:gd name="connisteX20" fmla="*/ 2136140 w 3723640"/>
                <a:gd name="connsiteY20" fmla="*/ 304306 h 708801"/>
                <a:gd name="connisteX21" fmla="*/ 2063750 w 3723640"/>
                <a:gd name="connsiteY21" fmla="*/ 304306 h 708801"/>
                <a:gd name="connisteX22" fmla="*/ 1977390 w 3723640"/>
                <a:gd name="connsiteY22" fmla="*/ 304306 h 708801"/>
                <a:gd name="connisteX23" fmla="*/ 1905000 w 3723640"/>
                <a:gd name="connsiteY23" fmla="*/ 333516 h 708801"/>
                <a:gd name="connisteX24" fmla="*/ 1833245 w 3723640"/>
                <a:gd name="connsiteY24" fmla="*/ 333516 h 708801"/>
                <a:gd name="connisteX25" fmla="*/ 1746250 w 3723640"/>
                <a:gd name="connsiteY25" fmla="*/ 333516 h 708801"/>
                <a:gd name="connisteX26" fmla="*/ 1674495 w 3723640"/>
                <a:gd name="connsiteY26" fmla="*/ 333516 h 708801"/>
                <a:gd name="connisteX27" fmla="*/ 1587500 w 3723640"/>
                <a:gd name="connsiteY27" fmla="*/ 362091 h 708801"/>
                <a:gd name="connisteX28" fmla="*/ 1501140 w 3723640"/>
                <a:gd name="connsiteY28" fmla="*/ 376696 h 708801"/>
                <a:gd name="connisteX29" fmla="*/ 1414780 w 3723640"/>
                <a:gd name="connsiteY29" fmla="*/ 391301 h 708801"/>
                <a:gd name="connisteX30" fmla="*/ 1342390 w 3723640"/>
                <a:gd name="connsiteY30" fmla="*/ 391301 h 708801"/>
                <a:gd name="connisteX31" fmla="*/ 1256030 w 3723640"/>
                <a:gd name="connsiteY31" fmla="*/ 391301 h 708801"/>
                <a:gd name="connisteX32" fmla="*/ 1183640 w 3723640"/>
                <a:gd name="connsiteY32" fmla="*/ 391301 h 708801"/>
                <a:gd name="connisteX33" fmla="*/ 1097280 w 3723640"/>
                <a:gd name="connsiteY33" fmla="*/ 391301 h 708801"/>
                <a:gd name="connisteX34" fmla="*/ 1024890 w 3723640"/>
                <a:gd name="connsiteY34" fmla="*/ 391301 h 708801"/>
                <a:gd name="connisteX35" fmla="*/ 952500 w 3723640"/>
                <a:gd name="connsiteY35" fmla="*/ 391301 h 708801"/>
                <a:gd name="connisteX36" fmla="*/ 880745 w 3723640"/>
                <a:gd name="connsiteY36" fmla="*/ 391301 h 708801"/>
                <a:gd name="connisteX37" fmla="*/ 808355 w 3723640"/>
                <a:gd name="connsiteY37" fmla="*/ 391301 h 708801"/>
                <a:gd name="connisteX38" fmla="*/ 736600 w 3723640"/>
                <a:gd name="connsiteY38" fmla="*/ 405271 h 708801"/>
                <a:gd name="connisteX39" fmla="*/ 664210 w 3723640"/>
                <a:gd name="connsiteY39" fmla="*/ 405271 h 708801"/>
                <a:gd name="connisteX40" fmla="*/ 591820 w 3723640"/>
                <a:gd name="connsiteY40" fmla="*/ 434481 h 708801"/>
                <a:gd name="connisteX41" fmla="*/ 520065 w 3723640"/>
                <a:gd name="connsiteY41" fmla="*/ 449086 h 708801"/>
                <a:gd name="connisteX42" fmla="*/ 447675 w 3723640"/>
                <a:gd name="connsiteY42" fmla="*/ 477661 h 708801"/>
                <a:gd name="connisteX43" fmla="*/ 375285 w 3723640"/>
                <a:gd name="connsiteY43" fmla="*/ 492266 h 708801"/>
                <a:gd name="connisteX44" fmla="*/ 303530 w 3723640"/>
                <a:gd name="connsiteY44" fmla="*/ 520841 h 708801"/>
                <a:gd name="connisteX45" fmla="*/ 231140 w 3723640"/>
                <a:gd name="connsiteY45" fmla="*/ 535446 h 708801"/>
                <a:gd name="connisteX46" fmla="*/ 130175 w 3723640"/>
                <a:gd name="connsiteY46" fmla="*/ 578626 h 708801"/>
                <a:gd name="connisteX47" fmla="*/ 43815 w 3723640"/>
                <a:gd name="connsiteY47" fmla="*/ 636411 h 708801"/>
                <a:gd name="connisteX48" fmla="*/ 0 w 3723640"/>
                <a:gd name="connsiteY48" fmla="*/ 708801 h 708801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  <a:cxn ang="0">
                  <a:pos x="connisteX48" y="connsiteY48"/>
                </a:cxn>
              </a:cxnLst>
              <a:rect l="l" t="t" r="r" b="b"/>
              <a:pathLst>
                <a:path w="3723640" h="708801">
                  <a:moveTo>
                    <a:pt x="3723640" y="1411"/>
                  </a:moveTo>
                  <a:cubicBezTo>
                    <a:pt x="3707765" y="1411"/>
                    <a:pt x="3669030" y="-1764"/>
                    <a:pt x="3637280" y="1411"/>
                  </a:cubicBezTo>
                  <a:cubicBezTo>
                    <a:pt x="3605530" y="4586"/>
                    <a:pt x="3594100" y="7126"/>
                    <a:pt x="3564890" y="16016"/>
                  </a:cubicBezTo>
                  <a:cubicBezTo>
                    <a:pt x="3535680" y="24906"/>
                    <a:pt x="3524250" y="35701"/>
                    <a:pt x="3492500" y="44591"/>
                  </a:cubicBezTo>
                  <a:cubicBezTo>
                    <a:pt x="3460750" y="53481"/>
                    <a:pt x="3443605" y="50306"/>
                    <a:pt x="3406140" y="59196"/>
                  </a:cubicBezTo>
                  <a:cubicBezTo>
                    <a:pt x="3368675" y="68086"/>
                    <a:pt x="3342640" y="78881"/>
                    <a:pt x="3305175" y="87771"/>
                  </a:cubicBezTo>
                  <a:cubicBezTo>
                    <a:pt x="3267710" y="96661"/>
                    <a:pt x="3250565" y="96661"/>
                    <a:pt x="3218815" y="102376"/>
                  </a:cubicBezTo>
                  <a:cubicBezTo>
                    <a:pt x="3187065" y="108091"/>
                    <a:pt x="3175635" y="108091"/>
                    <a:pt x="3146425" y="116981"/>
                  </a:cubicBezTo>
                  <a:cubicBezTo>
                    <a:pt x="3117215" y="125871"/>
                    <a:pt x="3105785" y="136666"/>
                    <a:pt x="3074035" y="145556"/>
                  </a:cubicBezTo>
                  <a:cubicBezTo>
                    <a:pt x="3042285" y="154446"/>
                    <a:pt x="3019425" y="154446"/>
                    <a:pt x="2987675" y="160161"/>
                  </a:cubicBezTo>
                  <a:cubicBezTo>
                    <a:pt x="2955925" y="165876"/>
                    <a:pt x="2943860" y="169051"/>
                    <a:pt x="2915285" y="174766"/>
                  </a:cubicBezTo>
                  <a:cubicBezTo>
                    <a:pt x="2886710" y="180481"/>
                    <a:pt x="2872105" y="183021"/>
                    <a:pt x="2843530" y="188736"/>
                  </a:cubicBezTo>
                  <a:cubicBezTo>
                    <a:pt x="2814955" y="194451"/>
                    <a:pt x="2802890" y="191911"/>
                    <a:pt x="2771140" y="203341"/>
                  </a:cubicBezTo>
                  <a:cubicBezTo>
                    <a:pt x="2739390" y="214771"/>
                    <a:pt x="2716530" y="237631"/>
                    <a:pt x="2684780" y="246521"/>
                  </a:cubicBezTo>
                  <a:cubicBezTo>
                    <a:pt x="2653030" y="255411"/>
                    <a:pt x="2644140" y="243346"/>
                    <a:pt x="2612390" y="246521"/>
                  </a:cubicBezTo>
                  <a:cubicBezTo>
                    <a:pt x="2580640" y="249696"/>
                    <a:pt x="2557780" y="255411"/>
                    <a:pt x="2526030" y="261126"/>
                  </a:cubicBezTo>
                  <a:cubicBezTo>
                    <a:pt x="2494280" y="266841"/>
                    <a:pt x="2482850" y="272556"/>
                    <a:pt x="2453640" y="275731"/>
                  </a:cubicBezTo>
                  <a:cubicBezTo>
                    <a:pt x="2424430" y="278906"/>
                    <a:pt x="2409825" y="272556"/>
                    <a:pt x="2381250" y="275731"/>
                  </a:cubicBezTo>
                  <a:cubicBezTo>
                    <a:pt x="2352675" y="278906"/>
                    <a:pt x="2341245" y="287161"/>
                    <a:pt x="2309495" y="290336"/>
                  </a:cubicBezTo>
                  <a:cubicBezTo>
                    <a:pt x="2277745" y="293511"/>
                    <a:pt x="2257425" y="287796"/>
                    <a:pt x="2222500" y="290336"/>
                  </a:cubicBezTo>
                  <a:cubicBezTo>
                    <a:pt x="2187575" y="292876"/>
                    <a:pt x="2167890" y="301766"/>
                    <a:pt x="2136140" y="304306"/>
                  </a:cubicBezTo>
                  <a:cubicBezTo>
                    <a:pt x="2104390" y="306846"/>
                    <a:pt x="2095500" y="304306"/>
                    <a:pt x="2063750" y="304306"/>
                  </a:cubicBezTo>
                  <a:cubicBezTo>
                    <a:pt x="2032000" y="304306"/>
                    <a:pt x="2009140" y="298591"/>
                    <a:pt x="1977390" y="304306"/>
                  </a:cubicBezTo>
                  <a:cubicBezTo>
                    <a:pt x="1945640" y="310021"/>
                    <a:pt x="1933575" y="327801"/>
                    <a:pt x="1905000" y="333516"/>
                  </a:cubicBezTo>
                  <a:cubicBezTo>
                    <a:pt x="1876425" y="339231"/>
                    <a:pt x="1864995" y="333516"/>
                    <a:pt x="1833245" y="333516"/>
                  </a:cubicBezTo>
                  <a:cubicBezTo>
                    <a:pt x="1801495" y="333516"/>
                    <a:pt x="1778000" y="333516"/>
                    <a:pt x="1746250" y="333516"/>
                  </a:cubicBezTo>
                  <a:cubicBezTo>
                    <a:pt x="1714500" y="333516"/>
                    <a:pt x="1706245" y="327801"/>
                    <a:pt x="1674495" y="333516"/>
                  </a:cubicBezTo>
                  <a:cubicBezTo>
                    <a:pt x="1642745" y="339231"/>
                    <a:pt x="1622425" y="353201"/>
                    <a:pt x="1587500" y="362091"/>
                  </a:cubicBezTo>
                  <a:cubicBezTo>
                    <a:pt x="1552575" y="370981"/>
                    <a:pt x="1535430" y="370981"/>
                    <a:pt x="1501140" y="376696"/>
                  </a:cubicBezTo>
                  <a:cubicBezTo>
                    <a:pt x="1466850" y="382411"/>
                    <a:pt x="1446530" y="388126"/>
                    <a:pt x="1414780" y="391301"/>
                  </a:cubicBezTo>
                  <a:cubicBezTo>
                    <a:pt x="1383030" y="394476"/>
                    <a:pt x="1374140" y="391301"/>
                    <a:pt x="1342390" y="391301"/>
                  </a:cubicBezTo>
                  <a:cubicBezTo>
                    <a:pt x="1310640" y="391301"/>
                    <a:pt x="1287780" y="391301"/>
                    <a:pt x="1256030" y="391301"/>
                  </a:cubicBezTo>
                  <a:cubicBezTo>
                    <a:pt x="1224280" y="391301"/>
                    <a:pt x="1215390" y="391301"/>
                    <a:pt x="1183640" y="391301"/>
                  </a:cubicBezTo>
                  <a:cubicBezTo>
                    <a:pt x="1151890" y="391301"/>
                    <a:pt x="1129030" y="391301"/>
                    <a:pt x="1097280" y="391301"/>
                  </a:cubicBezTo>
                  <a:cubicBezTo>
                    <a:pt x="1065530" y="391301"/>
                    <a:pt x="1054100" y="391301"/>
                    <a:pt x="1024890" y="391301"/>
                  </a:cubicBezTo>
                  <a:cubicBezTo>
                    <a:pt x="995680" y="391301"/>
                    <a:pt x="981075" y="391301"/>
                    <a:pt x="952500" y="391301"/>
                  </a:cubicBezTo>
                  <a:cubicBezTo>
                    <a:pt x="923925" y="391301"/>
                    <a:pt x="909320" y="391301"/>
                    <a:pt x="880745" y="391301"/>
                  </a:cubicBezTo>
                  <a:cubicBezTo>
                    <a:pt x="852170" y="391301"/>
                    <a:pt x="836930" y="388761"/>
                    <a:pt x="808355" y="391301"/>
                  </a:cubicBezTo>
                  <a:cubicBezTo>
                    <a:pt x="779780" y="393841"/>
                    <a:pt x="765175" y="402731"/>
                    <a:pt x="736600" y="405271"/>
                  </a:cubicBezTo>
                  <a:cubicBezTo>
                    <a:pt x="708025" y="407811"/>
                    <a:pt x="693420" y="399556"/>
                    <a:pt x="664210" y="405271"/>
                  </a:cubicBezTo>
                  <a:cubicBezTo>
                    <a:pt x="635000" y="410986"/>
                    <a:pt x="620395" y="425591"/>
                    <a:pt x="591820" y="434481"/>
                  </a:cubicBezTo>
                  <a:cubicBezTo>
                    <a:pt x="563245" y="443371"/>
                    <a:pt x="548640" y="440196"/>
                    <a:pt x="520065" y="449086"/>
                  </a:cubicBezTo>
                  <a:cubicBezTo>
                    <a:pt x="491490" y="457976"/>
                    <a:pt x="476885" y="468771"/>
                    <a:pt x="447675" y="477661"/>
                  </a:cubicBezTo>
                  <a:cubicBezTo>
                    <a:pt x="418465" y="486551"/>
                    <a:pt x="403860" y="483376"/>
                    <a:pt x="375285" y="492266"/>
                  </a:cubicBezTo>
                  <a:cubicBezTo>
                    <a:pt x="346710" y="501156"/>
                    <a:pt x="332105" y="511951"/>
                    <a:pt x="303530" y="520841"/>
                  </a:cubicBezTo>
                  <a:cubicBezTo>
                    <a:pt x="274955" y="529731"/>
                    <a:pt x="266065" y="524016"/>
                    <a:pt x="231140" y="535446"/>
                  </a:cubicBezTo>
                  <a:cubicBezTo>
                    <a:pt x="196215" y="546876"/>
                    <a:pt x="167640" y="558306"/>
                    <a:pt x="130175" y="578626"/>
                  </a:cubicBezTo>
                  <a:cubicBezTo>
                    <a:pt x="92710" y="598946"/>
                    <a:pt x="69850" y="610376"/>
                    <a:pt x="43815" y="636411"/>
                  </a:cubicBezTo>
                  <a:cubicBezTo>
                    <a:pt x="17780" y="662446"/>
                    <a:pt x="6985" y="695466"/>
                    <a:pt x="0" y="708801"/>
                  </a:cubicBezTo>
                </a:path>
              </a:pathLst>
            </a:custGeom>
            <a:noFill/>
            <a:ln w="539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noProof="1">
                <a:solidFill>
                  <a:prstClr val="white"/>
                </a:solidFill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 flipV="1">
            <a:off x="5098256" y="1145382"/>
            <a:ext cx="2587229" cy="2012156"/>
          </a:xfrm>
          <a:prstGeom prst="line">
            <a:avLst/>
          </a:prstGeom>
          <a:ln w="539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6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27657" name="图片 6" descr="PPT图标橙色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8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课文精讲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7659" name="文本框 39"/>
          <p:cNvSpPr txBox="1">
            <a:spLocks noChangeArrowheads="1"/>
          </p:cNvSpPr>
          <p:nvPr/>
        </p:nvSpPr>
        <p:spPr bwMode="auto">
          <a:xfrm>
            <a:off x="2333625" y="30956"/>
            <a:ext cx="3505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说说秋天的变化。</a:t>
            </a:r>
            <a:endParaRPr lang="zh-CN" altLang="en-US" sz="33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28674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5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课文精讲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8676" name="文本框 1"/>
          <p:cNvSpPr txBox="1">
            <a:spLocks noChangeArrowheads="1"/>
          </p:cNvSpPr>
          <p:nvPr/>
        </p:nvSpPr>
        <p:spPr bwMode="auto">
          <a:xfrm>
            <a:off x="238125" y="853679"/>
            <a:ext cx="5875735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一会儿</a:t>
            </a:r>
            <a:r>
              <a:rPr lang="en-US" altLang="zh-CN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……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一会儿</a:t>
            </a:r>
            <a:r>
              <a:rPr lang="en-US" altLang="zh-CN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……</a:t>
            </a:r>
            <a:endParaRPr lang="en-US" altLang="zh-CN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248841" y="2411017"/>
            <a:ext cx="8796338" cy="186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示例：小猫一会儿玩毛线球，一会儿安安静静地晒太阳。</a:t>
            </a:r>
            <a:endParaRPr lang="zh-CN" altLang="en-US" sz="4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541985" y="1381125"/>
            <a:ext cx="4060031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啊！秋天来了！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grpSp>
        <p:nvGrpSpPr>
          <p:cNvPr id="29698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29699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课文精讲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7171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841" y="3178969"/>
            <a:ext cx="2571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841" y="935831"/>
            <a:ext cx="2084784" cy="20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06316" y="3020616"/>
            <a:ext cx="2914650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图片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05500" y="2914650"/>
            <a:ext cx="3001566" cy="197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图片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02016" y="1175147"/>
            <a:ext cx="2305050" cy="160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30722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3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随堂练习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0724" name="文本框 21"/>
          <p:cNvSpPr txBox="1">
            <a:spLocks noChangeArrowheads="1"/>
          </p:cNvSpPr>
          <p:nvPr/>
        </p:nvSpPr>
        <p:spPr bwMode="auto">
          <a:xfrm>
            <a:off x="1065610" y="1127522"/>
            <a:ext cx="2722959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</a:t>
            </a: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 </a:t>
            </a: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叶子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0725" name="文本框 10"/>
          <p:cNvSpPr txBox="1">
            <a:spLocks noChangeArrowheads="1"/>
          </p:cNvSpPr>
          <p:nvPr/>
        </p:nvSpPr>
        <p:spPr bwMode="auto">
          <a:xfrm>
            <a:off x="5006579" y="1127522"/>
            <a:ext cx="2722959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</a:t>
            </a: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 </a:t>
            </a: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大雁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0726" name="文本框 22"/>
          <p:cNvSpPr txBox="1">
            <a:spLocks noChangeArrowheads="1"/>
          </p:cNvSpPr>
          <p:nvPr/>
        </p:nvSpPr>
        <p:spPr bwMode="auto">
          <a:xfrm>
            <a:off x="1065610" y="2276475"/>
            <a:ext cx="2725340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一片</a:t>
            </a: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   </a:t>
            </a:r>
            <a:endParaRPr lang="zh-CN" altLang="en-US" sz="4500" b="1" u="sng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775223" y="1127522"/>
            <a:ext cx="710803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片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5740004" y="1127522"/>
            <a:ext cx="710803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群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2358629" y="2276475"/>
            <a:ext cx="1284684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草地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6275785" y="2276475"/>
            <a:ext cx="1284684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小鸟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0731" name="文本框 39"/>
          <p:cNvSpPr txBox="1">
            <a:spLocks noChangeArrowheads="1"/>
          </p:cNvSpPr>
          <p:nvPr/>
        </p:nvSpPr>
        <p:spPr bwMode="auto">
          <a:xfrm>
            <a:off x="2333625" y="30956"/>
            <a:ext cx="3505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填一填，读一读。</a:t>
            </a:r>
            <a:endParaRPr lang="zh-CN" altLang="en-US" sz="33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30732" name="文本框 22"/>
          <p:cNvSpPr txBox="1">
            <a:spLocks noChangeArrowheads="1"/>
          </p:cNvSpPr>
          <p:nvPr/>
        </p:nvSpPr>
        <p:spPr bwMode="auto">
          <a:xfrm>
            <a:off x="5006579" y="2276475"/>
            <a:ext cx="2725340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一群</a:t>
            </a: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   </a:t>
            </a:r>
            <a:endParaRPr lang="zh-CN" altLang="en-US" sz="4500" b="1" u="sng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0733" name="文本框 22"/>
          <p:cNvSpPr txBox="1">
            <a:spLocks noChangeArrowheads="1"/>
          </p:cNvSpPr>
          <p:nvPr/>
        </p:nvSpPr>
        <p:spPr bwMode="auto">
          <a:xfrm>
            <a:off x="1063229" y="3529013"/>
            <a:ext cx="2725340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一片</a:t>
            </a: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   </a:t>
            </a:r>
            <a:endParaRPr lang="zh-CN" altLang="en-US" sz="4500" b="1" u="sng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0734" name="文本框 22"/>
          <p:cNvSpPr txBox="1">
            <a:spLocks noChangeArrowheads="1"/>
          </p:cNvSpPr>
          <p:nvPr/>
        </p:nvSpPr>
        <p:spPr bwMode="auto">
          <a:xfrm>
            <a:off x="5004198" y="3529013"/>
            <a:ext cx="2725340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一群</a:t>
            </a:r>
            <a:r>
              <a:rPr lang="zh-CN" altLang="en-US" sz="4500" b="1" u="sng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    </a:t>
            </a:r>
            <a:endParaRPr lang="zh-CN" altLang="en-US" sz="4500" b="1" u="sng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58629" y="3529013"/>
            <a:ext cx="1284684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天空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275785" y="3527822"/>
            <a:ext cx="128468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小狗</a:t>
            </a:r>
            <a:endParaRPr lang="zh-CN" altLang="en-US" sz="45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31746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7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随堂练习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748" name="文本框 21"/>
          <p:cNvSpPr txBox="1">
            <a:spLocks noChangeArrowheads="1"/>
          </p:cNvSpPr>
          <p:nvPr/>
        </p:nvSpPr>
        <p:spPr bwMode="auto">
          <a:xfrm>
            <a:off x="176213" y="740569"/>
            <a:ext cx="415647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一（  ）片叶子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1749" name="文本框 10"/>
          <p:cNvSpPr txBox="1">
            <a:spLocks noChangeArrowheads="1"/>
          </p:cNvSpPr>
          <p:nvPr/>
        </p:nvSpPr>
        <p:spPr bwMode="auto">
          <a:xfrm>
            <a:off x="4816078" y="740569"/>
            <a:ext cx="4157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一（  ）群大雁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1750" name="文本框 22"/>
          <p:cNvSpPr txBox="1">
            <a:spLocks noChangeArrowheads="1"/>
          </p:cNvSpPr>
          <p:nvPr/>
        </p:nvSpPr>
        <p:spPr bwMode="auto">
          <a:xfrm>
            <a:off x="176213" y="1871663"/>
            <a:ext cx="3582591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一（  ）会儿</a:t>
            </a:r>
            <a:endParaRPr lang="zh-CN" altLang="en-US" sz="4500" b="1" u="sng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383507" y="740569"/>
            <a:ext cx="71318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yí</a:t>
            </a:r>
            <a:endParaRPr lang="en-US" altLang="zh-CN" sz="45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6011466" y="740569"/>
            <a:ext cx="71318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yì</a:t>
            </a:r>
            <a:endParaRPr lang="en-US" altLang="zh-CN" sz="45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1383507" y="1871663"/>
            <a:ext cx="713185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yí</a:t>
            </a:r>
            <a:endParaRPr lang="en-US" altLang="zh-CN" sz="45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7149704" y="1870472"/>
            <a:ext cx="7143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yī</a:t>
            </a:r>
            <a:endParaRPr lang="zh-CN" altLang="en-US" sz="45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31755" name="文本框 39"/>
          <p:cNvSpPr txBox="1">
            <a:spLocks noChangeArrowheads="1"/>
          </p:cNvSpPr>
          <p:nvPr/>
        </p:nvSpPr>
        <p:spPr bwMode="auto">
          <a:xfrm>
            <a:off x="2333626" y="30956"/>
            <a:ext cx="3926681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3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写出</a:t>
            </a:r>
            <a:r>
              <a:rPr lang="en-US" altLang="zh-CN" sz="33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“</a:t>
            </a:r>
            <a:r>
              <a:rPr lang="zh-CN" altLang="en-US" sz="33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一</a:t>
            </a:r>
            <a:r>
              <a:rPr lang="en-US" altLang="zh-CN" sz="33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”</a:t>
            </a:r>
            <a:r>
              <a:rPr lang="zh-CN" altLang="en-US" sz="33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的读音。</a:t>
            </a:r>
            <a:endParaRPr lang="zh-CN" altLang="en-US" sz="33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31756" name="文本框 22"/>
          <p:cNvSpPr txBox="1">
            <a:spLocks noChangeArrowheads="1"/>
          </p:cNvSpPr>
          <p:nvPr/>
        </p:nvSpPr>
        <p:spPr bwMode="auto">
          <a:xfrm>
            <a:off x="4816078" y="1871663"/>
            <a:ext cx="4157663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“</a:t>
            </a: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</a:t>
            </a:r>
            <a:r>
              <a:rPr lang="en-US" altLang="zh-CN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”</a:t>
            </a: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（  ）字</a:t>
            </a:r>
            <a:endParaRPr lang="zh-CN" altLang="en-US" sz="4500" b="1" u="sng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1757" name="文本框 22"/>
          <p:cNvSpPr txBox="1">
            <a:spLocks noChangeArrowheads="1"/>
          </p:cNvSpPr>
          <p:nvPr/>
        </p:nvSpPr>
        <p:spPr bwMode="auto">
          <a:xfrm>
            <a:off x="176213" y="2994422"/>
            <a:ext cx="4156472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一（  ）只小手</a:t>
            </a:r>
            <a:endParaRPr lang="zh-CN" altLang="en-US" sz="4500" b="1" u="sng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1758" name="文本框 22"/>
          <p:cNvSpPr txBox="1">
            <a:spLocks noChangeArrowheads="1"/>
          </p:cNvSpPr>
          <p:nvPr/>
        </p:nvSpPr>
        <p:spPr bwMode="auto">
          <a:xfrm>
            <a:off x="4816078" y="2994422"/>
            <a:ext cx="4157663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一（  ）个句子</a:t>
            </a:r>
            <a:endParaRPr lang="zh-CN" altLang="en-US" sz="4500" b="1" u="sng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83507" y="2994422"/>
            <a:ext cx="713185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yì</a:t>
            </a:r>
            <a:endParaRPr lang="en-US" altLang="zh-CN" sz="45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011466" y="2994422"/>
            <a:ext cx="713184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yí</a:t>
            </a:r>
            <a:endParaRPr lang="en-US" altLang="zh-CN" sz="45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31761" name="文本框 22"/>
          <p:cNvSpPr txBox="1">
            <a:spLocks noChangeArrowheads="1"/>
          </p:cNvSpPr>
          <p:nvPr/>
        </p:nvSpPr>
        <p:spPr bwMode="auto">
          <a:xfrm>
            <a:off x="176213" y="4125516"/>
            <a:ext cx="3582591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一（  ）家人</a:t>
            </a:r>
            <a:endParaRPr lang="zh-CN" altLang="en-US" sz="4500" b="1" u="sng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1762" name="文本框 22"/>
          <p:cNvSpPr txBox="1">
            <a:spLocks noChangeArrowheads="1"/>
          </p:cNvSpPr>
          <p:nvPr/>
        </p:nvSpPr>
        <p:spPr bwMode="auto">
          <a:xfrm>
            <a:off x="4816079" y="4125516"/>
            <a:ext cx="3583781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二十一（  ）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83507" y="4125516"/>
            <a:ext cx="713185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yì</a:t>
            </a:r>
            <a:endParaRPr lang="en-US" altLang="zh-CN" sz="45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149704" y="4125516"/>
            <a:ext cx="714375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yī</a:t>
            </a:r>
            <a:endParaRPr lang="en-US" altLang="zh-CN" sz="45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5" grpId="0"/>
      <p:bldP spid="6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32770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1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结构梳理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2772" name="文本框 1"/>
          <p:cNvSpPr txBox="1">
            <a:spLocks noChangeArrowheads="1"/>
          </p:cNvSpPr>
          <p:nvPr/>
        </p:nvSpPr>
        <p:spPr bwMode="auto">
          <a:xfrm>
            <a:off x="310754" y="2395538"/>
            <a:ext cx="1284684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秋天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1595437" y="806054"/>
            <a:ext cx="309563" cy="3940969"/>
          </a:xfrm>
          <a:prstGeom prst="leftBrace">
            <a:avLst>
              <a:gd name="adj1" fmla="val 135076"/>
              <a:gd name="adj2" fmla="val 50000"/>
            </a:avLst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32774" name="文本框 3"/>
          <p:cNvSpPr txBox="1">
            <a:spLocks noChangeArrowheads="1"/>
          </p:cNvSpPr>
          <p:nvPr/>
        </p:nvSpPr>
        <p:spPr bwMode="auto">
          <a:xfrm>
            <a:off x="1844278" y="806054"/>
            <a:ext cx="224805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天气凉了</a:t>
            </a:r>
            <a:endParaRPr lang="zh-CN" altLang="en-US" sz="4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2775" name="文本框 4"/>
          <p:cNvSpPr txBox="1">
            <a:spLocks noChangeArrowheads="1"/>
          </p:cNvSpPr>
          <p:nvPr/>
        </p:nvSpPr>
        <p:spPr bwMode="auto">
          <a:xfrm>
            <a:off x="1844278" y="1888331"/>
            <a:ext cx="224805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树叶黄了</a:t>
            </a:r>
            <a:endParaRPr lang="zh-CN" altLang="en-US" sz="4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2776" name="文本框 5"/>
          <p:cNvSpPr txBox="1">
            <a:spLocks noChangeArrowheads="1"/>
          </p:cNvSpPr>
          <p:nvPr/>
        </p:nvSpPr>
        <p:spPr bwMode="auto">
          <a:xfrm>
            <a:off x="5364956" y="1888331"/>
            <a:ext cx="665888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落</a:t>
            </a:r>
            <a:endParaRPr lang="zh-CN" altLang="en-US" sz="4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2777" name="文本框 6"/>
          <p:cNvSpPr txBox="1">
            <a:spLocks noChangeArrowheads="1"/>
          </p:cNvSpPr>
          <p:nvPr/>
        </p:nvSpPr>
        <p:spPr bwMode="auto">
          <a:xfrm>
            <a:off x="1844279" y="2971800"/>
            <a:ext cx="1193275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天空</a:t>
            </a:r>
            <a:endParaRPr lang="zh-CN" altLang="en-US" sz="4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2778" name="文本框 7"/>
          <p:cNvSpPr txBox="1">
            <a:spLocks noChangeArrowheads="1"/>
          </p:cNvSpPr>
          <p:nvPr/>
        </p:nvSpPr>
        <p:spPr bwMode="auto">
          <a:xfrm>
            <a:off x="4331494" y="2971800"/>
            <a:ext cx="172066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蓝、高</a:t>
            </a:r>
            <a:endParaRPr lang="zh-CN" altLang="en-US" sz="4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2779" name="文本框 8"/>
          <p:cNvSpPr txBox="1">
            <a:spLocks noChangeArrowheads="1"/>
          </p:cNvSpPr>
          <p:nvPr/>
        </p:nvSpPr>
        <p:spPr bwMode="auto">
          <a:xfrm>
            <a:off x="1844278" y="4055269"/>
            <a:ext cx="2248051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大雁南飞</a:t>
            </a:r>
            <a:endParaRPr lang="zh-CN" altLang="en-US" sz="4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32780" name="文本框 9"/>
          <p:cNvSpPr txBox="1">
            <a:spLocks noChangeArrowheads="1"/>
          </p:cNvSpPr>
          <p:nvPr/>
        </p:nvSpPr>
        <p:spPr bwMode="auto">
          <a:xfrm>
            <a:off x="4331494" y="4055269"/>
            <a:ext cx="1720664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1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一、人</a:t>
            </a:r>
            <a:endParaRPr lang="zh-CN" altLang="en-US" sz="41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1" name="左大括号 10"/>
          <p:cNvSpPr/>
          <p:nvPr/>
        </p:nvSpPr>
        <p:spPr>
          <a:xfrm rot="10800000">
            <a:off x="6050756" y="804863"/>
            <a:ext cx="309563" cy="3940969"/>
          </a:xfrm>
          <a:prstGeom prst="leftBrace">
            <a:avLst>
              <a:gd name="adj1" fmla="val 135076"/>
              <a:gd name="adj2" fmla="val 50000"/>
            </a:avLst>
          </a:prstGeom>
          <a:ln w="381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black"/>
              </a:solidFill>
            </a:endParaRPr>
          </a:p>
        </p:txBody>
      </p:sp>
      <p:sp>
        <p:nvSpPr>
          <p:cNvPr id="32782" name="文本框 11"/>
          <p:cNvSpPr txBox="1">
            <a:spLocks noChangeArrowheads="1"/>
          </p:cNvSpPr>
          <p:nvPr/>
        </p:nvSpPr>
        <p:spPr bwMode="auto">
          <a:xfrm>
            <a:off x="6360319" y="2395538"/>
            <a:ext cx="243244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秋天来了</a:t>
            </a:r>
            <a:endParaRPr lang="zh-CN" altLang="en-US" sz="4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2"/>
          <p:cNvSpPr txBox="1">
            <a:spLocks noChangeArrowheads="1"/>
          </p:cNvSpPr>
          <p:nvPr/>
        </p:nvSpPr>
        <p:spPr bwMode="auto">
          <a:xfrm>
            <a:off x="2191942" y="-4763"/>
            <a:ext cx="5135165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说说秋天还有哪些美丽的景物。</a:t>
            </a:r>
            <a:endParaRPr lang="zh-CN" altLang="en-US" sz="3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3794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80988" y="710804"/>
            <a:ext cx="2651522" cy="41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8294" y="2884885"/>
            <a:ext cx="3469481" cy="202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8294" y="709613"/>
            <a:ext cx="3468291" cy="217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32510" y="710804"/>
            <a:ext cx="2451497" cy="419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8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33799" name="图片 6" descr="PPT图标橙色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0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课内拓展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"/>
          <p:cNvSpPr txBox="1">
            <a:spLocks noChangeArrowheads="1"/>
          </p:cNvSpPr>
          <p:nvPr/>
        </p:nvSpPr>
        <p:spPr bwMode="auto">
          <a:xfrm>
            <a:off x="2191942" y="-4763"/>
            <a:ext cx="5135165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说说秋天还有哪些美丽的景物。</a:t>
            </a:r>
            <a:endParaRPr lang="zh-CN" altLang="en-US" sz="3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818" name="图片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250531" y="678657"/>
            <a:ext cx="4657725" cy="426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935" y="678657"/>
            <a:ext cx="4013597" cy="426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0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34821" name="图片 6" descr="PPT图标橙色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课内拓展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2"/>
          <p:cNvSpPr txBox="1">
            <a:spLocks noChangeArrowheads="1"/>
          </p:cNvSpPr>
          <p:nvPr/>
        </p:nvSpPr>
        <p:spPr bwMode="auto">
          <a:xfrm>
            <a:off x="2191942" y="-4763"/>
            <a:ext cx="5135165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画一画你眼中的秋天。</a:t>
            </a:r>
            <a:endParaRPr lang="zh-CN" altLang="en-US" sz="3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0272" y="698897"/>
            <a:ext cx="5308997" cy="4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9269" y="698897"/>
            <a:ext cx="3281363" cy="422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4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35845" name="图片 6" descr="PPT图标橙色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6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prstClr val="black"/>
                  </a:solidFill>
                  <a:sym typeface="Arial" panose="020B0604020202020204" pitchFamily="34" charset="0"/>
                </a:rPr>
                <a:t>课外拓展</a:t>
              </a:r>
              <a:endParaRPr lang="zh-CN" altLang="en-US" sz="2400" b="1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2"/>
          <p:cNvSpPr txBox="1">
            <a:spLocks noChangeArrowheads="1"/>
          </p:cNvSpPr>
          <p:nvPr/>
        </p:nvSpPr>
        <p:spPr bwMode="auto">
          <a:xfrm>
            <a:off x="244079" y="795338"/>
            <a:ext cx="8655844" cy="182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朗读课文，注意</a:t>
            </a:r>
            <a:r>
              <a:rPr lang="en-US" altLang="zh-CN" sz="3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sz="3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的不同读音。背诵课文。</a:t>
            </a:r>
            <a:endParaRPr lang="zh-CN" altLang="en-US" sz="3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2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en-US" sz="30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数一数，课文一共有几个自然段？</a:t>
            </a:r>
            <a:endParaRPr lang="zh-CN" altLang="en-US" sz="30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6866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36867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课后习题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776412" y="2925366"/>
            <a:ext cx="272057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5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3</a:t>
            </a:r>
            <a:r>
              <a:rPr lang="zh-CN" altLang="en-US" sz="45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个自然段</a:t>
            </a:r>
            <a:endParaRPr lang="zh-CN" altLang="en-US" sz="45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2"/>
          <p:cNvSpPr txBox="1">
            <a:spLocks noChangeArrowheads="1"/>
          </p:cNvSpPr>
          <p:nvPr/>
        </p:nvSpPr>
        <p:spPr bwMode="auto">
          <a:xfrm>
            <a:off x="1126331" y="815579"/>
            <a:ext cx="6892529" cy="387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33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对照拼音读课文，注意读准字音，读好停顿。</a:t>
            </a:r>
            <a:endParaRPr lang="zh-CN" altLang="en-US" sz="33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3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对照生字表，在课文中把生字圈画出来，多读几遍。</a:t>
            </a:r>
            <a:endParaRPr lang="zh-CN" altLang="en-US" sz="33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3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33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说说你读完课文后的感受。</a:t>
            </a:r>
            <a:endParaRPr lang="zh-CN" altLang="en-US" sz="33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170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7171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初读课文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6492479" y="2700338"/>
            <a:ext cx="467915" cy="466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492479" y="2700338"/>
            <a:ext cx="467915" cy="466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43525" y="3283744"/>
            <a:ext cx="466725" cy="466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1116806" y="2087166"/>
            <a:ext cx="466725" cy="466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975623" y="1519238"/>
            <a:ext cx="467915" cy="4667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79144" y="3271838"/>
            <a:ext cx="467916" cy="466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055144" y="3283744"/>
            <a:ext cx="467916" cy="466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897856" y="3271838"/>
            <a:ext cx="467916" cy="466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124575" y="1510903"/>
            <a:ext cx="467916" cy="466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788569" y="1510903"/>
            <a:ext cx="467916" cy="466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86238" y="1510903"/>
            <a:ext cx="467916" cy="466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3055144" y="1510903"/>
            <a:ext cx="467916" cy="466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288381" y="1510903"/>
            <a:ext cx="466725" cy="4667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241007" y="696516"/>
            <a:ext cx="645319" cy="61793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sp>
        <p:nvSpPr>
          <p:cNvPr id="8207" name="文本框 2"/>
          <p:cNvSpPr txBox="1">
            <a:spLocks noChangeArrowheads="1"/>
          </p:cNvSpPr>
          <p:nvPr/>
        </p:nvSpPr>
        <p:spPr bwMode="auto">
          <a:xfrm>
            <a:off x="1094185" y="1359694"/>
            <a:ext cx="6447234" cy="3669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天气凉了，树叶黄了，一片片叶子从树上落下来。</a:t>
            </a:r>
            <a:endParaRPr lang="zh-CN" altLang="en-US" sz="3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天空那么蓝，那么高。一群大雁往南飞，一会儿排成个</a:t>
            </a:r>
            <a:r>
              <a:rPr lang="en-US" altLang="zh-CN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en-US" altLang="zh-CN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字，一会儿排成个</a:t>
            </a:r>
            <a:r>
              <a:rPr lang="en-US" altLang="zh-CN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字。</a:t>
            </a:r>
            <a:endParaRPr lang="zh-CN" altLang="en-US" sz="3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啊！秋天来了！</a:t>
            </a:r>
            <a:endParaRPr lang="zh-CN" altLang="en-US" sz="3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208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8209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0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初读课文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8211" name="文本框 17"/>
          <p:cNvSpPr txBox="1">
            <a:spLocks noChangeArrowheads="1"/>
          </p:cNvSpPr>
          <p:nvPr/>
        </p:nvSpPr>
        <p:spPr bwMode="auto">
          <a:xfrm>
            <a:off x="-17860" y="697706"/>
            <a:ext cx="9154716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500" dirty="0">
                <a:solidFill>
                  <a:prstClr val="black"/>
                </a:solidFill>
                <a:latin typeface="汉仪中楷简" charset="-122"/>
                <a:ea typeface="汉仪中楷简" charset="-122"/>
                <a:sym typeface="Arial" panose="020B0604020202020204" pitchFamily="34" charset="0"/>
              </a:rPr>
              <a:t>  </a:t>
            </a:r>
            <a:r>
              <a:rPr lang="zh-CN" altLang="en-US" sz="4500" dirty="0">
                <a:solidFill>
                  <a:prstClr val="black"/>
                </a:solidFill>
                <a:latin typeface="汉仪中楷简" charset="-122"/>
                <a:ea typeface="汉仪中楷简" charset="-122"/>
                <a:sym typeface="Arial" panose="020B0604020202020204" pitchFamily="34" charset="0"/>
              </a:rPr>
              <a:t>秋天</a:t>
            </a:r>
            <a:endParaRPr lang="zh-CN" altLang="en-US" sz="4500" dirty="0">
              <a:solidFill>
                <a:prstClr val="black"/>
              </a:solidFill>
              <a:latin typeface="汉仪中楷简" charset="-122"/>
              <a:ea typeface="汉仪中楷简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11" grpId="0" bldLvl="0" animBg="1"/>
      <p:bldP spid="10" grpId="0" bldLvl="0" animBg="1"/>
      <p:bldP spid="9" grpId="0" bldLvl="0" animBg="1"/>
      <p:bldP spid="7" grpId="0" bldLvl="0" animBg="1"/>
      <p:bldP spid="5" grpId="0" bldLvl="0" animBg="1"/>
      <p:bldP spid="6" grpId="0" bldLvl="0" animBg="1"/>
      <p:bldP spid="4" grpId="0" bldLvl="0" animBg="1"/>
      <p:bldP spid="3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文本框 2"/>
          <p:cNvSpPr txBox="1">
            <a:spLocks noChangeArrowheads="1"/>
          </p:cNvSpPr>
          <p:nvPr/>
        </p:nvSpPr>
        <p:spPr bwMode="auto">
          <a:xfrm>
            <a:off x="489348" y="1744616"/>
            <a:ext cx="8097440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   气   了   树   叶</a:t>
            </a:r>
            <a:endParaRPr lang="zh-CN" altLang="en-US" sz="5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218" name="组合 2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9219" name="图片 1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生字识记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9221" name="组合 5"/>
          <p:cNvGrpSpPr/>
          <p:nvPr/>
        </p:nvGrpSpPr>
        <p:grpSpPr bwMode="auto">
          <a:xfrm>
            <a:off x="489348" y="1722835"/>
            <a:ext cx="8097440" cy="878681"/>
            <a:chOff x="1027" y="4330"/>
            <a:chExt cx="17004" cy="1845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1027" y="4330"/>
              <a:ext cx="170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1027" y="6175"/>
              <a:ext cx="170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4" name="文本框 2"/>
          <p:cNvSpPr txBox="1">
            <a:spLocks noChangeArrowheads="1"/>
          </p:cNvSpPr>
          <p:nvPr/>
        </p:nvSpPr>
        <p:spPr bwMode="auto">
          <a:xfrm>
            <a:off x="522685" y="3947272"/>
            <a:ext cx="8097440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片   大   飞   会   个</a:t>
            </a:r>
            <a:endParaRPr lang="zh-CN" altLang="en-US" sz="5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225" name="组合 5"/>
          <p:cNvGrpSpPr/>
          <p:nvPr/>
        </p:nvGrpSpPr>
        <p:grpSpPr bwMode="auto">
          <a:xfrm>
            <a:off x="522685" y="3925492"/>
            <a:ext cx="8097440" cy="878681"/>
            <a:chOff x="1027" y="4330"/>
            <a:chExt cx="17004" cy="1845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027" y="4330"/>
              <a:ext cx="170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027" y="6175"/>
              <a:ext cx="170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8" name="文本框 7"/>
          <p:cNvSpPr txBox="1">
            <a:spLocks noChangeArrowheads="1"/>
          </p:cNvSpPr>
          <p:nvPr/>
        </p:nvSpPr>
        <p:spPr bwMode="auto">
          <a:xfrm>
            <a:off x="810816" y="1193006"/>
            <a:ext cx="11239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qiū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9" name="文本框 8"/>
          <p:cNvSpPr txBox="1">
            <a:spLocks noChangeArrowheads="1"/>
          </p:cNvSpPr>
          <p:nvPr/>
        </p:nvSpPr>
        <p:spPr bwMode="auto">
          <a:xfrm>
            <a:off x="2393157" y="1193006"/>
            <a:ext cx="112276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qì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0" name="文本框 9"/>
          <p:cNvSpPr txBox="1">
            <a:spLocks noChangeArrowheads="1"/>
          </p:cNvSpPr>
          <p:nvPr/>
        </p:nvSpPr>
        <p:spPr bwMode="auto">
          <a:xfrm>
            <a:off x="3974306" y="1193006"/>
            <a:ext cx="11239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le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1" name="文本框 10"/>
          <p:cNvSpPr txBox="1">
            <a:spLocks noChangeArrowheads="1"/>
          </p:cNvSpPr>
          <p:nvPr/>
        </p:nvSpPr>
        <p:spPr bwMode="auto">
          <a:xfrm>
            <a:off x="5555456" y="1193006"/>
            <a:ext cx="11239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shù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文本框 11"/>
          <p:cNvSpPr txBox="1">
            <a:spLocks noChangeArrowheads="1"/>
          </p:cNvSpPr>
          <p:nvPr/>
        </p:nvSpPr>
        <p:spPr bwMode="auto">
          <a:xfrm>
            <a:off x="7137797" y="1193006"/>
            <a:ext cx="112275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yè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3" name="文本框 12"/>
          <p:cNvSpPr txBox="1">
            <a:spLocks noChangeArrowheads="1"/>
          </p:cNvSpPr>
          <p:nvPr/>
        </p:nvSpPr>
        <p:spPr bwMode="auto">
          <a:xfrm>
            <a:off x="810816" y="3395662"/>
            <a:ext cx="11239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piàn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4" name="文本框 13"/>
          <p:cNvSpPr txBox="1">
            <a:spLocks noChangeArrowheads="1"/>
          </p:cNvSpPr>
          <p:nvPr/>
        </p:nvSpPr>
        <p:spPr bwMode="auto">
          <a:xfrm>
            <a:off x="2393157" y="3395662"/>
            <a:ext cx="112276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dà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5" name="文本框 14"/>
          <p:cNvSpPr txBox="1">
            <a:spLocks noChangeArrowheads="1"/>
          </p:cNvSpPr>
          <p:nvPr/>
        </p:nvSpPr>
        <p:spPr bwMode="auto">
          <a:xfrm>
            <a:off x="3974306" y="3395662"/>
            <a:ext cx="11239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fēi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6" name="文本框 15"/>
          <p:cNvSpPr txBox="1">
            <a:spLocks noChangeArrowheads="1"/>
          </p:cNvSpPr>
          <p:nvPr/>
        </p:nvSpPr>
        <p:spPr bwMode="auto">
          <a:xfrm>
            <a:off x="5555456" y="3395662"/>
            <a:ext cx="11239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huì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7" name="文本框 16"/>
          <p:cNvSpPr txBox="1">
            <a:spLocks noChangeArrowheads="1"/>
          </p:cNvSpPr>
          <p:nvPr/>
        </p:nvSpPr>
        <p:spPr bwMode="auto">
          <a:xfrm>
            <a:off x="7137797" y="3395662"/>
            <a:ext cx="112275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gè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238" name="图片 2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4081" y="704850"/>
            <a:ext cx="267891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图片 2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9038" y="783432"/>
            <a:ext cx="321469" cy="40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图片 3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783682"/>
            <a:ext cx="785813" cy="5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2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11266" name="图片 1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67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生字识记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11268" name="图片 2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4506" y="917972"/>
            <a:ext cx="267891" cy="56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图片 2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8313" y="2484835"/>
            <a:ext cx="321469" cy="403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图片 3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6141" y="3751660"/>
            <a:ext cx="785813" cy="5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文本框 32"/>
          <p:cNvSpPr txBox="1">
            <a:spLocks noChangeArrowheads="1"/>
          </p:cNvSpPr>
          <p:nvPr/>
        </p:nvSpPr>
        <p:spPr bwMode="auto">
          <a:xfrm>
            <a:off x="444104" y="783431"/>
            <a:ext cx="782907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</a:t>
            </a:r>
            <a:endParaRPr lang="zh-CN" altLang="en-US" sz="50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2671763" y="783431"/>
            <a:ext cx="782907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木</a:t>
            </a:r>
            <a:endParaRPr lang="zh-CN" altLang="en-US" sz="5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6541294" y="783432"/>
            <a:ext cx="2071721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棋、桥</a:t>
            </a:r>
            <a:endParaRPr lang="zh-CN" altLang="en-US" sz="5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4080273" y="783431"/>
            <a:ext cx="1800474" cy="861784"/>
            <a:chOff x="8567" y="1645"/>
            <a:chExt cx="3780" cy="1809"/>
          </a:xfrm>
        </p:grpSpPr>
        <p:pic>
          <p:nvPicPr>
            <p:cNvPr id="11275" name="图片 19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33" y="1927"/>
              <a:ext cx="562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6" name="文本框 21"/>
            <p:cNvSpPr txBox="1">
              <a:spLocks noChangeArrowheads="1"/>
            </p:cNvSpPr>
            <p:nvPr/>
          </p:nvSpPr>
          <p:spPr bwMode="auto">
            <a:xfrm>
              <a:off x="8567" y="1645"/>
              <a:ext cx="378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0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+</a:t>
              </a:r>
              <a:r>
                <a:rPr lang="zh-CN" altLang="en-US" sz="50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</a:t>
              </a:r>
              <a:endParaRPr lang="zh-CN" altLang="en-US" sz="5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1277" name="文本框 24"/>
          <p:cNvSpPr txBox="1">
            <a:spLocks noChangeArrowheads="1"/>
          </p:cNvSpPr>
          <p:nvPr/>
        </p:nvSpPr>
        <p:spPr bwMode="auto">
          <a:xfrm>
            <a:off x="444104" y="2271713"/>
            <a:ext cx="782907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叶</a:t>
            </a:r>
            <a:endParaRPr lang="zh-CN" altLang="en-US" sz="5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671763" y="2271713"/>
            <a:ext cx="782907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口</a:t>
            </a:r>
            <a:endParaRPr lang="zh-CN" altLang="en-US" sz="5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 bwMode="auto">
          <a:xfrm>
            <a:off x="4080273" y="2271713"/>
            <a:ext cx="1800474" cy="861784"/>
            <a:chOff x="8567" y="4770"/>
            <a:chExt cx="3780" cy="1809"/>
          </a:xfrm>
        </p:grpSpPr>
        <p:sp>
          <p:nvSpPr>
            <p:cNvPr id="11280" name="文本框 29"/>
            <p:cNvSpPr txBox="1">
              <a:spLocks noChangeArrowheads="1"/>
            </p:cNvSpPr>
            <p:nvPr/>
          </p:nvSpPr>
          <p:spPr bwMode="auto">
            <a:xfrm>
              <a:off x="8567" y="4770"/>
              <a:ext cx="378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0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+</a:t>
              </a:r>
              <a:r>
                <a:rPr lang="zh-CN" altLang="en-US" sz="50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十</a:t>
              </a:r>
              <a:endParaRPr lang="zh-CN" altLang="en-US" sz="5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1281" name="图片 30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033" y="5218"/>
              <a:ext cx="675" cy="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6541294" y="2271713"/>
            <a:ext cx="2071721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吗、吧</a:t>
            </a:r>
            <a:endParaRPr lang="zh-CN" altLang="en-US" sz="5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83" name="文本框 35"/>
          <p:cNvSpPr txBox="1">
            <a:spLocks noChangeArrowheads="1"/>
          </p:cNvSpPr>
          <p:nvPr/>
        </p:nvSpPr>
        <p:spPr bwMode="auto">
          <a:xfrm>
            <a:off x="444104" y="3751660"/>
            <a:ext cx="782907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endParaRPr lang="zh-CN" altLang="en-US" sz="5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2671763" y="3751660"/>
            <a:ext cx="782907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endParaRPr lang="zh-CN" altLang="en-US" sz="5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4080273" y="3751661"/>
            <a:ext cx="1800474" cy="861783"/>
            <a:chOff x="8567" y="7877"/>
            <a:chExt cx="3780" cy="1809"/>
          </a:xfrm>
        </p:grpSpPr>
        <p:sp>
          <p:nvSpPr>
            <p:cNvPr id="11286" name="文本框 37"/>
            <p:cNvSpPr txBox="1">
              <a:spLocks noChangeArrowheads="1"/>
            </p:cNvSpPr>
            <p:nvPr/>
          </p:nvSpPr>
          <p:spPr bwMode="auto">
            <a:xfrm>
              <a:off x="8567" y="7877"/>
              <a:ext cx="3780" cy="1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50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+</a:t>
              </a:r>
              <a:r>
                <a:rPr lang="zh-CN" altLang="en-US" sz="50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云</a:t>
              </a:r>
              <a:endParaRPr lang="zh-CN" altLang="en-US" sz="5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1287" name="图片 38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7" y="7877"/>
              <a:ext cx="1650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6541294" y="3751660"/>
            <a:ext cx="2071721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0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个、今</a:t>
            </a:r>
            <a:endParaRPr lang="zh-CN" altLang="en-US" sz="50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35" grpId="0"/>
      <p:bldP spid="37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2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13314" name="图片 1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5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>
                  <a:solidFill>
                    <a:prstClr val="black"/>
                  </a:solidFill>
                  <a:sym typeface="Arial" panose="020B0604020202020204" pitchFamily="34" charset="0"/>
                </a:rPr>
                <a:t>生字识记</a:t>
              </a:r>
              <a:endParaRPr lang="zh-CN" altLang="en-US" sz="2400" b="1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12019" y="1222772"/>
            <a:ext cx="7321154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秋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   天</a:t>
            </a:r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气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树叶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雁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70335" y="2692004"/>
            <a:ext cx="7604522" cy="7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片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片   一</a:t>
            </a:r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儿   </a:t>
            </a:r>
            <a:r>
              <a:rPr lang="en-US" altLang="zh-CN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r>
              <a:rPr lang="en-US" altLang="zh-CN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</a:t>
            </a:r>
            <a:endParaRPr lang="zh-CN" altLang="en-US" sz="4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90563" y="692944"/>
            <a:ext cx="11239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qiū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324225" y="692944"/>
            <a:ext cx="1123950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qì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670822" y="692944"/>
            <a:ext cx="1756172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shù yè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806804" y="692944"/>
            <a:ext cx="93225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dà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11981" y="2162175"/>
            <a:ext cx="1844279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yí piàn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419476" y="2162175"/>
            <a:ext cx="1612106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yí huìr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062663" y="2162175"/>
            <a:ext cx="1610916" cy="52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yī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70335" y="4160044"/>
            <a:ext cx="6747272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一群   </a:t>
            </a:r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   个   </a:t>
            </a:r>
            <a:r>
              <a:rPr lang="zh-CN" altLang="en-US" sz="4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往南</a:t>
            </a:r>
            <a:r>
              <a:rPr lang="zh-CN" altLang="en-US" sz="45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飞</a:t>
            </a:r>
            <a:endParaRPr lang="zh-CN" altLang="en-US" sz="45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11982" y="3630216"/>
            <a:ext cx="108823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y</a:t>
            </a: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ì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582467" y="3630216"/>
            <a:ext cx="108823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le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029076" y="3630216"/>
            <a:ext cx="108823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g</a:t>
            </a: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è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585348" y="3630216"/>
            <a:ext cx="1088231" cy="52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000" b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sym typeface="等线" charset="-122"/>
              </a:rPr>
              <a:t>fēi</a:t>
            </a:r>
            <a:endParaRPr lang="en-US" altLang="zh-CN" sz="30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8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12" grpId="0"/>
      <p:bldP spid="12" grpId="1"/>
      <p:bldP spid="13" grpId="0"/>
      <p:bldP spid="13" grpId="1"/>
      <p:bldP spid="14" grpId="0"/>
      <p:bldP spid="15" grpId="0"/>
      <p:bldP spid="15" grpId="1"/>
      <p:bldP spid="21" grpId="0"/>
      <p:bldP spid="21" grpId="1"/>
      <p:bldP spid="28" grpId="0"/>
      <p:bldP spid="28" grpId="1"/>
      <p:bldP spid="29" grpId="0"/>
      <p:bldP spid="2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15362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3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生字书写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15364" name="组合 18"/>
          <p:cNvGrpSpPr/>
          <p:nvPr/>
        </p:nvGrpSpPr>
        <p:grpSpPr bwMode="auto">
          <a:xfrm>
            <a:off x="1171575" y="1264444"/>
            <a:ext cx="1268016" cy="1313260"/>
            <a:chOff x="6749" y="3090"/>
            <a:chExt cx="2663" cy="2758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749" y="3123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8082" y="3100"/>
              <a:ext cx="0" cy="2748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749" y="4470"/>
              <a:ext cx="2663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749" y="5815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6774" y="310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9389" y="309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71" name="文本框 15"/>
          <p:cNvSpPr txBox="1">
            <a:spLocks noChangeArrowheads="1"/>
          </p:cNvSpPr>
          <p:nvPr/>
        </p:nvSpPr>
        <p:spPr bwMode="auto">
          <a:xfrm>
            <a:off x="1258491" y="1307307"/>
            <a:ext cx="1092994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了</a:t>
            </a:r>
            <a:endParaRPr lang="zh-CN" altLang="en-US" sz="75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grpSp>
        <p:nvGrpSpPr>
          <p:cNvPr id="15372" name="组合 18"/>
          <p:cNvGrpSpPr/>
          <p:nvPr/>
        </p:nvGrpSpPr>
        <p:grpSpPr bwMode="auto">
          <a:xfrm>
            <a:off x="2428875" y="1264444"/>
            <a:ext cx="1268016" cy="1313260"/>
            <a:chOff x="6749" y="3090"/>
            <a:chExt cx="2663" cy="2758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6749" y="3123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8082" y="3100"/>
              <a:ext cx="0" cy="2748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6749" y="4470"/>
              <a:ext cx="2663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749" y="5815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774" y="310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9389" y="309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9838" y="1720454"/>
            <a:ext cx="1103710" cy="80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3410" y="1316832"/>
            <a:ext cx="1102519" cy="49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565548" y="1285875"/>
            <a:ext cx="616744" cy="638175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prstClr val="white"/>
              </a:solidFill>
            </a:endParaRPr>
          </a:p>
        </p:txBody>
      </p:sp>
      <p:pic>
        <p:nvPicPr>
          <p:cNvPr id="15382" name="图片 2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548" y="1347787"/>
            <a:ext cx="616744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83" name="组合 33"/>
          <p:cNvGrpSpPr/>
          <p:nvPr/>
        </p:nvGrpSpPr>
        <p:grpSpPr bwMode="auto">
          <a:xfrm>
            <a:off x="1574006" y="731044"/>
            <a:ext cx="463154" cy="552450"/>
            <a:chOff x="9623" y="3159"/>
            <a:chExt cx="1720" cy="1840"/>
          </a:xfrm>
        </p:grpSpPr>
        <p:pic>
          <p:nvPicPr>
            <p:cNvPr id="15384" name="图片 28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3" y="3773"/>
              <a:ext cx="1716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5" name="图片 29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27" y="3159"/>
              <a:ext cx="171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86" name="图片 3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0144" y="731044"/>
            <a:ext cx="515541" cy="22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87" name="组合 18"/>
          <p:cNvGrpSpPr/>
          <p:nvPr/>
        </p:nvGrpSpPr>
        <p:grpSpPr bwMode="auto">
          <a:xfrm>
            <a:off x="5218510" y="1266825"/>
            <a:ext cx="1268015" cy="1313260"/>
            <a:chOff x="6749" y="3090"/>
            <a:chExt cx="2663" cy="2758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6749" y="3123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082" y="3100"/>
              <a:ext cx="0" cy="2748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749" y="4470"/>
              <a:ext cx="2663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749" y="5815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774" y="310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9389" y="309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94" name="文本框 41"/>
          <p:cNvSpPr txBox="1">
            <a:spLocks noChangeArrowheads="1"/>
          </p:cNvSpPr>
          <p:nvPr/>
        </p:nvSpPr>
        <p:spPr bwMode="auto">
          <a:xfrm>
            <a:off x="5305425" y="1331119"/>
            <a:ext cx="1092994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子</a:t>
            </a:r>
            <a:endParaRPr lang="zh-CN" altLang="en-US" sz="7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grpSp>
        <p:nvGrpSpPr>
          <p:cNvPr id="15395" name="组合 18"/>
          <p:cNvGrpSpPr/>
          <p:nvPr/>
        </p:nvGrpSpPr>
        <p:grpSpPr bwMode="auto">
          <a:xfrm>
            <a:off x="6475810" y="1266825"/>
            <a:ext cx="1268015" cy="1313260"/>
            <a:chOff x="6749" y="3090"/>
            <a:chExt cx="2663" cy="2758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6749" y="3123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082" y="3100"/>
              <a:ext cx="0" cy="2748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6749" y="4470"/>
              <a:ext cx="2663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749" y="5815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774" y="310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9389" y="309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3" name="图片 6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 t="-1725"/>
          <a:stretch>
            <a:fillRect/>
          </a:stretch>
        </p:blipFill>
        <p:spPr bwMode="auto">
          <a:xfrm>
            <a:off x="6786563" y="1343025"/>
            <a:ext cx="664369" cy="49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4194" y="1735932"/>
            <a:ext cx="321469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7500" y="1777604"/>
            <a:ext cx="857250" cy="1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05" name="组合 68"/>
          <p:cNvGrpSpPr/>
          <p:nvPr/>
        </p:nvGrpSpPr>
        <p:grpSpPr bwMode="auto">
          <a:xfrm>
            <a:off x="6131719" y="731044"/>
            <a:ext cx="344091" cy="420291"/>
            <a:chOff x="11363" y="2797"/>
            <a:chExt cx="1800" cy="2209"/>
          </a:xfrm>
        </p:grpSpPr>
        <p:pic>
          <p:nvPicPr>
            <p:cNvPr id="15406" name="图片 69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 t="-1725"/>
            <a:stretch>
              <a:fillRect/>
            </a:stretch>
          </p:blipFill>
          <p:spPr bwMode="auto">
            <a:xfrm>
              <a:off x="11614" y="2797"/>
              <a:ext cx="1394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图片 70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20" y="3622"/>
              <a:ext cx="674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8" name="图片 71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63" y="3710"/>
              <a:ext cx="1800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09" name="组合 72"/>
          <p:cNvGrpSpPr/>
          <p:nvPr/>
        </p:nvGrpSpPr>
        <p:grpSpPr bwMode="auto">
          <a:xfrm>
            <a:off x="5728097" y="733425"/>
            <a:ext cx="266700" cy="420291"/>
            <a:chOff x="11614" y="2797"/>
            <a:chExt cx="1394" cy="2210"/>
          </a:xfrm>
        </p:grpSpPr>
        <p:pic>
          <p:nvPicPr>
            <p:cNvPr id="15410" name="图片 73"/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 t="-1725"/>
            <a:stretch>
              <a:fillRect/>
            </a:stretch>
          </p:blipFill>
          <p:spPr bwMode="auto">
            <a:xfrm>
              <a:off x="11614" y="2797"/>
              <a:ext cx="1394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1" name="图片 74"/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820" y="3622"/>
              <a:ext cx="674" cy="1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412" name="图片 77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 t="-1725"/>
          <a:stretch>
            <a:fillRect/>
          </a:stretch>
        </p:blipFill>
        <p:spPr bwMode="auto">
          <a:xfrm>
            <a:off x="5266135" y="735806"/>
            <a:ext cx="266700" cy="19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13" name="组合 18"/>
          <p:cNvGrpSpPr/>
          <p:nvPr/>
        </p:nvGrpSpPr>
        <p:grpSpPr bwMode="auto">
          <a:xfrm>
            <a:off x="1170385" y="3409950"/>
            <a:ext cx="1268015" cy="1313260"/>
            <a:chOff x="6749" y="3090"/>
            <a:chExt cx="2663" cy="2758"/>
          </a:xfrm>
        </p:grpSpPr>
        <p:cxnSp>
          <p:nvCxnSpPr>
            <p:cNvPr id="82" name="直接连接符 81"/>
            <p:cNvCxnSpPr/>
            <p:nvPr/>
          </p:nvCxnSpPr>
          <p:spPr>
            <a:xfrm>
              <a:off x="6749" y="3123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8082" y="3100"/>
              <a:ext cx="0" cy="2748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6749" y="4470"/>
              <a:ext cx="2663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6749" y="5815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6774" y="310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9389" y="309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20" name="文本框 87"/>
          <p:cNvSpPr txBox="1">
            <a:spLocks noChangeArrowheads="1"/>
          </p:cNvSpPr>
          <p:nvPr/>
        </p:nvSpPr>
        <p:spPr bwMode="auto">
          <a:xfrm>
            <a:off x="1269207" y="3452813"/>
            <a:ext cx="1092994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人</a:t>
            </a:r>
            <a:endParaRPr lang="zh-CN" altLang="en-US" sz="7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grpSp>
        <p:nvGrpSpPr>
          <p:cNvPr id="15421" name="组合 18"/>
          <p:cNvGrpSpPr/>
          <p:nvPr/>
        </p:nvGrpSpPr>
        <p:grpSpPr bwMode="auto">
          <a:xfrm>
            <a:off x="2427685" y="3409950"/>
            <a:ext cx="1268015" cy="1313260"/>
            <a:chOff x="6749" y="3090"/>
            <a:chExt cx="2663" cy="2758"/>
          </a:xfrm>
        </p:grpSpPr>
        <p:cxnSp>
          <p:nvCxnSpPr>
            <p:cNvPr id="90" name="直接连接符 89"/>
            <p:cNvCxnSpPr/>
            <p:nvPr/>
          </p:nvCxnSpPr>
          <p:spPr>
            <a:xfrm>
              <a:off x="6749" y="3123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8082" y="3100"/>
              <a:ext cx="0" cy="2748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6749" y="4470"/>
              <a:ext cx="2663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6749" y="5815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6774" y="310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9389" y="309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" name="图片 101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6506" y="3474244"/>
            <a:ext cx="645319" cy="90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图片 104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1091" y="3946922"/>
            <a:ext cx="588169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30" name="图片 106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1342" y="2862263"/>
            <a:ext cx="24884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31" name="组合 109"/>
          <p:cNvGrpSpPr/>
          <p:nvPr/>
        </p:nvGrpSpPr>
        <p:grpSpPr bwMode="auto">
          <a:xfrm>
            <a:off x="1622822" y="2862263"/>
            <a:ext cx="414338" cy="419100"/>
            <a:chOff x="3921" y="5258"/>
            <a:chExt cx="2253" cy="1902"/>
          </a:xfrm>
        </p:grpSpPr>
        <p:pic>
          <p:nvPicPr>
            <p:cNvPr id="15432" name="图片 110"/>
            <p:cNvPicPr>
              <a:picLocks noChangeAspect="1" noChangeArrowheads="1"/>
            </p:cNvPicPr>
            <p:nvPr/>
          </p:nvPicPr>
          <p:blipFill>
            <a:blip r:embed="rId17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1" y="5258"/>
              <a:ext cx="1356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3" name="图片 111"/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40" y="6250"/>
              <a:ext cx="1234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34" name="组合 18"/>
          <p:cNvGrpSpPr/>
          <p:nvPr/>
        </p:nvGrpSpPr>
        <p:grpSpPr bwMode="auto">
          <a:xfrm>
            <a:off x="5207794" y="3409950"/>
            <a:ext cx="1268016" cy="1313260"/>
            <a:chOff x="6749" y="3090"/>
            <a:chExt cx="2663" cy="2758"/>
          </a:xfrm>
        </p:grpSpPr>
        <p:cxnSp>
          <p:nvCxnSpPr>
            <p:cNvPr id="114" name="直接连接符 113"/>
            <p:cNvCxnSpPr/>
            <p:nvPr/>
          </p:nvCxnSpPr>
          <p:spPr>
            <a:xfrm>
              <a:off x="6749" y="3123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8082" y="3100"/>
              <a:ext cx="0" cy="2748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6749" y="4470"/>
              <a:ext cx="2663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6749" y="5815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接连接符 117"/>
            <p:cNvCxnSpPr/>
            <p:nvPr/>
          </p:nvCxnSpPr>
          <p:spPr>
            <a:xfrm>
              <a:off x="6774" y="310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9389" y="309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41" name="文本框 119"/>
          <p:cNvSpPr txBox="1">
            <a:spLocks noChangeArrowheads="1"/>
          </p:cNvSpPr>
          <p:nvPr/>
        </p:nvSpPr>
        <p:spPr bwMode="auto">
          <a:xfrm>
            <a:off x="5305425" y="3483769"/>
            <a:ext cx="1092994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大</a:t>
            </a:r>
            <a:endParaRPr lang="zh-CN" altLang="en-US" sz="7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grpSp>
        <p:nvGrpSpPr>
          <p:cNvPr id="15442" name="组合 18"/>
          <p:cNvGrpSpPr/>
          <p:nvPr/>
        </p:nvGrpSpPr>
        <p:grpSpPr bwMode="auto">
          <a:xfrm>
            <a:off x="6465094" y="3409950"/>
            <a:ext cx="1268016" cy="1313260"/>
            <a:chOff x="6749" y="3090"/>
            <a:chExt cx="2663" cy="2758"/>
          </a:xfrm>
        </p:grpSpPr>
        <p:cxnSp>
          <p:nvCxnSpPr>
            <p:cNvPr id="122" name="直接连接符 121"/>
            <p:cNvCxnSpPr/>
            <p:nvPr/>
          </p:nvCxnSpPr>
          <p:spPr>
            <a:xfrm>
              <a:off x="6749" y="3123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8082" y="3100"/>
              <a:ext cx="0" cy="2748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6749" y="4470"/>
              <a:ext cx="2663" cy="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6749" y="5815"/>
              <a:ext cx="2663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6774" y="310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9389" y="3090"/>
              <a:ext cx="0" cy="274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2" name="图片 141"/>
          <p:cNvPicPr>
            <a:picLocks noChangeAspect="1" noChangeArrowheads="1"/>
          </p:cNvPicPr>
          <p:nvPr/>
        </p:nvPicPr>
        <p:blipFill>
          <a:blip r:embed="rId19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0610" y="3675460"/>
            <a:ext cx="383381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图片 135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0375" y="3929062"/>
            <a:ext cx="636985" cy="148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图片 143"/>
          <p:cNvPicPr>
            <a:picLocks noChangeAspect="1" noChangeArrowheads="1"/>
          </p:cNvPicPr>
          <p:nvPr/>
        </p:nvPicPr>
        <p:blipFill>
          <a:blip r:embed="rId21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8507" y="4077891"/>
            <a:ext cx="475060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52" name="图片 148"/>
          <p:cNvPicPr>
            <a:picLocks noChangeAspect="1" noChangeArrowheads="1"/>
          </p:cNvPicPr>
          <p:nvPr/>
        </p:nvPicPr>
        <p:blipFill>
          <a:blip r:embed="rId22" cstate="email">
            <a:clrChange>
              <a:clrFrom>
                <a:srgbClr val="FEF5ED"/>
              </a:clrFrom>
              <a:clrTo>
                <a:srgbClr val="FEF5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2322" y="3121819"/>
            <a:ext cx="280988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53" name="组合 150"/>
          <p:cNvGrpSpPr/>
          <p:nvPr/>
        </p:nvGrpSpPr>
        <p:grpSpPr bwMode="auto">
          <a:xfrm>
            <a:off x="5686425" y="3011091"/>
            <a:ext cx="294085" cy="340519"/>
            <a:chOff x="8565" y="7880"/>
            <a:chExt cx="1973" cy="2355"/>
          </a:xfrm>
        </p:grpSpPr>
        <p:pic>
          <p:nvPicPr>
            <p:cNvPr id="15454" name="图片 151"/>
            <p:cNvPicPr>
              <a:picLocks noChangeAspect="1" noChangeArrowheads="1"/>
            </p:cNvPicPr>
            <p:nvPr/>
          </p:nvPicPr>
          <p:blipFill>
            <a:blip r:embed="rId23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5" y="7880"/>
              <a:ext cx="1135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5" name="图片 152"/>
            <p:cNvPicPr>
              <a:picLocks noChangeAspect="1" noChangeArrowheads="1"/>
            </p:cNvPicPr>
            <p:nvPr/>
          </p:nvPicPr>
          <p:blipFill>
            <a:blip r:embed="rId22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53" y="8642"/>
              <a:ext cx="1885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456" name="组合 154"/>
          <p:cNvGrpSpPr/>
          <p:nvPr/>
        </p:nvGrpSpPr>
        <p:grpSpPr bwMode="auto">
          <a:xfrm>
            <a:off x="6129338" y="3011091"/>
            <a:ext cx="350044" cy="339328"/>
            <a:chOff x="8565" y="7880"/>
            <a:chExt cx="2346" cy="2354"/>
          </a:xfrm>
        </p:grpSpPr>
        <p:pic>
          <p:nvPicPr>
            <p:cNvPr id="15457" name="图片 155"/>
            <p:cNvPicPr>
              <a:picLocks noChangeAspect="1" noChangeArrowheads="1"/>
            </p:cNvPicPr>
            <p:nvPr/>
          </p:nvPicPr>
          <p:blipFill>
            <a:blip r:embed="rId23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65" y="7880"/>
              <a:ext cx="1135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8" name="图片 156"/>
            <p:cNvPicPr>
              <a:picLocks noChangeAspect="1" noChangeArrowheads="1"/>
            </p:cNvPicPr>
            <p:nvPr/>
          </p:nvPicPr>
          <p:blipFill>
            <a:blip r:embed="rId22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53" y="8642"/>
              <a:ext cx="1885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59" name="图片 157"/>
            <p:cNvPicPr>
              <a:picLocks noChangeAspect="1" noChangeArrowheads="1"/>
            </p:cNvPicPr>
            <p:nvPr/>
          </p:nvPicPr>
          <p:blipFill>
            <a:blip r:embed="rId24" cstate="email">
              <a:clrChange>
                <a:clrFrom>
                  <a:srgbClr val="FEF5ED"/>
                </a:clrFrom>
                <a:clrTo>
                  <a:srgbClr val="FEF5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07" y="9087"/>
              <a:ext cx="1405" cy="1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"/>
          <p:cNvGrpSpPr/>
          <p:nvPr/>
        </p:nvGrpSpPr>
        <p:grpSpPr bwMode="auto">
          <a:xfrm>
            <a:off x="248841" y="78581"/>
            <a:ext cx="2006203" cy="485775"/>
            <a:chOff x="523" y="165"/>
            <a:chExt cx="4212" cy="1019"/>
          </a:xfrm>
        </p:grpSpPr>
        <p:pic>
          <p:nvPicPr>
            <p:cNvPr id="16386" name="图片 6" descr="PPT图标橙色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3" y="165"/>
              <a:ext cx="4212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TextBox 76"/>
            <p:cNvSpPr txBox="1">
              <a:spLocks noChangeArrowheads="1"/>
            </p:cNvSpPr>
            <p:nvPr/>
          </p:nvSpPr>
          <p:spPr bwMode="auto">
            <a:xfrm>
              <a:off x="523" y="165"/>
              <a:ext cx="3207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b="1" dirty="0">
                  <a:solidFill>
                    <a:prstClr val="black"/>
                  </a:solidFill>
                  <a:sym typeface="Arial" panose="020B0604020202020204" pitchFamily="34" charset="0"/>
                </a:rPr>
                <a:t>生字书写</a:t>
              </a:r>
              <a:endParaRPr lang="zh-CN" altLang="en-US" sz="2400" b="1" dirty="0">
                <a:solidFill>
                  <a:prstClr val="black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6388" name="文本框 9"/>
          <p:cNvSpPr txBox="1">
            <a:spLocks noChangeArrowheads="1"/>
          </p:cNvSpPr>
          <p:nvPr/>
        </p:nvSpPr>
        <p:spPr bwMode="auto">
          <a:xfrm>
            <a:off x="563166" y="1169194"/>
            <a:ext cx="6394847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了  </a:t>
            </a:r>
            <a:r>
              <a:rPr lang="en-US" altLang="zh-CN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+  </a:t>
            </a:r>
            <a:r>
              <a:rPr lang="zh-CN" altLang="en-US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</a:t>
            </a:r>
            <a:r>
              <a:rPr lang="en-US" altLang="zh-CN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</a:t>
            </a:r>
            <a:r>
              <a:rPr lang="zh-CN" altLang="en-US" sz="75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</a:t>
            </a:r>
            <a:r>
              <a:rPr lang="en-US" altLang="zh-CN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= </a:t>
            </a:r>
            <a:endParaRPr lang="zh-CN" altLang="en-US" sz="75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218760" y="1169194"/>
            <a:ext cx="1092994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子</a:t>
            </a:r>
            <a:endParaRPr lang="zh-CN" altLang="en-US" sz="75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63166" y="1169194"/>
            <a:ext cx="1092994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了</a:t>
            </a:r>
            <a:endParaRPr lang="zh-CN" altLang="en-US" sz="75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926682" y="1169194"/>
            <a:ext cx="1092994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</a:t>
            </a:r>
            <a:endParaRPr lang="zh-CN" altLang="en-US" sz="7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16392" name="文本框 20"/>
          <p:cNvSpPr txBox="1">
            <a:spLocks noChangeArrowheads="1"/>
          </p:cNvSpPr>
          <p:nvPr/>
        </p:nvSpPr>
        <p:spPr bwMode="auto">
          <a:xfrm>
            <a:off x="563166" y="3156347"/>
            <a:ext cx="6394847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人  </a:t>
            </a:r>
            <a:r>
              <a:rPr lang="en-US" altLang="zh-CN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+  </a:t>
            </a:r>
            <a:r>
              <a:rPr lang="zh-CN" altLang="en-US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</a:t>
            </a:r>
            <a:r>
              <a:rPr lang="en-US" altLang="zh-CN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</a:t>
            </a:r>
            <a:r>
              <a:rPr lang="zh-CN" altLang="en-US" sz="75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 </a:t>
            </a:r>
            <a:r>
              <a:rPr lang="en-US" altLang="zh-CN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= </a:t>
            </a:r>
            <a:endParaRPr lang="zh-CN" altLang="en-US" sz="75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218760" y="3156347"/>
            <a:ext cx="1092994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大</a:t>
            </a:r>
            <a:endParaRPr lang="zh-CN" altLang="en-US" sz="75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563166" y="3156347"/>
            <a:ext cx="1092994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人</a:t>
            </a:r>
            <a:endParaRPr lang="zh-CN" altLang="en-US" sz="7500" b="1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926682" y="3156347"/>
            <a:ext cx="1092994" cy="12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7500" b="1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等线" charset="-122"/>
              </a:rPr>
              <a:t>一</a:t>
            </a:r>
            <a:endParaRPr lang="zh-CN" altLang="en-US" sz="7500" b="1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sym typeface="等线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727135 -0.005185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59271 -0.013611 " pathEditMode="relative" rAng="0" ptsTypes="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727135 -0.005185 " pathEditMode="relative" rAng="0" ptsTypes="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359271 -0.013611 " pathEditMode="relative" rAng="0" ptsTypes="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9" grpId="0"/>
      <p:bldP spid="19" grpId="1"/>
      <p:bldP spid="23" grpId="0"/>
      <p:bldP spid="26" grpId="0"/>
      <p:bldP spid="26" grpId="1"/>
      <p:bldP spid="27" grpId="0"/>
      <p:bldP spid="27" grpId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PresentationFormat>全屏显示(16:9)</PresentationFormat>
  <Paragraphs>382</Paragraphs>
  <Slides>29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等线</vt:lpstr>
      <vt:lpstr>微软雅黑</vt:lpstr>
      <vt:lpstr>汉仪中楷简</vt:lpstr>
      <vt:lpstr>黑体</vt:lpstr>
      <vt:lpstr>楷体</vt:lpstr>
      <vt:lpstr>Arial Unicode MS</vt:lpstr>
      <vt:lpstr>Calibri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2020-03-16T02:59:00Z</dcterms:created>
  <dcterms:modified xsi:type="dcterms:W3CDTF">2020-09-05T07:27:33Z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