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509" r:id="rId3"/>
    <p:sldId id="441" r:id="rId4"/>
    <p:sldId id="500" r:id="rId5"/>
    <p:sldId id="501" r:id="rId6"/>
    <p:sldId id="502" r:id="rId7"/>
    <p:sldId id="503" r:id="rId8"/>
    <p:sldId id="504" r:id="rId9"/>
    <p:sldId id="505" r:id="rId10"/>
    <p:sldId id="510" r:id="rId11"/>
    <p:sldId id="506" r:id="rId12"/>
    <p:sldId id="507" r:id="rId13"/>
    <p:sldId id="278" r:id="rId14"/>
    <p:sldId id="443" r:id="rId15"/>
    <p:sldId id="470" r:id="rId16"/>
    <p:sldId id="471" r:id="rId17"/>
    <p:sldId id="472" r:id="rId18"/>
    <p:sldId id="445" r:id="rId19"/>
    <p:sldId id="446" r:id="rId20"/>
    <p:sldId id="473" r:id="rId21"/>
    <p:sldId id="474" r:id="rId22"/>
    <p:sldId id="343" r:id="rId23"/>
    <p:sldId id="289" r:id="rId24"/>
    <p:sldId id="511" r:id="rId25"/>
    <p:sldId id="454" r:id="rId26"/>
    <p:sldId id="347" r:id="rId27"/>
    <p:sldId id="508" r:id="rId28"/>
  </p:sldIdLst>
  <p:sldSz cx="9144000" cy="5143500" type="screen16x9"/>
  <p:notesSz cx="7103745" cy="1023429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4265297"/>
            <a:ext cx="9144000" cy="828199"/>
            <a:chOff x="0" y="9060"/>
            <a:chExt cx="19200" cy="1739"/>
          </a:xfrm>
        </p:grpSpPr>
        <p:sp>
          <p:nvSpPr>
            <p:cNvPr id="8" name="矩形 7"/>
            <p:cNvSpPr/>
            <p:nvPr/>
          </p:nvSpPr>
          <p:spPr>
            <a:xfrm>
              <a:off x="0" y="10545"/>
              <a:ext cx="19200" cy="255"/>
            </a:xfrm>
            <a:prstGeom prst="rect">
              <a:avLst/>
            </a:prstGeom>
            <a:solidFill>
              <a:srgbClr val="7FCB3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rgbClr val="5B9BD5">
                <a:shade val="50000"/>
              </a:srgbClr>
            </a:lnRef>
            <a:fillRef idx="1">
              <a:srgbClr val="5B9BD5"/>
            </a:fillRef>
            <a:effectRef idx="0">
              <a:srgbClr val="5B9BD5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10260"/>
              <a:ext cx="19200" cy="285"/>
            </a:xfrm>
            <a:prstGeom prst="rect">
              <a:avLst/>
            </a:prstGeom>
            <a:solidFill>
              <a:srgbClr val="DDE89A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rgbClr val="5B9BD5">
                <a:shade val="50000"/>
              </a:srgbClr>
            </a:lnRef>
            <a:fillRef idx="1">
              <a:srgbClr val="5B9BD5"/>
            </a:fillRef>
            <a:effectRef idx="0">
              <a:srgbClr val="5B9BD5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6290" y="9060"/>
              <a:ext cx="2535" cy="1501"/>
              <a:chOff x="10344152" y="5753100"/>
              <a:chExt cx="1609594" cy="953354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10344152" y="5823976"/>
                <a:ext cx="719139" cy="872965"/>
                <a:chOff x="8572502" y="5823976"/>
                <a:chExt cx="719139" cy="872965"/>
              </a:xfrm>
            </p:grpSpPr>
            <p:grpSp>
              <p:nvGrpSpPr>
                <p:cNvPr id="19" name="组合 18"/>
                <p:cNvGrpSpPr/>
                <p:nvPr/>
              </p:nvGrpSpPr>
              <p:grpSpPr>
                <a:xfrm>
                  <a:off x="8572502" y="5823976"/>
                  <a:ext cx="290514" cy="707102"/>
                  <a:chOff x="2064112" y="3276600"/>
                  <a:chExt cx="290514" cy="771525"/>
                </a:xfrm>
              </p:grpSpPr>
              <p:sp>
                <p:nvSpPr>
                  <p:cNvPr id="23" name="椭圆 22"/>
                  <p:cNvSpPr/>
                  <p:nvPr/>
                </p:nvSpPr>
                <p:spPr>
                  <a:xfrm>
                    <a:off x="2064112" y="3276600"/>
                    <a:ext cx="290514" cy="409575"/>
                  </a:xfrm>
                  <a:prstGeom prst="ellipse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4" name="矩形 23"/>
                  <p:cNvSpPr/>
                  <p:nvPr/>
                </p:nvSpPr>
                <p:spPr>
                  <a:xfrm>
                    <a:off x="2164556" y="3676650"/>
                    <a:ext cx="99579" cy="371475"/>
                  </a:xfrm>
                  <a:prstGeom prst="rect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20" name="组合 19"/>
                <p:cNvGrpSpPr/>
                <p:nvPr/>
              </p:nvGrpSpPr>
              <p:grpSpPr>
                <a:xfrm>
                  <a:off x="9001127" y="5989839"/>
                  <a:ext cx="290514" cy="707102"/>
                  <a:chOff x="2064112" y="3276600"/>
                  <a:chExt cx="290514" cy="771525"/>
                </a:xfrm>
              </p:grpSpPr>
              <p:sp>
                <p:nvSpPr>
                  <p:cNvPr id="21" name="椭圆 20"/>
                  <p:cNvSpPr/>
                  <p:nvPr/>
                </p:nvSpPr>
                <p:spPr>
                  <a:xfrm>
                    <a:off x="2064112" y="3276600"/>
                    <a:ext cx="290514" cy="409575"/>
                  </a:xfrm>
                  <a:prstGeom prst="ellipse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" name="矩形 21"/>
                  <p:cNvSpPr/>
                  <p:nvPr/>
                </p:nvSpPr>
                <p:spPr>
                  <a:xfrm>
                    <a:off x="2164556" y="3676650"/>
                    <a:ext cx="99579" cy="371475"/>
                  </a:xfrm>
                  <a:prstGeom prst="rect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  <p:grpSp>
            <p:nvGrpSpPr>
              <p:cNvPr id="12" name="组合 11"/>
              <p:cNvGrpSpPr/>
              <p:nvPr/>
            </p:nvGrpSpPr>
            <p:grpSpPr>
              <a:xfrm>
                <a:off x="11206032" y="5753100"/>
                <a:ext cx="747714" cy="953354"/>
                <a:chOff x="9443907" y="5753100"/>
                <a:chExt cx="747714" cy="953354"/>
              </a:xfrm>
            </p:grpSpPr>
            <p:grpSp>
              <p:nvGrpSpPr>
                <p:cNvPr id="13" name="组合 12"/>
                <p:cNvGrpSpPr/>
                <p:nvPr/>
              </p:nvGrpSpPr>
              <p:grpSpPr>
                <a:xfrm>
                  <a:off x="9443907" y="5753100"/>
                  <a:ext cx="290514" cy="778761"/>
                  <a:chOff x="8281857" y="5666242"/>
                  <a:chExt cx="290514" cy="849712"/>
                </a:xfrm>
              </p:grpSpPr>
              <p:sp>
                <p:nvSpPr>
                  <p:cNvPr id="17" name="椭圆 16"/>
                  <p:cNvSpPr/>
                  <p:nvPr/>
                </p:nvSpPr>
                <p:spPr>
                  <a:xfrm>
                    <a:off x="8281857" y="5666242"/>
                    <a:ext cx="290514" cy="409575"/>
                  </a:xfrm>
                  <a:prstGeom prst="ellipse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8" name="矩形 17"/>
                  <p:cNvSpPr/>
                  <p:nvPr/>
                </p:nvSpPr>
                <p:spPr>
                  <a:xfrm>
                    <a:off x="8381873" y="6052858"/>
                    <a:ext cx="88837" cy="463096"/>
                  </a:xfrm>
                  <a:prstGeom prst="rect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4" name="组合 13"/>
                <p:cNvGrpSpPr/>
                <p:nvPr/>
              </p:nvGrpSpPr>
              <p:grpSpPr>
                <a:xfrm>
                  <a:off x="9901107" y="5927693"/>
                  <a:ext cx="290514" cy="778761"/>
                  <a:chOff x="8281857" y="5666242"/>
                  <a:chExt cx="290514" cy="849712"/>
                </a:xfrm>
              </p:grpSpPr>
              <p:sp>
                <p:nvSpPr>
                  <p:cNvPr id="15" name="椭圆 14"/>
                  <p:cNvSpPr/>
                  <p:nvPr/>
                </p:nvSpPr>
                <p:spPr>
                  <a:xfrm>
                    <a:off x="8281857" y="5666242"/>
                    <a:ext cx="290514" cy="409575"/>
                  </a:xfrm>
                  <a:prstGeom prst="ellipse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8381873" y="6052858"/>
                    <a:ext cx="88837" cy="463096"/>
                  </a:xfrm>
                  <a:prstGeom prst="rect">
                    <a:avLst/>
                  </a:prstGeom>
                  <a:solidFill>
                    <a:srgbClr val="80C93B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rgbClr val="5B9BD5">
                      <a:shade val="50000"/>
                    </a:srgbClr>
                  </a:lnRef>
                  <a:fillRef idx="1">
                    <a:srgbClr val="5B9BD5"/>
                  </a:fillRef>
                  <a:effectRef idx="0">
                    <a:srgbClr val="5B9BD5"/>
                  </a:effectRef>
                  <a:fontRef idx="minor">
                    <a:sysClr val="window" lastClr="FFFFFF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04928" y="1238917"/>
            <a:ext cx="6547247" cy="1613297"/>
          </a:xfrm>
          <a:prstGeom prst="rect">
            <a:avLst/>
          </a:prstGeom>
          <a:solidFill>
            <a:srgbClr val="E3F2FA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标题 1"/>
          <p:cNvSpPr txBox="1"/>
          <p:nvPr/>
        </p:nvSpPr>
        <p:spPr>
          <a:xfrm>
            <a:off x="3036096" y="1141285"/>
            <a:ext cx="4347389" cy="994172"/>
          </a:xfrm>
          <a:prstGeom prst="rect">
            <a:avLst/>
          </a:prstGeom>
        </p:spPr>
        <p:txBody>
          <a:bodyPr lIns="68580" tIns="34290" rIns="68580" bIns="3429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父亲、树林和鸟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黑体" panose="02010609060101010101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69143" y="1272080"/>
            <a:ext cx="953691" cy="864394"/>
          </a:xfrm>
          <a:prstGeom prst="ellipse">
            <a:avLst/>
          </a:prstGeom>
          <a:solidFill>
            <a:schemeClr val="accent2"/>
          </a:solidFill>
          <a:ln w="12700"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800" b="1" dirty="0">
                <a:solidFill>
                  <a:prstClr val="black"/>
                </a:solidFill>
                <a:latin typeface="黑体" panose="02010609060101010101" charset="-122"/>
                <a:ea typeface="黑体" panose="02010609060101010101" charset="-122"/>
              </a:rPr>
              <a:t>22</a:t>
            </a:r>
            <a:endParaRPr lang="en-US" altLang="zh-CN" sz="3800" b="1" dirty="0">
              <a:solidFill>
                <a:prstClr val="black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402558" y="2233088"/>
            <a:ext cx="6301979" cy="0"/>
          </a:xfrm>
          <a:prstGeom prst="line">
            <a:avLst/>
          </a:pr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标题 1"/>
          <p:cNvSpPr txBox="1"/>
          <p:nvPr/>
        </p:nvSpPr>
        <p:spPr bwMode="auto">
          <a:xfrm>
            <a:off x="3711180" y="2225589"/>
            <a:ext cx="1734741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三年级上册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14402" y="1397794"/>
            <a:ext cx="7373541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黎明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清晨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幽深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幽静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舒畅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舒服</a:t>
            </a:r>
            <a:endParaRPr lang="en-US" altLang="zh-CN" sz="2400" b="1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快活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快乐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惊愕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惊讶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一瞬间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一刹那</a:t>
            </a:r>
            <a:endParaRPr lang="zh-CN" altLang="en-US" sz="2400" b="1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33794" name="组合 12"/>
          <p:cNvGrpSpPr/>
          <p:nvPr/>
        </p:nvGrpSpPr>
        <p:grpSpPr bwMode="auto">
          <a:xfrm>
            <a:off x="25006" y="173833"/>
            <a:ext cx="2711053" cy="865585"/>
            <a:chOff x="32960" y="231632"/>
            <a:chExt cx="3614520" cy="1154080"/>
          </a:xfrm>
        </p:grpSpPr>
        <p:pic>
          <p:nvPicPr>
            <p:cNvPr id="33798" name="图片 13"/>
            <p:cNvPicPr>
              <a:picLocks noChangeAspect="1"/>
            </p:cNvPicPr>
            <p:nvPr/>
          </p:nvPicPr>
          <p:blipFill>
            <a:blip r:embed="rId1" cstate="email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960" y="231632"/>
              <a:ext cx="1102179" cy="115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799" name="组合 14"/>
            <p:cNvGrpSpPr/>
            <p:nvPr/>
          </p:nvGrpSpPr>
          <p:grpSpPr bwMode="auto">
            <a:xfrm>
              <a:off x="971116" y="568172"/>
              <a:ext cx="2676364" cy="679431"/>
              <a:chOff x="1845026" y="2511952"/>
              <a:chExt cx="2676364" cy="679431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2010116" y="2511952"/>
                <a:ext cx="1989018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010116" y="3191383"/>
                <a:ext cx="1998543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3"/>
              <p:cNvSpPr txBox="1">
                <a:spLocks noChangeArrowheads="1"/>
              </p:cNvSpPr>
              <p:nvPr/>
            </p:nvSpPr>
            <p:spPr bwMode="auto">
              <a:xfrm>
                <a:off x="1845026" y="2551639"/>
                <a:ext cx="2676364" cy="615536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0">
                    <a:solidFill>
                      <a:prstClr val="black"/>
                    </a:solidFill>
                    <a:latin typeface="黑体" panose="02010609060101010101" charset="-122"/>
                    <a:ea typeface="黑体" panose="02010609060101010101" charset="-122"/>
                  </a:rPr>
                  <a:t>词语对对碰</a:t>
                </a:r>
                <a:endParaRPr lang="zh-CN" altLang="en-US" sz="2400" b="1" spc="30" dirty="0">
                  <a:solidFill>
                    <a:prstClr val="black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>
                <a:off x="3991197" y="2511952"/>
                <a:ext cx="306370" cy="334954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V="1">
                <a:off x="4008659" y="2829443"/>
                <a:ext cx="269859" cy="36194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矩形 20"/>
          <p:cNvSpPr/>
          <p:nvPr/>
        </p:nvSpPr>
        <p:spPr>
          <a:xfrm>
            <a:off x="3036129" y="806607"/>
            <a:ext cx="2047676" cy="62324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36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近义词</a:t>
            </a:r>
            <a:endParaRPr lang="zh-CN" altLang="en-US" sz="3600" b="1">
              <a:ln w="9525">
                <a:solidFill>
                  <a:prstClr val="white"/>
                </a:solidFill>
                <a:prstDash val="solid"/>
              </a:ln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78633" y="3209926"/>
            <a:ext cx="7948613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黎明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黄昏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舒畅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难受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快活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难过</a:t>
            </a:r>
            <a:endParaRPr lang="en-US" altLang="zh-CN" sz="2400" b="1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潮湿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干燥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沉重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轻快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凝神静气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400" b="1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心神不定</a:t>
            </a:r>
            <a:endParaRPr lang="zh-CN" altLang="en-US" sz="2400" b="1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39394" y="2619083"/>
            <a:ext cx="2047676" cy="62324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36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反</a:t>
            </a:r>
            <a:r>
              <a:rPr lang="zh-CN" altLang="en-US" sz="36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义词</a:t>
            </a:r>
            <a:endParaRPr lang="zh-CN" altLang="en-US" sz="3600" b="1">
              <a:ln w="9525">
                <a:solidFill>
                  <a:prstClr val="white"/>
                </a:solidFill>
                <a:prstDash val="solid"/>
              </a:ln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文本框 19"/>
          <p:cNvSpPr txBox="1">
            <a:spLocks noChangeArrowheads="1"/>
          </p:cNvSpPr>
          <p:nvPr/>
        </p:nvSpPr>
        <p:spPr bwMode="auto">
          <a:xfrm>
            <a:off x="703662" y="1257300"/>
            <a:ext cx="5611415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</a:rPr>
              <a:t>    </a:t>
            </a:r>
            <a:r>
              <a:rPr lang="zh-CN" altLang="en-US" sz="3000" dirty="0">
                <a:solidFill>
                  <a:srgbClr val="000000"/>
                </a:solidFill>
                <a:latin typeface="黑体" panose="02010609060101010101" charset="-122"/>
                <a:ea typeface="楷体" panose="02010609060101010101" pitchFamily="49" charset="-122"/>
                <a:cs typeface="黑体" panose="02010609060101010101" charset="-122"/>
              </a:rPr>
              <a:t>同学们，请大家认真朗读课文，注意生字词的读音，边读边思考：</a:t>
            </a:r>
            <a:endParaRPr lang="zh-CN" altLang="en-US" sz="3000" dirty="0">
              <a:solidFill>
                <a:srgbClr val="000000"/>
              </a:solidFill>
              <a:latin typeface="黑体" panose="02010609060101010101" charset="-122"/>
              <a:ea typeface="楷体" panose="02010609060101010101" pitchFamily="49" charset="-122"/>
              <a:cs typeface="黑体" panose="02010609060101010101" charset="-122"/>
            </a:endParaRPr>
          </a:p>
        </p:txBody>
      </p:sp>
      <p:grpSp>
        <p:nvGrpSpPr>
          <p:cNvPr id="34818" name="组合 31"/>
          <p:cNvGrpSpPr/>
          <p:nvPr/>
        </p:nvGrpSpPr>
        <p:grpSpPr bwMode="auto">
          <a:xfrm>
            <a:off x="80965" y="197644"/>
            <a:ext cx="2420541" cy="822722"/>
            <a:chOff x="108655" y="263109"/>
            <a:chExt cx="3226759" cy="1097974"/>
          </a:xfrm>
        </p:grpSpPr>
        <p:pic>
          <p:nvPicPr>
            <p:cNvPr id="34823" name="图片 32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108655" y="263109"/>
              <a:ext cx="1038000" cy="1097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824" name="组合 33"/>
            <p:cNvGrpSpPr/>
            <p:nvPr/>
          </p:nvGrpSpPr>
          <p:grpSpPr bwMode="auto">
            <a:xfrm>
              <a:off x="1089539" y="536411"/>
              <a:ext cx="2245875" cy="680076"/>
              <a:chOff x="1938427" y="2511364"/>
              <a:chExt cx="2245875" cy="680076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1965410" y="2511364"/>
                <a:ext cx="1874471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974933" y="3191440"/>
                <a:ext cx="1876059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"/>
              <p:cNvSpPr txBox="1">
                <a:spLocks noChangeArrowheads="1"/>
              </p:cNvSpPr>
              <p:nvPr/>
            </p:nvSpPr>
            <p:spPr bwMode="auto">
              <a:xfrm>
                <a:off x="1938427" y="2543143"/>
                <a:ext cx="2245875" cy="61612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 dirty="0">
                    <a:solidFill>
                      <a:prstClr val="black"/>
                    </a:solidFill>
                    <a:latin typeface="黑体" panose="02010609060101010101" charset="-122"/>
                    <a:ea typeface="黑体" panose="02010609060101010101" charset="-122"/>
                  </a:rPr>
                  <a:t>妙解课文</a:t>
                </a:r>
                <a:endParaRPr lang="zh-CN" altLang="en-US" sz="2400" b="1" spc="375" dirty="0">
                  <a:solidFill>
                    <a:prstClr val="black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3831946" y="2511364"/>
                <a:ext cx="306327" cy="335271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 flipV="1">
                <a:off x="3849404" y="2829156"/>
                <a:ext cx="269822" cy="362283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组合 1"/>
          <p:cNvGrpSpPr/>
          <p:nvPr/>
        </p:nvGrpSpPr>
        <p:grpSpPr bwMode="auto">
          <a:xfrm>
            <a:off x="787004" y="2909888"/>
            <a:ext cx="5588794" cy="1215629"/>
            <a:chOff x="1049339" y="3880076"/>
            <a:chExt cx="7452110" cy="1619818"/>
          </a:xfrm>
        </p:grpSpPr>
        <p:pic>
          <p:nvPicPr>
            <p:cNvPr id="34821" name="图片 40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49339" y="3880076"/>
              <a:ext cx="1227135" cy="1619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2" name="文本框 42"/>
            <p:cNvSpPr txBox="1">
              <a:spLocks noChangeArrowheads="1"/>
            </p:cNvSpPr>
            <p:nvPr/>
          </p:nvSpPr>
          <p:spPr bwMode="auto">
            <a:xfrm>
              <a:off x="2347758" y="4303558"/>
              <a:ext cx="6153691" cy="738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000" b="1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黑体" panose="02010609060101010101" charset="-122"/>
                </a:rPr>
                <a:t>课文描写了一件什么事？</a:t>
              </a:r>
              <a:endParaRPr lang="zh-CN" altLang="en-US" sz="3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</a:endParaRPr>
            </a:p>
          </p:txBody>
        </p:sp>
      </p:grpSp>
      <p:pic>
        <p:nvPicPr>
          <p:cNvPr id="34820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63878" y="1809751"/>
            <a:ext cx="2547938" cy="1699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文本框 21"/>
          <p:cNvSpPr txBox="1">
            <a:spLocks noChangeArrowheads="1"/>
          </p:cNvSpPr>
          <p:nvPr/>
        </p:nvSpPr>
        <p:spPr bwMode="auto">
          <a:xfrm>
            <a:off x="1012032" y="1202533"/>
            <a:ext cx="6655594" cy="106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700" b="1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700" b="1" dirty="0">
                <a:latin typeface="黑体" panose="02010609060101010101" charset="-122"/>
                <a:ea typeface="黑体" panose="02010609060101010101" charset="-122"/>
              </a:rPr>
              <a:t>自由朗读课文，从</a:t>
            </a:r>
            <a:r>
              <a:rPr lang="zh-CN" altLang="zh-CN" sz="2700" b="1" dirty="0">
                <a:latin typeface="黑体" panose="02010609060101010101" charset="-122"/>
                <a:ea typeface="黑体" panose="02010609060101010101" charset="-122"/>
                <a:sym typeface="+mn-ea"/>
              </a:rPr>
              <a:t>文中找一个句子来</a:t>
            </a:r>
            <a:endParaRPr lang="zh-CN" altLang="zh-CN" sz="2700" b="1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zh-CN" sz="2700" b="1" dirty="0">
                <a:latin typeface="黑体" panose="02010609060101010101" charset="-122"/>
                <a:ea typeface="黑体" panose="02010609060101010101" charset="-122"/>
                <a:sym typeface="+mn-ea"/>
              </a:rPr>
              <a:t>概括课文的主要内容。</a:t>
            </a:r>
            <a:endParaRPr lang="zh-CN" altLang="zh-CN" sz="2700" b="1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989410" y="2781301"/>
            <a:ext cx="668655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dirty="0"/>
              <a:t>          </a:t>
            </a:r>
            <a:r>
              <a:rPr lang="zh-CN" altLang="zh-CN" sz="3000" b="1" dirty="0">
                <a:solidFill>
                  <a:srgbClr val="0000FF"/>
                </a:solidFill>
              </a:rPr>
              <a:t>父亲一生最喜欢树林和唱歌的鸟。</a:t>
            </a:r>
            <a:endParaRPr lang="zh-CN" altLang="zh-CN" sz="3000" b="1" dirty="0">
              <a:solidFill>
                <a:srgbClr val="0000FF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75372" y="3825480"/>
            <a:ext cx="2270522" cy="5309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0000"/>
                </a:solidFill>
              </a:rPr>
              <a:t> </a:t>
            </a:r>
            <a:r>
              <a:rPr lang="zh-CN" altLang="en-US" sz="3000" b="1" dirty="0">
                <a:solidFill>
                  <a:srgbClr val="FF0000"/>
                </a:solidFill>
              </a:rPr>
              <a:t>全文中心句</a:t>
            </a:r>
            <a:endParaRPr lang="zh-CN" alt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2192" y="222239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整</a:t>
            </a:r>
            <a:endParaRPr lang="zh-CN" altLang="en-US" sz="3300" dirty="0">
              <a:solidFill>
                <a:prstClr val="white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89411" y="222239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 dirty="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体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96629" y="222239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感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02657" y="222239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知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图片1"/>
          <p:cNvPicPr>
            <a:picLocks noChangeAspect="1"/>
          </p:cNvPicPr>
          <p:nvPr/>
        </p:nvPicPr>
        <p:blipFill>
          <a:blip r:embed="rId1" cstate="email">
            <a:lum bright="42001"/>
          </a:blip>
          <a:stretch>
            <a:fillRect/>
          </a:stretch>
        </p:blipFill>
        <p:spPr>
          <a:xfrm>
            <a:off x="1059181" y="106681"/>
            <a:ext cx="7369016" cy="5012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2286000" y="742951"/>
            <a:ext cx="1828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57325" y="1153717"/>
            <a:ext cx="6572250" cy="256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700" b="1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zh-CN" sz="2700" b="1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en-US" altLang="zh-CN" sz="2700" b="1" dirty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700" b="1" dirty="0">
                <a:latin typeface="黑体" panose="02010609060101010101" charset="-122"/>
                <a:ea typeface="黑体" panose="02010609060101010101" charset="-122"/>
              </a:rPr>
              <a:t>从课文哪些语句可以看出父亲一生最喜欢树林和唱歌的鸟？请用</a:t>
            </a:r>
            <a:r>
              <a:rPr lang="zh-CN" altLang="zh-CN" sz="2700" b="1" dirty="0">
                <a:latin typeface="黑体" panose="02010609060101010101" charset="-122"/>
                <a:ea typeface="黑体" panose="02010609060101010101" charset="-122"/>
              </a:rPr>
              <a:t>——</a:t>
            </a:r>
            <a:r>
              <a:rPr lang="zh-CN" altLang="en-US" sz="2700" b="1" dirty="0">
                <a:latin typeface="黑体" panose="02010609060101010101" charset="-122"/>
                <a:ea typeface="黑体" panose="02010609060101010101" charset="-122"/>
              </a:rPr>
              <a:t>画出来。</a:t>
            </a:r>
            <a:endParaRPr lang="zh-CN" altLang="en-US" sz="2700" b="1" dirty="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700" b="1" dirty="0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en-US" altLang="zh-CN" sz="27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zh-CN" sz="2700" b="1" dirty="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en-US" altLang="zh-CN" sz="2700" b="1" dirty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700" b="1" dirty="0">
                <a:latin typeface="黑体" panose="02010609060101010101" charset="-122"/>
                <a:ea typeface="黑体" panose="02010609060101010101" charset="-122"/>
              </a:rPr>
              <a:t>和你的同伴读读你画的句子，说说你的感受。</a:t>
            </a:r>
            <a:endParaRPr lang="zh-CN" altLang="zh-CN" sz="2700" b="1" dirty="0">
              <a:solidFill>
                <a:srgbClr val="FF0066"/>
              </a:solidFill>
              <a:latin typeface="楷体_GB2312"/>
              <a:ea typeface="楷体_GB2312"/>
              <a:cs typeface="楷体_GB231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71750" y="282179"/>
            <a:ext cx="40005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一边读，一边想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5417346" y="3543301"/>
            <a:ext cx="1381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4" descr="15224225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2" name="Text Box 12"/>
          <p:cNvSpPr txBox="1">
            <a:spLocks noChangeArrowheads="1"/>
          </p:cNvSpPr>
          <p:nvPr/>
        </p:nvSpPr>
        <p:spPr bwMode="auto">
          <a:xfrm>
            <a:off x="1943100" y="3028950"/>
            <a:ext cx="13856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4100" b="1">
              <a:solidFill>
                <a:srgbClr val="FF0000"/>
              </a:solidFill>
              <a:latin typeface="Arial" panose="020B0604020202020204" pitchFamily="34" charset="0"/>
              <a:ea typeface="楷体_GB2312"/>
              <a:cs typeface="楷体_GB2312"/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775121" y="3818336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038225" y="488157"/>
            <a:ext cx="723900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林子里有不少鸟。”父亲喃</a:t>
            </a:r>
            <a:r>
              <a:rPr lang="en-US" altLang="zh-CN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3000" b="1" dirty="0" err="1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</a:rPr>
              <a:t>nán</a:t>
            </a:r>
            <a:r>
              <a:rPr lang="en-US" altLang="zh-CN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喃着。</a:t>
            </a:r>
            <a:endParaRPr lang="zh-CN" altLang="en-US" sz="30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95376" y="3918109"/>
            <a:ext cx="7711916" cy="5309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父亲：看见鸟动、闻见鸟味、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听到鸟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声。</a:t>
            </a:r>
            <a:endParaRPr lang="zh-CN" altLang="en-US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39431" y="2425305"/>
            <a:ext cx="787003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“还有鸟味。”父亲轻声说，他生怕惊动鸟。</a:t>
            </a:r>
            <a:endParaRPr lang="zh-CN" altLang="en-US" sz="30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51250" y="1250157"/>
            <a:ext cx="7892653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父亲指着一棵树的一根树枝对我说： “看那里，没有风，叶子为什么在动？”</a:t>
            </a:r>
            <a:endParaRPr lang="zh-CN" altLang="en-US" sz="30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216256" y="1746647"/>
            <a:ext cx="492919" cy="504825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351487" y="2401492"/>
            <a:ext cx="797719" cy="62745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1139431" y="3090865"/>
            <a:ext cx="787003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“鸟要准备唱歌了。”</a:t>
            </a:r>
            <a:endParaRPr lang="zh-CN" altLang="en-US" sz="30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1608535" y="983457"/>
            <a:ext cx="2452688" cy="3452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3095625" y="3053954"/>
            <a:ext cx="863204" cy="628650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" grpId="0"/>
      <p:bldP spid="9" grpId="0"/>
      <p:bldP spid="10" grpId="0" animBg="1"/>
      <p:bldP spid="11" grpId="0" animBg="1"/>
      <p:bldP spid="13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4" descr="15224225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-3458" y="0"/>
            <a:ext cx="9147458" cy="51435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943100" y="3028950"/>
            <a:ext cx="13856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4100" b="1">
              <a:solidFill>
                <a:srgbClr val="FF0000"/>
              </a:solidFill>
              <a:latin typeface="Arial" panose="020B0604020202020204" pitchFamily="34" charset="0"/>
              <a:ea typeface="楷体_GB2312"/>
              <a:cs typeface="楷体_GB2312"/>
            </a:endParaRP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2775121" y="3818336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70122" y="506255"/>
            <a:ext cx="7837646" cy="5309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</a:rPr>
              <a:t>并没有看见一只鸟飞，并没有听到一声鸟叫</a:t>
            </a:r>
            <a:r>
              <a:rPr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</a:rPr>
              <a:t>。</a:t>
            </a:r>
            <a:endParaRPr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6241" y="3190399"/>
            <a:ext cx="8179118" cy="5309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altLang="en-US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我</a:t>
            </a:r>
            <a:r>
              <a:rPr lang="en-US" altLang="zh-CN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r>
              <a:rPr lang="zh-CN" altLang="en-US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：没看见鸟动、没闻见鸟味、没</a:t>
            </a:r>
            <a:r>
              <a:rPr lang="zh-CN" altLang="en-US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听到鸟</a:t>
            </a:r>
            <a:r>
              <a:rPr lang="zh-CN" altLang="en-US" sz="3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声。</a:t>
            </a:r>
            <a:endParaRPr lang="zh-CN" altLang="en-US" sz="3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3359" y="2004061"/>
            <a:ext cx="8624411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我只闻到有浓浓的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苦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苦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草木气息，没有闻到什么鸟的气味。</a:t>
            </a:r>
            <a:endParaRPr lang="zh-CN" altLang="en-US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3356" y="1268254"/>
            <a:ext cx="8305736" cy="5309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</a:t>
            </a:r>
            <a:r>
              <a:rPr sz="3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我仔细找，没有找到晃动着的那几片叶子</a:t>
            </a:r>
            <a:r>
              <a:rPr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  <a:endParaRPr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096125" y="1878807"/>
            <a:ext cx="1644254" cy="7000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822975" y="1219200"/>
            <a:ext cx="1682353" cy="628650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366840" y="457200"/>
            <a:ext cx="1594247" cy="628650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3718324" y="4289823"/>
            <a:ext cx="1820465" cy="7144"/>
          </a:xfrm>
          <a:prstGeom prst="line">
            <a:avLst/>
          </a:prstGeom>
          <a:ln w="571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5211368" y="385762"/>
            <a:ext cx="1644253" cy="7000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728438" y="4045269"/>
            <a:ext cx="1471613" cy="623248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99"/>
                </a:solidFill>
                <a:latin typeface="+mn-lt"/>
                <a:ea typeface="+mn-ea"/>
              </a:rPr>
              <a:t>父亲</a:t>
            </a:r>
            <a:endParaRPr lang="zh-CN" altLang="en-US" sz="3600" b="1">
              <a:ln w="6600">
                <a:solidFill>
                  <a:schemeClr val="accent2"/>
                </a:solidFill>
                <a:prstDash val="solid"/>
              </a:ln>
              <a:solidFill>
                <a:srgbClr val="FFFF99"/>
              </a:solidFill>
              <a:latin typeface="+mn-lt"/>
              <a:ea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64493" y="4010501"/>
            <a:ext cx="1471613" cy="700192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1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+mn-lt"/>
                <a:ea typeface="+mn-ea"/>
              </a:rPr>
              <a:t>我</a:t>
            </a:r>
            <a:endParaRPr lang="zh-CN" altLang="en-US" sz="41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067177" y="3668317"/>
            <a:ext cx="1471613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300" b="1">
                <a:solidFill>
                  <a:srgbClr val="FFFF00"/>
                </a:solidFill>
              </a:rPr>
              <a:t>对比</a:t>
            </a:r>
            <a:endParaRPr lang="zh-CN" altLang="en-US" sz="3300" b="1">
              <a:solidFill>
                <a:srgbClr val="FFFF00"/>
              </a:solidFill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312445" y="4350545"/>
            <a:ext cx="52322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3000" b="1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4" grpId="0" animBg="1"/>
      <p:bldP spid="8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6668" y="2381"/>
            <a:ext cx="9184481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050134" y="328615"/>
            <a:ext cx="750808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父亲和我坐在树林边，鸟真的唱了起来。</a:t>
            </a:r>
            <a:endParaRPr lang="zh-CN" altLang="en-US" sz="3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973243" y="848918"/>
            <a:ext cx="2855119" cy="1071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767241" y="1663543"/>
            <a:ext cx="7601903" cy="173124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思考：</a:t>
            </a:r>
            <a:endParaRPr lang="zh-CN" altLang="en-US" sz="30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为什么</a:t>
            </a:r>
            <a:r>
              <a:rPr lang="en-US" altLang="zh-CN" sz="3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我</a:t>
            </a:r>
            <a:r>
              <a:rPr lang="en-US" altLang="zh-CN" sz="3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没有看见鸟飞，没有听到鸟叫，没有闻到鸟味，父亲却知道林中有鸟？</a:t>
            </a:r>
            <a:endParaRPr lang="zh-CN" altLang="en-US" sz="3000" b="1" dirty="0">
              <a:ln>
                <a:solidFill>
                  <a:srgbClr val="FFFF00"/>
                </a:solidFill>
              </a:ln>
              <a:solidFill>
                <a:schemeClr val="bg1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80149" y="1059657"/>
            <a:ext cx="2352675" cy="5309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父亲是对的！</a:t>
            </a:r>
            <a:endParaRPr lang="zh-CN" altLang="en-US" sz="30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19190" y="3693320"/>
            <a:ext cx="7369969" cy="99257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30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因为父亲爱鸟，积累了许多经验，了解鸟的方方面面。</a:t>
            </a:r>
            <a:endParaRPr lang="zh-CN" altLang="en-US" sz="300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文本框 13318"/>
          <p:cNvSpPr txBox="1">
            <a:spLocks noChangeArrowheads="1"/>
          </p:cNvSpPr>
          <p:nvPr/>
        </p:nvSpPr>
        <p:spPr bwMode="auto">
          <a:xfrm>
            <a:off x="352425" y="1866902"/>
            <a:ext cx="8389144" cy="307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000" b="1">
                <a:latin typeface="Arial" panose="020B0604020202020204" pitchFamily="34" charset="0"/>
              </a:rPr>
              <a:t>      </a:t>
            </a:r>
            <a:r>
              <a:rPr lang="en-US" altLang="zh-CN" sz="3000" b="1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幽深的”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写出了树林的茂密。</a:t>
            </a:r>
            <a:endParaRPr lang="zh-CN" altLang="en-US" sz="30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     “雾蒙蒙的”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表现出树林能见度很低。</a:t>
            </a:r>
            <a:endParaRPr lang="zh-CN" altLang="en-US" sz="30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      在这样的情况下，父亲凭借</a:t>
            </a:r>
            <a:r>
              <a:rPr lang="en-US" altLang="zh-CN" sz="3000" b="1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望</a:t>
            </a:r>
            <a:r>
              <a:rPr lang="en-US" altLang="zh-CN" sz="3000" b="1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3000" b="1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闻</a:t>
            </a:r>
            <a:r>
              <a:rPr lang="en-US" altLang="zh-CN" sz="3000" b="1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仍能够准确地判断出林中有鸟，表现了他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超于常人的观察能力和丰富的经验。</a:t>
            </a:r>
            <a:endParaRPr lang="zh-CN" altLang="en-US" sz="30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5010" y="576262"/>
            <a:ext cx="822960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000">
                <a:latin typeface="Arial" panose="020B0604020202020204" pitchFamily="34" charset="0"/>
              </a:rPr>
              <a:t>        父亲</a:t>
            </a:r>
            <a:r>
              <a:rPr lang="zh-CN" altLang="en-US" sz="3000">
                <a:latin typeface="Arial" panose="020B0604020202020204" pitchFamily="34" charset="0"/>
                <a:sym typeface="+mn-ea"/>
              </a:rPr>
              <a:t>突然</a:t>
            </a:r>
            <a:r>
              <a:rPr lang="zh-CN" altLang="en-US" sz="3000">
                <a:latin typeface="Arial" panose="020B0604020202020204" pitchFamily="34" charset="0"/>
              </a:rPr>
              <a:t>站定，朝幽深的雾蒙蒙的树林，上上下下地望了又望，用鼻子闻了又闻。   </a:t>
            </a:r>
            <a:endParaRPr lang="zh-CN" altLang="en-US" sz="3000"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100515" y="1021557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530329" y="1021557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877992" y="1021557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83996" y="1021557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675710" y="1021557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965033" y="1021557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713312" y="1685925"/>
            <a:ext cx="139660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837512" y="1671638"/>
            <a:ext cx="138945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2"/>
      <p:bldP spid="10" grpId="0"/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9804" y="511969"/>
            <a:ext cx="822960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000" b="1">
                <a:latin typeface="Arial" panose="020B0604020202020204" pitchFamily="34" charset="0"/>
              </a:rPr>
              <a:t>我茫茫然地望着凝神静气的像树一般兀立的父亲。</a:t>
            </a:r>
            <a:endParaRPr lang="zh-CN" altLang="en-US" sz="3000" b="1"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592117" y="1028701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31344" y="1028701"/>
            <a:ext cx="60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12396" y="1028701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257675" y="1028701"/>
            <a:ext cx="60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31531" y="1028701"/>
            <a:ext cx="60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056585" y="1028701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462590" y="1028701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854304" y="1028701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231733" y="1028701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586540" y="1028701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文本框 13318"/>
          <p:cNvSpPr txBox="1">
            <a:spLocks noChangeArrowheads="1"/>
          </p:cNvSpPr>
          <p:nvPr/>
        </p:nvSpPr>
        <p:spPr bwMode="auto">
          <a:xfrm>
            <a:off x="251225" y="2228851"/>
            <a:ext cx="8387953" cy="126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000" b="1">
                <a:latin typeface="Arial" panose="020B0604020202020204" pitchFamily="34" charset="0"/>
              </a:rPr>
              <a:t>      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写父亲的神态，表现出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父亲生怕惊动了林中的鸟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，看出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父亲对鸟的喜爱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。</a:t>
            </a:r>
            <a:endParaRPr lang="zh-CN" altLang="en-US" sz="30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954442" y="1028701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0" grpId="0"/>
      <p:bldP spid="3" grpId="0"/>
      <p:bldP spid="4" grpId="0"/>
      <p:bldP spid="5" grpId="0"/>
      <p:bldP spid="6" grpId="0"/>
      <p:bldP spid="8" grpId="0"/>
      <p:bldP spid="9" grpId="0"/>
      <p:bldP spid="11" grpId="0"/>
      <p:bldP spid="15" grpId="0"/>
      <p:bldP spid="16" grpId="0"/>
      <p:bldP spid="13319" grpId="0" bldLvl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11931" y="360761"/>
            <a:ext cx="8720138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000" b="1">
                <a:latin typeface="Arial" panose="020B0604020202020204" pitchFamily="34" charset="0"/>
              </a:rPr>
              <a:t>       </a:t>
            </a:r>
            <a:r>
              <a:rPr lang="zh-CN" altLang="en-US" sz="3000" b="1">
                <a:latin typeface="Arial" panose="020B0604020202020204" pitchFamily="34" charset="0"/>
              </a:rPr>
              <a:t>我只闻到浓浓的苦苦的草木气息，没有闻到什么鸟的气味。</a:t>
            </a:r>
            <a:endParaRPr lang="zh-CN" altLang="en-US" sz="3000" b="1"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061098" y="996555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99135" y="996555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381377" y="996555"/>
            <a:ext cx="61079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25467" y="996555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99323" y="996555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525567" y="996555"/>
            <a:ext cx="61079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endParaRPr lang="zh-CN" altLang="en-US" noProof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文本框 13318"/>
          <p:cNvSpPr txBox="1">
            <a:spLocks noChangeArrowheads="1"/>
          </p:cNvSpPr>
          <p:nvPr/>
        </p:nvSpPr>
        <p:spPr bwMode="auto">
          <a:xfrm>
            <a:off x="611981" y="2166938"/>
            <a:ext cx="8387954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000" b="1">
                <a:latin typeface="Arial" panose="020B0604020202020204" pitchFamily="34" charset="0"/>
              </a:rPr>
              <a:t>      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“浓浓的苦味的”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写树林中草木气息的浓厚，而父亲却能闻出鸟味，说明</a:t>
            </a:r>
            <a:r>
              <a:rPr lang="zh-CN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他是用心在闻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。</a:t>
            </a:r>
            <a:endParaRPr lang="zh-CN" altLang="en-US" sz="30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0" grpId="0"/>
      <p:bldP spid="3" grpId="0"/>
      <p:bldP spid="4" grpId="0"/>
      <p:bldP spid="5" grpId="0"/>
      <p:bldP spid="6" grpId="0"/>
      <p:bldP spid="8" grpId="0"/>
      <p:bldP spid="13319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4098"/>
          <p:cNvSpPr>
            <a:spLocks noChangeArrowheads="1"/>
          </p:cNvSpPr>
          <p:nvPr/>
        </p:nvSpPr>
        <p:spPr bwMode="auto">
          <a:xfrm>
            <a:off x="1715693" y="673894"/>
            <a:ext cx="6704409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r>
              <a:rPr lang="zh-CN" altLang="en-US" sz="3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我喜欢小鸟，因为</a:t>
            </a:r>
            <a:r>
              <a:rPr lang="zh-CN" altLang="en-US" sz="3000" b="1" u="sng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</a:t>
            </a:r>
            <a:r>
              <a:rPr lang="zh-CN" altLang="en-US" sz="3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br>
              <a:rPr lang="zh-CN" altLang="en-US" sz="3000" b="1" u="sng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sz="3000" b="1" u="sng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100" name="图片 4099" descr="u=2271571742,2036719784&amp;fm=59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1871665" y="1231367"/>
            <a:ext cx="2484835" cy="1547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图片 4100" descr="08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18087" y="2830408"/>
            <a:ext cx="1727597" cy="1973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图片 4101" descr="000352085_3238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07608" y="2830408"/>
            <a:ext cx="3686175" cy="1997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图片 4102" descr="20824cedc9c428f42f2e21b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80347" y="1188117"/>
            <a:ext cx="2288864" cy="161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4582" name="组合 10"/>
          <p:cNvGrpSpPr/>
          <p:nvPr/>
        </p:nvGrpSpPr>
        <p:grpSpPr bwMode="auto">
          <a:xfrm>
            <a:off x="101206" y="154782"/>
            <a:ext cx="2353865" cy="837010"/>
            <a:chOff x="135082" y="206733"/>
            <a:chExt cx="3137986" cy="1115717"/>
          </a:xfrm>
        </p:grpSpPr>
        <p:grpSp>
          <p:nvGrpSpPr>
            <p:cNvPr id="24583" name="组合 11"/>
            <p:cNvGrpSpPr/>
            <p:nvPr/>
          </p:nvGrpSpPr>
          <p:grpSpPr bwMode="auto">
            <a:xfrm>
              <a:off x="1027115" y="567000"/>
              <a:ext cx="2245953" cy="679270"/>
              <a:chOff x="1938349" y="2510780"/>
              <a:chExt cx="2245953" cy="679270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1965332" y="2510780"/>
                <a:ext cx="1874538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974855" y="3190050"/>
                <a:ext cx="1876125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3"/>
              <p:cNvSpPr txBox="1">
                <a:spLocks noChangeArrowheads="1"/>
              </p:cNvSpPr>
              <p:nvPr/>
            </p:nvSpPr>
            <p:spPr bwMode="auto">
              <a:xfrm>
                <a:off x="1938349" y="2542522"/>
                <a:ext cx="2245953" cy="6153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新课导入</a:t>
                </a:r>
                <a:endParaRPr lang="zh-CN" altLang="en-US" sz="2400" b="1" spc="375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3831933" y="2510780"/>
                <a:ext cx="306339" cy="334873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flipV="1">
                <a:off x="3849394" y="2828196"/>
                <a:ext cx="269832" cy="361854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4584" name="图片 12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35082" y="206733"/>
              <a:ext cx="900074" cy="1115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/>
          <p:nvPr/>
        </p:nvSpPr>
        <p:spPr>
          <a:xfrm>
            <a:off x="1752600" y="2171701"/>
            <a:ext cx="5562600" cy="346249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rgbClr val="808080">
                <a:alpha val="75999"/>
              </a:srgbClr>
            </a:outerShdw>
          </a:effec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dirty="0">
              <a:ea typeface="+mn-ea"/>
            </a:endParaRPr>
          </a:p>
        </p:txBody>
      </p:sp>
      <p:sp>
        <p:nvSpPr>
          <p:cNvPr id="44034" name="Text Box 7"/>
          <p:cNvSpPr txBox="1">
            <a:spLocks noChangeArrowheads="1"/>
          </p:cNvSpPr>
          <p:nvPr/>
        </p:nvSpPr>
        <p:spPr bwMode="auto">
          <a:xfrm>
            <a:off x="1264444" y="992983"/>
            <a:ext cx="8229600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000" b="1">
                <a:latin typeface="Arial" panose="020B0604020202020204" pitchFamily="34" charset="0"/>
              </a:rPr>
              <a:t>我真高兴，父亲不是猎人。</a:t>
            </a:r>
            <a:endParaRPr lang="zh-CN" altLang="en-US" sz="30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000" b="1">
              <a:latin typeface="Arial" panose="020B0604020202020204" pitchFamily="34" charset="0"/>
            </a:endParaRPr>
          </a:p>
        </p:txBody>
      </p:sp>
      <p:sp>
        <p:nvSpPr>
          <p:cNvPr id="13319" name="文本框 13318"/>
          <p:cNvSpPr txBox="1">
            <a:spLocks noChangeArrowheads="1"/>
          </p:cNvSpPr>
          <p:nvPr/>
        </p:nvSpPr>
        <p:spPr bwMode="auto">
          <a:xfrm>
            <a:off x="241698" y="2000252"/>
            <a:ext cx="8584406" cy="283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000" b="1">
                <a:latin typeface="Arial" panose="020B0604020202020204" pitchFamily="34" charset="0"/>
              </a:rPr>
              <a:t>       </a:t>
            </a:r>
            <a:r>
              <a:rPr lang="zh-CN" altLang="en-US" sz="3000" b="1">
                <a:solidFill>
                  <a:srgbClr val="0000FF"/>
                </a:solidFill>
                <a:latin typeface="Arial" panose="020B0604020202020204" pitchFamily="34" charset="0"/>
              </a:rPr>
              <a:t>父亲对鸟的方方面面了解这样深入，如果他是猎人，一定会对鸟造成更大的危害。父亲爱鸟的感情也感染了“我”，使“我”有了爱鸟、护鸟的意识。</a:t>
            </a:r>
            <a:endParaRPr lang="zh-CN" altLang="en-US" sz="30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" name="云形标注 3"/>
          <p:cNvSpPr/>
          <p:nvPr/>
        </p:nvSpPr>
        <p:spPr>
          <a:xfrm>
            <a:off x="5325666" y="269081"/>
            <a:ext cx="2251472" cy="723900"/>
          </a:xfrm>
          <a:prstGeom prst="cloudCallout">
            <a:avLst>
              <a:gd name="adj1" fmla="val -46869"/>
              <a:gd name="adj2" fmla="val 7152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000" b="1">
                <a:latin typeface="Arial" panose="020B0604020202020204" pitchFamily="34" charset="0"/>
                <a:sym typeface="+mn-ea"/>
              </a:rPr>
              <a:t>为什么</a:t>
            </a:r>
            <a:r>
              <a:rPr lang="zh-CN" altLang="en-US" sz="3000" b="1">
                <a:latin typeface="Arial" panose="020B0604020202020204" pitchFamily="34" charset="0"/>
                <a:sym typeface="+mn-ea"/>
              </a:rPr>
              <a:t>？</a:t>
            </a:r>
            <a:endParaRPr lang="zh-CN" altLang="en-US" sz="3000" b="1">
              <a:latin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ldLvl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90515" y="2330054"/>
            <a:ext cx="296619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ym typeface="+mn-ea"/>
              </a:rPr>
              <a:t>     </a:t>
            </a:r>
            <a:r>
              <a:rPr lang="zh-CN" altLang="en-US" sz="2700" b="1">
                <a:solidFill>
                  <a:srgbClr val="FF0000"/>
                </a:solidFill>
                <a:sym typeface="+mn-ea"/>
              </a:rPr>
              <a:t>父亲、树林和鸟</a:t>
            </a:r>
            <a:endParaRPr lang="zh-CN" altLang="en-US" sz="27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6850857" y="2156222"/>
            <a:ext cx="1529906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b="1">
                <a:solidFill>
                  <a:srgbClr val="0000FF"/>
                </a:solidFill>
                <a:sym typeface="+mn-ea"/>
              </a:rPr>
              <a:t>热爱自然</a:t>
            </a:r>
            <a:endParaRPr lang="zh-CN" altLang="en-US" sz="2700" b="1">
              <a:solidFill>
                <a:srgbClr val="0000FF"/>
              </a:solidFill>
              <a:sym typeface="+mn-ea"/>
            </a:endParaRPr>
          </a:p>
          <a:p>
            <a:r>
              <a:rPr lang="zh-CN" altLang="en-US" sz="2700" b="1">
                <a:solidFill>
                  <a:srgbClr val="0000FF"/>
                </a:solidFill>
                <a:sym typeface="+mn-ea"/>
              </a:rPr>
              <a:t>保护环境</a:t>
            </a:r>
            <a:endParaRPr lang="zh-CN" altLang="en-US" sz="2700" b="1">
              <a:solidFill>
                <a:srgbClr val="FF0000"/>
              </a:solidFill>
            </a:endParaRPr>
          </a:p>
        </p:txBody>
      </p:sp>
      <p:sp>
        <p:nvSpPr>
          <p:cNvPr id="46103" name="AutoShape 23"/>
          <p:cNvSpPr/>
          <p:nvPr/>
        </p:nvSpPr>
        <p:spPr bwMode="auto">
          <a:xfrm>
            <a:off x="3412332" y="1870472"/>
            <a:ext cx="100013" cy="1503759"/>
          </a:xfrm>
          <a:prstGeom prst="leftBrace">
            <a:avLst>
              <a:gd name="adj1" fmla="val 21349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 b="1">
              <a:latin typeface="Calibri" panose="020F0502020204030204" pitchFamily="34" charset="0"/>
            </a:endParaRP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3652838" y="1759745"/>
            <a:ext cx="3810000" cy="18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700" b="1">
                <a:latin typeface="宋体" panose="02010600030101010101" pitchFamily="2" charset="-122"/>
              </a:rPr>
              <a:t>看    鸟动</a:t>
            </a:r>
            <a:endParaRPr lang="zh-CN" altLang="en-US" sz="2700" b="1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700" b="1">
                <a:latin typeface="宋体" panose="02010600030101010101" pitchFamily="2" charset="-122"/>
              </a:rPr>
              <a:t>闻　　鸟味</a:t>
            </a:r>
            <a:endParaRPr lang="zh-CN" altLang="en-US" sz="2700" b="1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700" b="1">
                <a:latin typeface="宋体" panose="02010600030101010101" pitchFamily="2" charset="-122"/>
              </a:rPr>
              <a:t>听　　鸟歌</a:t>
            </a:r>
            <a:endParaRPr lang="zh-CN" altLang="en-US" sz="2700" b="1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700" b="1">
                <a:latin typeface="宋体" panose="02010600030101010101" pitchFamily="2" charset="-122"/>
              </a:rPr>
              <a:t>知　　快活与危险</a:t>
            </a:r>
            <a:endParaRPr lang="zh-CN" altLang="en-US" sz="2700" b="1">
              <a:latin typeface="宋体" panose="02010600030101010101" pitchFamily="2" charset="-122"/>
            </a:endParaRPr>
          </a:p>
        </p:txBody>
      </p:sp>
      <p:sp>
        <p:nvSpPr>
          <p:cNvPr id="2" name="AutoShape 23"/>
          <p:cNvSpPr/>
          <p:nvPr/>
        </p:nvSpPr>
        <p:spPr bwMode="auto">
          <a:xfrm flipH="1">
            <a:off x="6690122" y="1870472"/>
            <a:ext cx="160734" cy="1503759"/>
          </a:xfrm>
          <a:prstGeom prst="leftBrace">
            <a:avLst>
              <a:gd name="adj1" fmla="val 212536"/>
              <a:gd name="adj2" fmla="val 50995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 b="1">
              <a:latin typeface="Calibri" panose="020F0502020204030204" pitchFamily="34" charset="0"/>
            </a:endParaRPr>
          </a:p>
        </p:txBody>
      </p:sp>
      <p:grpSp>
        <p:nvGrpSpPr>
          <p:cNvPr id="45062" name="组合 10"/>
          <p:cNvGrpSpPr/>
          <p:nvPr/>
        </p:nvGrpSpPr>
        <p:grpSpPr bwMode="auto">
          <a:xfrm>
            <a:off x="9525" y="248842"/>
            <a:ext cx="2445544" cy="823913"/>
            <a:chOff x="12038" y="331387"/>
            <a:chExt cx="3261030" cy="1098952"/>
          </a:xfrm>
        </p:grpSpPr>
        <p:grpSp>
          <p:nvGrpSpPr>
            <p:cNvPr id="45063" name="组合 13"/>
            <p:cNvGrpSpPr/>
            <p:nvPr/>
          </p:nvGrpSpPr>
          <p:grpSpPr bwMode="auto">
            <a:xfrm>
              <a:off x="1026546" y="568010"/>
              <a:ext cx="2246522" cy="678111"/>
              <a:chOff x="1937780" y="2511790"/>
              <a:chExt cx="2246522" cy="678111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1964769" y="2511790"/>
                <a:ext cx="1875013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1974295" y="3189901"/>
                <a:ext cx="1876600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3"/>
              <p:cNvSpPr txBox="1">
                <a:spLocks noChangeArrowheads="1"/>
              </p:cNvSpPr>
              <p:nvPr/>
            </p:nvSpPr>
            <p:spPr bwMode="auto">
              <a:xfrm>
                <a:off x="1937780" y="2543552"/>
                <a:ext cx="2246522" cy="615778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>
                    <a:latin typeface="黑体" panose="02010609060101010101" charset="-122"/>
                    <a:ea typeface="黑体" panose="02010609060101010101" charset="-122"/>
                  </a:rPr>
                  <a:t>层次梳理</a:t>
                </a:r>
                <a:endParaRPr lang="zh-CN" altLang="en-US" sz="2400" b="1" spc="375" dirty="0"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>
                <a:off x="3831844" y="2511790"/>
                <a:ext cx="306417" cy="335085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V="1">
                <a:off x="3849309" y="2827819"/>
                <a:ext cx="269900" cy="362082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5064" name="图片 14"/>
            <p:cNvPicPr>
              <a:picLocks noChangeAspect="1"/>
            </p:cNvPicPr>
            <p:nvPr/>
          </p:nvPicPr>
          <p:blipFill>
            <a:blip r:embed="rId1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38" y="331387"/>
              <a:ext cx="1051489" cy="109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01" grpId="0"/>
      <p:bldP spid="46103" grpId="0" animBg="1"/>
      <p:bldP spid="100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422675" y="1483519"/>
            <a:ext cx="7965281" cy="246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7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en-US" sz="3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　学本文通过写“我”和父亲在树林里的对话，表现了父亲对鸟儿的熟悉和鸟儿深深的喜爱之情，同时启发我们应该爱鸟、护鸟、与大自然和谐相处。</a:t>
            </a:r>
            <a:endParaRPr lang="zh-CN" altLang="en-US" sz="3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grpSp>
        <p:nvGrpSpPr>
          <p:cNvPr id="46082" name="组合 5"/>
          <p:cNvGrpSpPr/>
          <p:nvPr/>
        </p:nvGrpSpPr>
        <p:grpSpPr bwMode="auto">
          <a:xfrm>
            <a:off x="14290" y="267892"/>
            <a:ext cx="2440781" cy="735806"/>
            <a:chOff x="18662" y="357049"/>
            <a:chExt cx="3254406" cy="980919"/>
          </a:xfrm>
        </p:grpSpPr>
        <p:grpSp>
          <p:nvGrpSpPr>
            <p:cNvPr id="46083" name="组合 6"/>
            <p:cNvGrpSpPr/>
            <p:nvPr/>
          </p:nvGrpSpPr>
          <p:grpSpPr bwMode="auto">
            <a:xfrm>
              <a:off x="1026735" y="568153"/>
              <a:ext cx="2246333" cy="679342"/>
              <a:chOff x="1937969" y="2511933"/>
              <a:chExt cx="2246333" cy="679342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1964956" y="2511933"/>
                <a:ext cx="1874856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974481" y="3191275"/>
                <a:ext cx="1876443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3"/>
              <p:cNvSpPr txBox="1">
                <a:spLocks noChangeArrowheads="1"/>
              </p:cNvSpPr>
              <p:nvPr/>
            </p:nvSpPr>
            <p:spPr bwMode="auto">
              <a:xfrm>
                <a:off x="1937969" y="2543679"/>
                <a:ext cx="2246333" cy="615456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 dirty="0">
                    <a:latin typeface="黑体" panose="02010609060101010101" charset="-122"/>
                    <a:ea typeface="黑体" panose="02010609060101010101" charset="-122"/>
                  </a:rPr>
                  <a:t>主旨归纳</a:t>
                </a:r>
                <a:endParaRPr lang="zh-CN" altLang="en-US" sz="2400" b="1" spc="375" dirty="0"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3831874" y="2511933"/>
                <a:ext cx="306391" cy="33491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 flipV="1">
                <a:off x="3849337" y="2829382"/>
                <a:ext cx="269878" cy="361892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6084" name="图片 7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18662" y="357049"/>
              <a:ext cx="1090423" cy="980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8"/>
          <p:cNvSpPr>
            <a:spLocks noChangeArrowheads="1"/>
          </p:cNvSpPr>
          <p:nvPr/>
        </p:nvSpPr>
        <p:spPr bwMode="auto">
          <a:xfrm>
            <a:off x="1228725" y="1591680"/>
            <a:ext cx="6181820" cy="126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b="1">
                <a:latin typeface="黑体" panose="02010609060101010101" charset="-122"/>
                <a:ea typeface="黑体" panose="02010609060101010101" charset="-122"/>
              </a:rPr>
              <a:t>春眠不觉晓，处处闻啼鸟。  </a:t>
            </a:r>
            <a:endParaRPr lang="zh-CN" altLang="en-US" sz="2600" b="1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00" b="1">
                <a:latin typeface="黑体" panose="02010609060101010101" charset="-122"/>
                <a:ea typeface="黑体" panose="02010609060101010101" charset="-122"/>
              </a:rPr>
              <a:t>         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 《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春晓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  [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唐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孟浩然 </a:t>
            </a:r>
            <a:endParaRPr lang="zh-CN" altLang="en-US" sz="26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1228727" y="3014835"/>
            <a:ext cx="6013506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en-US" altLang="zh-CN" b="1">
                <a:latin typeface="黑体" panose="02010609060101010101" charset="-122"/>
                <a:ea typeface="黑体" panose="02010609060101010101" charset="-122"/>
              </a:rPr>
              <a:t>                         </a:t>
            </a:r>
            <a:r>
              <a:rPr lang="en-US" altLang="zh-CN" sz="21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jiàn</a:t>
            </a:r>
            <a:endParaRPr lang="en-US" altLang="zh-CN" sz="21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600" b="1">
                <a:latin typeface="黑体" panose="02010609060101010101" charset="-122"/>
                <a:ea typeface="黑体" panose="02010609060101010101" charset="-122"/>
              </a:rPr>
              <a:t>月出惊山鸟，时鸣春涧中。  </a:t>
            </a:r>
            <a:endParaRPr lang="zh-CN" altLang="en-US" sz="2600" b="1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00" b="1">
                <a:latin typeface="黑体" panose="02010609060101010101" charset="-122"/>
                <a:ea typeface="黑体" panose="02010609060101010101" charset="-122"/>
              </a:rPr>
              <a:t>          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——《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鸟鸣涧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 [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唐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王维 </a:t>
            </a:r>
            <a:endParaRPr lang="zh-CN" altLang="en-US" sz="26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7107" name="组合 10"/>
          <p:cNvGrpSpPr/>
          <p:nvPr/>
        </p:nvGrpSpPr>
        <p:grpSpPr bwMode="auto">
          <a:xfrm>
            <a:off x="52390" y="130970"/>
            <a:ext cx="2402681" cy="923925"/>
            <a:chOff x="70047" y="173893"/>
            <a:chExt cx="3203021" cy="1233082"/>
          </a:xfrm>
        </p:grpSpPr>
        <p:grpSp>
          <p:nvGrpSpPr>
            <p:cNvPr id="47109" name="组合 13"/>
            <p:cNvGrpSpPr/>
            <p:nvPr/>
          </p:nvGrpSpPr>
          <p:grpSpPr bwMode="auto">
            <a:xfrm>
              <a:off x="1027143" y="567970"/>
              <a:ext cx="2245925" cy="678514"/>
              <a:chOff x="1938377" y="2511750"/>
              <a:chExt cx="2245925" cy="678514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1965360" y="2511750"/>
                <a:ext cx="1874514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1974884" y="3190264"/>
                <a:ext cx="1876101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3"/>
              <p:cNvSpPr txBox="1">
                <a:spLocks noChangeArrowheads="1"/>
              </p:cNvSpPr>
              <p:nvPr/>
            </p:nvSpPr>
            <p:spPr bwMode="auto">
              <a:xfrm>
                <a:off x="1938377" y="2543531"/>
                <a:ext cx="2245925" cy="616144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>
                    <a:latin typeface="黑体" panose="02010609060101010101" charset="-122"/>
                    <a:ea typeface="黑体" panose="02010609060101010101" charset="-122"/>
                  </a:rPr>
                  <a:t>知识拓展</a:t>
                </a:r>
                <a:endParaRPr lang="zh-CN" altLang="en-US" sz="2400" b="1" spc="375" dirty="0"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>
                <a:off x="3831938" y="2511750"/>
                <a:ext cx="306335" cy="335284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V="1">
                <a:off x="3849398" y="2827966"/>
                <a:ext cx="269828" cy="362297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7110" name="图片 14"/>
            <p:cNvPicPr>
              <a:picLocks noChangeAspect="1"/>
            </p:cNvPicPr>
            <p:nvPr/>
          </p:nvPicPr>
          <p:blipFill>
            <a:blip r:embed="rId1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47" y="173893"/>
              <a:ext cx="1042365" cy="1233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3151587" y="934642"/>
            <a:ext cx="255150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关于鸟的诗句</a:t>
            </a:r>
            <a:endParaRPr lang="zh-CN" altLang="en-US" sz="2700" b="1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ChangeArrowheads="1"/>
          </p:cNvSpPr>
          <p:nvPr/>
        </p:nvSpPr>
        <p:spPr bwMode="auto">
          <a:xfrm>
            <a:off x="1375173" y="2295921"/>
            <a:ext cx="6279356" cy="146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1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zào  yú</a:t>
            </a:r>
            <a:endParaRPr lang="en-US" altLang="zh-CN" sz="21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600" b="1">
                <a:latin typeface="黑体" panose="02010609060101010101" charset="-122"/>
                <a:ea typeface="黑体" panose="02010609060101010101" charset="-122"/>
              </a:rPr>
              <a:t>蝉噪林逾静，鸟鸣山更幽。   </a:t>
            </a:r>
            <a:endParaRPr lang="zh-CN" altLang="en-US" sz="2600" b="1">
              <a:latin typeface="黑体" panose="02010609060101010101" charset="-122"/>
              <a:ea typeface="黑体" panose="02010609060101010101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——《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入若耶溪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 [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南北朝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 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王籍</a:t>
            </a:r>
            <a:endParaRPr lang="zh-CN" altLang="en-US" sz="26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917" name="Rectangle 11"/>
          <p:cNvSpPr>
            <a:spLocks noChangeArrowheads="1"/>
          </p:cNvSpPr>
          <p:nvPr/>
        </p:nvSpPr>
        <p:spPr bwMode="auto">
          <a:xfrm>
            <a:off x="1334057" y="747528"/>
            <a:ext cx="5498941" cy="126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600" b="1">
                <a:latin typeface="黑体" panose="02010609060101010101" charset="-122"/>
                <a:ea typeface="黑体" panose="02010609060101010101" charset="-122"/>
              </a:rPr>
              <a:t>两个黄鹂鸣翠柳，一行白鹭上青天。</a:t>
            </a:r>
            <a:endParaRPr lang="zh-CN" altLang="en-US" sz="2600" b="1">
              <a:latin typeface="黑体" panose="02010609060101010101" charset="-122"/>
              <a:ea typeface="黑体" panose="02010609060101010101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——《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绝句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 [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唐</a:t>
            </a:r>
            <a:r>
              <a:rPr lang="en-US" altLang="zh-CN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杜甫 </a:t>
            </a:r>
            <a:endParaRPr lang="zh-CN" altLang="en-US" sz="26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038" y="1990727"/>
            <a:ext cx="7714060" cy="2116931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en-US" altLang="zh-CN" sz="2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 </a:t>
            </a:r>
            <a:r>
              <a:rPr lang="zh-CN" altLang="en-US" sz="37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鸟儿是吉祥的天使，大自然中的精灵，让我们保护环境，做爱鸟、护鸟的使者，让鸟儿们在林中自由地生活，在天空中自由地翱翔吧！</a:t>
            </a:r>
            <a:endParaRPr lang="zh-CN" altLang="en-US" sz="37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5991" y="256172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心</a:t>
            </a:r>
            <a:endParaRPr lang="zh-CN" altLang="en-US" sz="3300" dirty="0">
              <a:solidFill>
                <a:prstClr val="white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2020" y="256172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 dirty="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灵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19239" y="256172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感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266" y="256172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悟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组合 44"/>
          <p:cNvGrpSpPr/>
          <p:nvPr/>
        </p:nvGrpSpPr>
        <p:grpSpPr bwMode="auto">
          <a:xfrm>
            <a:off x="54769" y="144066"/>
            <a:ext cx="2400300" cy="838200"/>
            <a:chOff x="73041" y="192552"/>
            <a:chExt cx="3200027" cy="1116663"/>
          </a:xfrm>
        </p:grpSpPr>
        <p:grpSp>
          <p:nvGrpSpPr>
            <p:cNvPr id="50184" name="组合 45"/>
            <p:cNvGrpSpPr/>
            <p:nvPr/>
          </p:nvGrpSpPr>
          <p:grpSpPr bwMode="auto">
            <a:xfrm>
              <a:off x="1027018" y="566888"/>
              <a:ext cx="2246050" cy="680466"/>
              <a:chOff x="1938252" y="2510668"/>
              <a:chExt cx="2246050" cy="680466"/>
            </a:xfrm>
          </p:grpSpPr>
          <p:cxnSp>
            <p:nvCxnSpPr>
              <p:cNvPr id="48" name="直接连接符 47"/>
              <p:cNvCxnSpPr/>
              <p:nvPr/>
            </p:nvCxnSpPr>
            <p:spPr>
              <a:xfrm>
                <a:off x="1965236" y="2510668"/>
                <a:ext cx="1874619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1974760" y="3191134"/>
                <a:ext cx="1876206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3"/>
              <p:cNvSpPr txBox="1">
                <a:spLocks noChangeArrowheads="1"/>
              </p:cNvSpPr>
              <p:nvPr/>
            </p:nvSpPr>
            <p:spPr bwMode="auto">
              <a:xfrm>
                <a:off x="1938252" y="2542391"/>
                <a:ext cx="2246050" cy="615037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课后作业</a:t>
                </a:r>
                <a:endParaRPr lang="zh-CN" altLang="en-US" sz="2400" b="1" spc="375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51" name="直接连接符 50"/>
              <p:cNvCxnSpPr/>
              <p:nvPr/>
            </p:nvCxnSpPr>
            <p:spPr>
              <a:xfrm>
                <a:off x="3831918" y="2510668"/>
                <a:ext cx="306352" cy="336268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 flipV="1">
                <a:off x="3849379" y="2827901"/>
                <a:ext cx="269844" cy="363232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0185" name="图片 46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73041" y="192552"/>
              <a:ext cx="976164" cy="1116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组合 23"/>
          <p:cNvGrpSpPr/>
          <p:nvPr/>
        </p:nvGrpSpPr>
        <p:grpSpPr bwMode="auto">
          <a:xfrm>
            <a:off x="723900" y="1603775"/>
            <a:ext cx="7910240" cy="646331"/>
            <a:chOff x="1058284" y="3122273"/>
            <a:chExt cx="10547478" cy="862536"/>
          </a:xfrm>
        </p:grpSpPr>
        <p:sp>
          <p:nvSpPr>
            <p:cNvPr id="50182" name="矩形 13"/>
            <p:cNvSpPr>
              <a:spLocks noChangeArrowheads="1"/>
            </p:cNvSpPr>
            <p:nvPr/>
          </p:nvSpPr>
          <p:spPr bwMode="auto">
            <a:xfrm>
              <a:off x="1058284" y="3122273"/>
              <a:ext cx="593834" cy="86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428625" indent="-428625">
                <a:buFont typeface="Wingdings" panose="05000000000000000000" pitchFamily="2" charset="2"/>
                <a:buChar char="Ø"/>
              </a:pPr>
              <a:r>
                <a:rPr lang="en-US" altLang="zh-CN" sz="3600" b="1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rPr>
                <a:t> </a:t>
              </a:r>
              <a:endParaRPr lang="zh-CN" altLang="en-US" sz="3600">
                <a:solidFill>
                  <a:srgbClr val="FF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0183" name="矩形 11"/>
            <p:cNvSpPr>
              <a:spLocks noChangeArrowheads="1"/>
            </p:cNvSpPr>
            <p:nvPr/>
          </p:nvSpPr>
          <p:spPr bwMode="auto">
            <a:xfrm>
              <a:off x="1897096" y="3195931"/>
              <a:ext cx="9708666" cy="718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900" b="1" dirty="0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在田字格中书写本课生字及词语表的词语。</a:t>
              </a:r>
              <a:endParaRPr lang="zh-CN" altLang="en-US" sz="2900" dirty="0">
                <a:solidFill>
                  <a:srgbClr val="0000FF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723900" y="2706291"/>
            <a:ext cx="7333060" cy="1127146"/>
            <a:chOff x="1058284" y="4152801"/>
            <a:chExt cx="9777163" cy="1502038"/>
          </a:xfrm>
        </p:grpSpPr>
        <p:sp>
          <p:nvSpPr>
            <p:cNvPr id="50180" name="矩形 13"/>
            <p:cNvSpPr>
              <a:spLocks noChangeArrowheads="1"/>
            </p:cNvSpPr>
            <p:nvPr/>
          </p:nvSpPr>
          <p:spPr bwMode="auto">
            <a:xfrm>
              <a:off x="1058284" y="4152801"/>
              <a:ext cx="593835" cy="861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428625" indent="-428625">
                <a:buFont typeface="Wingdings" panose="05000000000000000000" pitchFamily="2" charset="2"/>
                <a:buChar char="Ø"/>
              </a:pPr>
              <a:r>
                <a:rPr lang="en-US" altLang="zh-CN" sz="3600" b="1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rPr>
                <a:t> </a:t>
              </a:r>
              <a:endParaRPr lang="zh-CN" altLang="en-US" sz="3600">
                <a:solidFill>
                  <a:srgbClr val="FF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0181" name="矩形 14"/>
            <p:cNvSpPr>
              <a:spLocks noChangeArrowheads="1"/>
            </p:cNvSpPr>
            <p:nvPr/>
          </p:nvSpPr>
          <p:spPr bwMode="auto">
            <a:xfrm>
              <a:off x="1897096" y="4233006"/>
              <a:ext cx="8938351" cy="1421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3750"/>
                </a:lnSpc>
              </a:pPr>
              <a:r>
                <a:rPr lang="zh-CN" altLang="en-US" sz="2900" b="1" dirty="0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搜集更多的人与大自然和谐相处的故事、图片，培养热爱大自然的情感。</a:t>
              </a:r>
              <a:endParaRPr lang="zh-CN" altLang="en-US" sz="2900" dirty="0">
                <a:solidFill>
                  <a:srgbClr val="0000FF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25"/>
          <p:cNvGrpSpPr/>
          <p:nvPr/>
        </p:nvGrpSpPr>
        <p:grpSpPr bwMode="auto">
          <a:xfrm>
            <a:off x="169069" y="122636"/>
            <a:ext cx="2330054" cy="950119"/>
            <a:chOff x="225760" y="163382"/>
            <a:chExt cx="3105734" cy="1266623"/>
          </a:xfrm>
        </p:grpSpPr>
        <p:grpSp>
          <p:nvGrpSpPr>
            <p:cNvPr id="26638" name="组合 26"/>
            <p:cNvGrpSpPr/>
            <p:nvPr/>
          </p:nvGrpSpPr>
          <p:grpSpPr bwMode="auto">
            <a:xfrm>
              <a:off x="1158908" y="568130"/>
              <a:ext cx="2172586" cy="679342"/>
              <a:chOff x="1966232" y="2511910"/>
              <a:chExt cx="2172586" cy="679342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1966232" y="2511910"/>
                <a:ext cx="1874232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"/>
              <p:cNvSpPr txBox="1">
                <a:spLocks noChangeArrowheads="1"/>
              </p:cNvSpPr>
              <p:nvPr/>
            </p:nvSpPr>
            <p:spPr bwMode="auto">
              <a:xfrm>
                <a:off x="2058276" y="2543656"/>
                <a:ext cx="2063083" cy="615455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900" dirty="0">
                    <a:solidFill>
                      <a:prstClr val="black"/>
                    </a:solidFill>
                    <a:latin typeface="黑体" panose="02010609060101010101" charset="-122"/>
                    <a:ea typeface="黑体" panose="02010609060101010101" charset="-122"/>
                  </a:rPr>
                  <a:t>我会认</a:t>
                </a:r>
                <a:endParaRPr lang="zh-CN" altLang="en-US" sz="2400" b="1" spc="900" dirty="0">
                  <a:solidFill>
                    <a:prstClr val="black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3832529" y="2511910"/>
                <a:ext cx="306289" cy="33491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V="1">
                <a:off x="3849986" y="2829359"/>
                <a:ext cx="269788" cy="361892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1966232" y="3191252"/>
                <a:ext cx="1904385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639" name="图片 28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225760" y="163382"/>
              <a:ext cx="1065668" cy="1266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" name="直接连接符 2"/>
          <p:cNvCxnSpPr/>
          <p:nvPr/>
        </p:nvCxnSpPr>
        <p:spPr>
          <a:xfrm>
            <a:off x="445294" y="1766888"/>
            <a:ext cx="8278416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45294" y="3611166"/>
            <a:ext cx="8278416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35326" y="1804902"/>
            <a:ext cx="2129880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lí</a:t>
            </a:r>
            <a:endParaRPr lang="zh-CN" altLang="en-US" sz="3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789385" y="2297906"/>
            <a:ext cx="1378744" cy="13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3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黎</a:t>
            </a:r>
            <a:endParaRPr lang="zh-CN" altLang="en-US" sz="83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53682" y="1786444"/>
            <a:ext cx="2129880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níng</a:t>
            </a:r>
            <a:endParaRPr lang="zh-CN" altLang="en-US" sz="4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2266950" y="2297906"/>
            <a:ext cx="1378744" cy="13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3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凝</a:t>
            </a:r>
            <a:endParaRPr lang="zh-CN" altLang="en-US" sz="83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382869" y="1717437"/>
            <a:ext cx="2129880" cy="715581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</a:t>
            </a:r>
            <a:r>
              <a:rPr lang="en-US" altLang="zh-CN" sz="4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à</a:t>
            </a:r>
            <a:r>
              <a:rPr lang="en-US" altLang="zh-CN" sz="3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endParaRPr lang="zh-CN" altLang="en-US" sz="3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3743325" y="2297906"/>
            <a:ext cx="1378744" cy="13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3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畅</a:t>
            </a:r>
            <a:endParaRPr lang="zh-CN" altLang="en-US" sz="83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090638" y="1790423"/>
            <a:ext cx="1674946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shùn</a:t>
            </a:r>
            <a:endParaRPr lang="zh-CN" altLang="en-US" sz="3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"/>
          <p:cNvSpPr txBox="1">
            <a:spLocks noChangeArrowheads="1"/>
          </p:cNvSpPr>
          <p:nvPr/>
        </p:nvSpPr>
        <p:spPr bwMode="auto">
          <a:xfrm>
            <a:off x="5220891" y="2297906"/>
            <a:ext cx="1378744" cy="13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3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瞬</a:t>
            </a:r>
            <a:endParaRPr lang="zh-CN" altLang="en-US" sz="83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317339" y="1808312"/>
            <a:ext cx="2129880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liè</a:t>
            </a:r>
            <a:endParaRPr lang="zh-CN" altLang="en-US" sz="3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6671073" y="2297906"/>
            <a:ext cx="1378744" cy="13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3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猎</a:t>
            </a:r>
            <a:endParaRPr lang="zh-CN" altLang="en-US" sz="83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6" grpId="0"/>
      <p:bldP spid="39" grpId="0"/>
      <p:bldP spid="42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758428" y="3258741"/>
            <a:ext cx="1432322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9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舒畅</a:t>
            </a:r>
            <a:endParaRPr lang="zh-CN" altLang="en-US" sz="49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173694" y="2870307"/>
            <a:ext cx="1278416" cy="561692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à</a:t>
            </a:r>
            <a:r>
              <a:rPr lang="en-US" altLang="zh-CN" sz="26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ng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652" name="图片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3935" y="216694"/>
            <a:ext cx="2509838" cy="100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62000" y="1896666"/>
            <a:ext cx="1524000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9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黎明</a:t>
            </a:r>
            <a:endParaRPr lang="zh-CN" altLang="en-US" sz="49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3280" y="1564105"/>
            <a:ext cx="687327" cy="469359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lí</a:t>
            </a:r>
            <a:endParaRPr lang="zh-CN" altLang="en-US" sz="2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063479" y="1896666"/>
            <a:ext cx="2945606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9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凝神静气</a:t>
            </a:r>
            <a:endParaRPr lang="zh-CN" altLang="en-US" sz="49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188562" y="1561251"/>
            <a:ext cx="898603" cy="469359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níng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970612" y="3255168"/>
            <a:ext cx="1388269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9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瞬间</a:t>
            </a:r>
            <a:endParaRPr lang="zh-CN" altLang="en-US" sz="49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78838" y="2922645"/>
            <a:ext cx="974702" cy="469359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shùn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138738" y="3255168"/>
            <a:ext cx="1432322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9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猎人</a:t>
            </a:r>
            <a:endParaRPr lang="zh-CN" altLang="en-US" sz="49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62112" y="2935002"/>
            <a:ext cx="948569" cy="469359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liè</a:t>
            </a:r>
            <a:endParaRPr lang="zh-CN" altLang="en-US" sz="3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5" grpId="0"/>
      <p:bldP spid="23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组合 39"/>
          <p:cNvGrpSpPr/>
          <p:nvPr/>
        </p:nvGrpSpPr>
        <p:grpSpPr bwMode="auto">
          <a:xfrm>
            <a:off x="172641" y="169070"/>
            <a:ext cx="2350294" cy="797719"/>
            <a:chOff x="398493" y="235133"/>
            <a:chExt cx="3133181" cy="1063729"/>
          </a:xfrm>
        </p:grpSpPr>
        <p:grpSp>
          <p:nvGrpSpPr>
            <p:cNvPr id="28765" name="组合 43"/>
            <p:cNvGrpSpPr/>
            <p:nvPr/>
          </p:nvGrpSpPr>
          <p:grpSpPr bwMode="auto">
            <a:xfrm>
              <a:off x="1285751" y="505034"/>
              <a:ext cx="2245923" cy="679516"/>
              <a:chOff x="2196985" y="2511160"/>
              <a:chExt cx="2245923" cy="679516"/>
            </a:xfrm>
          </p:grpSpPr>
          <p:cxnSp>
            <p:nvCxnSpPr>
              <p:cNvPr id="46" name="直接连接符 45"/>
              <p:cNvCxnSpPr/>
              <p:nvPr/>
            </p:nvCxnSpPr>
            <p:spPr>
              <a:xfrm>
                <a:off x="2196985" y="2511160"/>
                <a:ext cx="1642778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2196985" y="3190676"/>
                <a:ext cx="1653888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3"/>
              <p:cNvSpPr txBox="1">
                <a:spLocks noChangeArrowheads="1"/>
              </p:cNvSpPr>
              <p:nvPr/>
            </p:nvSpPr>
            <p:spPr bwMode="auto">
              <a:xfrm>
                <a:off x="2196985" y="2536562"/>
                <a:ext cx="2245923" cy="615614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 dirty="0">
                    <a:solidFill>
                      <a:prstClr val="black"/>
                    </a:solidFill>
                    <a:latin typeface="黑体" panose="02010609060101010101" charset="-122"/>
                    <a:ea typeface="黑体" panose="02010609060101010101" charset="-122"/>
                  </a:rPr>
                  <a:t>我会写</a:t>
                </a:r>
                <a:endParaRPr lang="zh-CN" altLang="en-US" sz="2400" b="1" spc="375" dirty="0">
                  <a:solidFill>
                    <a:prstClr val="black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3831826" y="2511160"/>
                <a:ext cx="306335" cy="334996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V="1">
                <a:off x="3849286" y="2828691"/>
                <a:ext cx="269828" cy="361985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8766" name="图片 4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98493" y="235133"/>
              <a:ext cx="873825" cy="1063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2"/>
          <p:cNvGrpSpPr/>
          <p:nvPr/>
        </p:nvGrpSpPr>
        <p:grpSpPr bwMode="auto">
          <a:xfrm>
            <a:off x="883444" y="1614489"/>
            <a:ext cx="918368" cy="917972"/>
            <a:chOff x="1244432" y="2317964"/>
            <a:chExt cx="1224528" cy="1224001"/>
          </a:xfrm>
        </p:grpSpPr>
        <p:sp>
          <p:nvSpPr>
            <p:cNvPr id="28759" name="文本框 35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朝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60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62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63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64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48" name="组合 147"/>
          <p:cNvGrpSpPr/>
          <p:nvPr/>
        </p:nvGrpSpPr>
        <p:grpSpPr bwMode="auto">
          <a:xfrm>
            <a:off x="2114551" y="1614489"/>
            <a:ext cx="918368" cy="917972"/>
            <a:chOff x="1244432" y="2317964"/>
            <a:chExt cx="1224528" cy="1224001"/>
          </a:xfrm>
        </p:grpSpPr>
        <p:sp>
          <p:nvSpPr>
            <p:cNvPr id="28753" name="文本框 148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雾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54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151" name="矩形 150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56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57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58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55" name="组合 154"/>
          <p:cNvGrpSpPr/>
          <p:nvPr/>
        </p:nvGrpSpPr>
        <p:grpSpPr bwMode="auto">
          <a:xfrm>
            <a:off x="3344466" y="1614489"/>
            <a:ext cx="918368" cy="917972"/>
            <a:chOff x="1244432" y="2317964"/>
            <a:chExt cx="1224528" cy="1224001"/>
          </a:xfrm>
        </p:grpSpPr>
        <p:sp>
          <p:nvSpPr>
            <p:cNvPr id="28747" name="文本框 155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蒙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48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158" name="矩形 157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50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51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52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62" name="组合 161"/>
          <p:cNvGrpSpPr/>
          <p:nvPr/>
        </p:nvGrpSpPr>
        <p:grpSpPr bwMode="auto">
          <a:xfrm>
            <a:off x="4574382" y="1614489"/>
            <a:ext cx="918368" cy="917972"/>
            <a:chOff x="1244432" y="2317964"/>
            <a:chExt cx="1224528" cy="1224001"/>
          </a:xfrm>
        </p:grpSpPr>
        <p:sp>
          <p:nvSpPr>
            <p:cNvPr id="28741" name="文本框 162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鼻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42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165" name="矩形 164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44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45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46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69" name="组合 168"/>
          <p:cNvGrpSpPr/>
          <p:nvPr/>
        </p:nvGrpSpPr>
        <p:grpSpPr bwMode="auto">
          <a:xfrm>
            <a:off x="5804297" y="1614489"/>
            <a:ext cx="918368" cy="917972"/>
            <a:chOff x="1244432" y="2317964"/>
            <a:chExt cx="1224528" cy="1224001"/>
          </a:xfrm>
        </p:grpSpPr>
        <p:sp>
          <p:nvSpPr>
            <p:cNvPr id="28735" name="文本框 169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总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36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172" name="矩形 171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38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39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40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76" name="组合 175"/>
          <p:cNvGrpSpPr/>
          <p:nvPr/>
        </p:nvGrpSpPr>
        <p:grpSpPr bwMode="auto">
          <a:xfrm>
            <a:off x="7035403" y="1614489"/>
            <a:ext cx="918368" cy="917972"/>
            <a:chOff x="1244432" y="2317964"/>
            <a:chExt cx="1224528" cy="1224001"/>
          </a:xfrm>
        </p:grpSpPr>
        <p:sp>
          <p:nvSpPr>
            <p:cNvPr id="28729" name="文本框 176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抖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30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179" name="矩形 178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32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33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34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90" name="组合 189"/>
          <p:cNvGrpSpPr/>
          <p:nvPr/>
        </p:nvGrpSpPr>
        <p:grpSpPr bwMode="auto">
          <a:xfrm>
            <a:off x="435769" y="2952751"/>
            <a:ext cx="918368" cy="917972"/>
            <a:chOff x="1244432" y="2317964"/>
            <a:chExt cx="1224528" cy="1224001"/>
          </a:xfrm>
        </p:grpSpPr>
        <p:sp>
          <p:nvSpPr>
            <p:cNvPr id="28723" name="文本框 190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露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24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193" name="矩形 192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26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27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28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97" name="组合 196"/>
          <p:cNvGrpSpPr/>
          <p:nvPr/>
        </p:nvGrpSpPr>
        <p:grpSpPr bwMode="auto">
          <a:xfrm>
            <a:off x="1639491" y="2952751"/>
            <a:ext cx="918368" cy="917972"/>
            <a:chOff x="1244432" y="2317964"/>
            <a:chExt cx="1224528" cy="1224001"/>
          </a:xfrm>
        </p:grpSpPr>
        <p:sp>
          <p:nvSpPr>
            <p:cNvPr id="28717" name="文本框 197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湿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18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200" name="矩形 199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20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21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22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04" name="组合 203"/>
          <p:cNvGrpSpPr/>
          <p:nvPr/>
        </p:nvGrpSpPr>
        <p:grpSpPr bwMode="auto">
          <a:xfrm>
            <a:off x="2843213" y="2952751"/>
            <a:ext cx="918368" cy="917972"/>
            <a:chOff x="1244432" y="2317964"/>
            <a:chExt cx="1224528" cy="1224001"/>
          </a:xfrm>
        </p:grpSpPr>
        <p:sp>
          <p:nvSpPr>
            <p:cNvPr id="28711" name="文本框 204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吸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12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207" name="矩形 206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14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15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16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11" name="组合 210"/>
          <p:cNvGrpSpPr/>
          <p:nvPr/>
        </p:nvGrpSpPr>
        <p:grpSpPr bwMode="auto">
          <a:xfrm>
            <a:off x="4048126" y="2952751"/>
            <a:ext cx="918368" cy="917972"/>
            <a:chOff x="1244432" y="2317964"/>
            <a:chExt cx="1224528" cy="1224001"/>
          </a:xfrm>
        </p:grpSpPr>
        <p:sp>
          <p:nvSpPr>
            <p:cNvPr id="28705" name="文本框 211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猎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06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214" name="矩形 213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08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09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10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18" name="组合 217"/>
          <p:cNvGrpSpPr/>
          <p:nvPr/>
        </p:nvGrpSpPr>
        <p:grpSpPr bwMode="auto">
          <a:xfrm>
            <a:off x="5251847" y="2952751"/>
            <a:ext cx="918368" cy="917972"/>
            <a:chOff x="1244432" y="2317964"/>
            <a:chExt cx="1224528" cy="1224001"/>
          </a:xfrm>
        </p:grpSpPr>
        <p:sp>
          <p:nvSpPr>
            <p:cNvPr id="28699" name="文本框 218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翅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700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221" name="矩形 220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702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703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704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25" name="组合 224"/>
          <p:cNvGrpSpPr/>
          <p:nvPr/>
        </p:nvGrpSpPr>
        <p:grpSpPr bwMode="auto">
          <a:xfrm>
            <a:off x="6455569" y="2952751"/>
            <a:ext cx="918368" cy="917972"/>
            <a:chOff x="1244432" y="2317964"/>
            <a:chExt cx="1224528" cy="1224001"/>
          </a:xfrm>
        </p:grpSpPr>
        <p:sp>
          <p:nvSpPr>
            <p:cNvPr id="28693" name="文本框 225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膀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694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228" name="矩形 227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696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697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698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32" name="组合 231"/>
          <p:cNvGrpSpPr/>
          <p:nvPr/>
        </p:nvGrpSpPr>
        <p:grpSpPr bwMode="auto">
          <a:xfrm>
            <a:off x="7659291" y="2952751"/>
            <a:ext cx="918368" cy="917972"/>
            <a:chOff x="1244432" y="2317964"/>
            <a:chExt cx="1224528" cy="1224001"/>
          </a:xfrm>
        </p:grpSpPr>
        <p:sp>
          <p:nvSpPr>
            <p:cNvPr id="28687" name="文本框 232"/>
            <p:cNvSpPr txBox="1">
              <a:spLocks noChangeArrowheads="1"/>
            </p:cNvSpPr>
            <p:nvPr/>
          </p:nvSpPr>
          <p:spPr bwMode="auto">
            <a:xfrm>
              <a:off x="1312198" y="2317964"/>
              <a:ext cx="1156762" cy="121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53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重</a:t>
              </a:r>
              <a:endParaRPr lang="zh-CN" altLang="en-US" sz="53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8688" name="组合 67"/>
            <p:cNvGrpSpPr/>
            <p:nvPr/>
          </p:nvGrpSpPr>
          <p:grpSpPr bwMode="auto">
            <a:xfrm>
              <a:off x="1244432" y="2317965"/>
              <a:ext cx="1224000" cy="1224000"/>
              <a:chOff x="2570294" y="4004753"/>
              <a:chExt cx="1428080" cy="1428080"/>
            </a:xfrm>
          </p:grpSpPr>
          <p:sp>
            <p:nvSpPr>
              <p:cNvPr id="235" name="矩形 234"/>
              <p:cNvSpPr/>
              <p:nvPr/>
            </p:nvSpPr>
            <p:spPr>
              <a:xfrm>
                <a:off x="2570294" y="4004752"/>
                <a:ext cx="1424376" cy="1428081"/>
              </a:xfrm>
              <a:prstGeom prst="rect">
                <a:avLst/>
              </a:prstGeom>
              <a:noFill/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prstClr val="white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8690" name="组合 70"/>
              <p:cNvGrpSpPr/>
              <p:nvPr/>
            </p:nvGrpSpPr>
            <p:grpSpPr bwMode="auto">
              <a:xfrm>
                <a:off x="2570295" y="4004754"/>
                <a:ext cx="1428079" cy="1428079"/>
                <a:chOff x="2965248" y="4797909"/>
                <a:chExt cx="1428079" cy="1428079"/>
              </a:xfrm>
            </p:grpSpPr>
            <p:cxnSp>
              <p:nvCxnSpPr>
                <p:cNvPr id="28691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2965248" y="5511949"/>
                  <a:ext cx="1428079" cy="0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692" name="直接连接符 72"/>
                <p:cNvCxnSpPr>
                  <a:cxnSpLocks noChangeShapeType="1"/>
                </p:cNvCxnSpPr>
                <p:nvPr/>
              </p:nvCxnSpPr>
              <p:spPr bwMode="auto">
                <a:xfrm>
                  <a:off x="3679287" y="4797909"/>
                  <a:ext cx="0" cy="1428079"/>
                </a:xfrm>
                <a:prstGeom prst="line">
                  <a:avLst/>
                </a:prstGeom>
                <a:noFill/>
                <a:ln w="6350" algn="ctr">
                  <a:solidFill>
                    <a:srgbClr val="70AD47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085851" y="1383506"/>
            <a:ext cx="6918722" cy="3046988"/>
            <a:chOff x="1447502" y="1845367"/>
            <a:chExt cx="9224503" cy="4062634"/>
          </a:xfrm>
        </p:grpSpPr>
        <p:sp>
          <p:nvSpPr>
            <p:cNvPr id="4" name="矩形 3"/>
            <p:cNvSpPr/>
            <p:nvPr/>
          </p:nvSpPr>
          <p:spPr>
            <a:xfrm>
              <a:off x="1447502" y="1846955"/>
              <a:ext cx="9164181" cy="3987785"/>
            </a:xfrm>
            <a:prstGeom prst="rect">
              <a:avLst/>
            </a:prstGeom>
            <a:solidFill>
              <a:srgbClr val="E6F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9703" name="Rectangle 4"/>
            <p:cNvSpPr>
              <a:spLocks noChangeArrowheads="1"/>
            </p:cNvSpPr>
            <p:nvPr/>
          </p:nvSpPr>
          <p:spPr bwMode="auto">
            <a:xfrm>
              <a:off x="1864905" y="1845367"/>
              <a:ext cx="8807100" cy="406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父亲  童年  雾蒙蒙  鼻子  茫然</a:t>
              </a:r>
              <a:endParaRPr lang="en-US" altLang="zh-CN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轻声  生怕  惊动  气息  过夜</a:t>
              </a:r>
              <a:endParaRPr lang="en-US" altLang="zh-CN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总是  抖动  露水  湿气  呼吸</a:t>
              </a:r>
              <a:endParaRPr lang="en-US" altLang="zh-CN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charset="-122"/>
                  <a:ea typeface="黑体" panose="02010609060101010101" charset="-122"/>
                </a:rPr>
                <a:t>时刻  猎人  翅膀  沉重</a:t>
              </a:r>
              <a:endParaRPr lang="zh-CN" altLang="en-US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03973" y="468103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词</a:t>
            </a:r>
            <a:endParaRPr lang="zh-CN" altLang="en-US" sz="3300" dirty="0">
              <a:solidFill>
                <a:prstClr val="white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955257" y="468103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 dirty="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语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01780" y="468103"/>
            <a:ext cx="561692" cy="57708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300">
                <a:solidFill>
                  <a:prstClr val="white"/>
                </a:solidFill>
                <a:latin typeface="黑体" panose="02010609060101010101" charset="-122"/>
                <a:ea typeface="黑体" panose="02010609060101010101" charset="-122"/>
              </a:rPr>
              <a:t>表</a:t>
            </a:r>
            <a:endParaRPr lang="zh-CN" altLang="en-US" sz="33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17950" y="1148954"/>
            <a:ext cx="546496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黎明</a:t>
            </a: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天快要亮或刚亮的时候。</a:t>
            </a:r>
            <a:endParaRPr lang="en-US" altLang="zh-CN" sz="23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30722" name="组合 9"/>
          <p:cNvGrpSpPr/>
          <p:nvPr/>
        </p:nvGrpSpPr>
        <p:grpSpPr bwMode="auto">
          <a:xfrm>
            <a:off x="7144" y="122635"/>
            <a:ext cx="2447925" cy="953690"/>
            <a:chOff x="9523" y="162876"/>
            <a:chExt cx="3263545" cy="1272930"/>
          </a:xfrm>
        </p:grpSpPr>
        <p:grpSp>
          <p:nvGrpSpPr>
            <p:cNvPr id="30727" name="组合 10"/>
            <p:cNvGrpSpPr/>
            <p:nvPr/>
          </p:nvGrpSpPr>
          <p:grpSpPr bwMode="auto">
            <a:xfrm>
              <a:off x="1026999" y="568116"/>
              <a:ext cx="2246069" cy="678579"/>
              <a:chOff x="1938233" y="2511896"/>
              <a:chExt cx="2246069" cy="678579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965218" y="2511896"/>
                <a:ext cx="1874634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1974742" y="3190475"/>
                <a:ext cx="1876221" cy="0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3"/>
              <p:cNvSpPr txBox="1">
                <a:spLocks noChangeArrowheads="1"/>
              </p:cNvSpPr>
              <p:nvPr/>
            </p:nvSpPr>
            <p:spPr bwMode="auto">
              <a:xfrm>
                <a:off x="1938233" y="2543679"/>
                <a:ext cx="2246069" cy="616204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375" dirty="0">
                    <a:solidFill>
                      <a:prstClr val="black"/>
                    </a:solidFill>
                    <a:latin typeface="黑体" panose="02010609060101010101" charset="-122"/>
                    <a:ea typeface="黑体" panose="02010609060101010101" charset="-122"/>
                  </a:rPr>
                  <a:t>词语解释</a:t>
                </a:r>
                <a:endParaRPr lang="zh-CN" altLang="en-US" sz="2400" b="1" spc="375" dirty="0">
                  <a:solidFill>
                    <a:prstClr val="black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3831915" y="2511896"/>
                <a:ext cx="306355" cy="335317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V="1">
                <a:off x="3849376" y="2828142"/>
                <a:ext cx="269846" cy="362332"/>
              </a:xfrm>
              <a:prstGeom prst="line">
                <a:avLst/>
              </a:prstGeom>
              <a:ln w="317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0728" name="图片 11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9523" y="162876"/>
              <a:ext cx="1054004" cy="1272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17950" y="1884760"/>
            <a:ext cx="546496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幽深</a:t>
            </a: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幽静而深远。</a:t>
            </a:r>
            <a:endParaRPr lang="en-US" altLang="zh-CN" sz="23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17950" y="2538413"/>
            <a:ext cx="546496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喃喃</a:t>
            </a: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连续不断地小声说话的声音。</a:t>
            </a:r>
            <a:endParaRPr lang="en-US" altLang="zh-CN" sz="23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17950" y="3845719"/>
            <a:ext cx="546496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凝神静气</a:t>
            </a: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聚精会神，气息平静。</a:t>
            </a:r>
            <a:endParaRPr lang="en-US" altLang="zh-CN" sz="23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717950" y="3192066"/>
            <a:ext cx="546496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茫茫然</a:t>
            </a:r>
            <a:r>
              <a:rPr lang="en-US" altLang="zh-CN" sz="23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完全不知道的样子。</a:t>
            </a:r>
            <a:endParaRPr lang="en-US" altLang="zh-CN" sz="23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48893" y="852488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兀立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直立。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48893" y="1472805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生怕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很怕。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648893" y="2093120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焐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用热的东西接触凉的东西使变暖。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648893" y="3333751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羽翎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羽毛。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648893" y="2713436"/>
            <a:ext cx="7358063" cy="77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热腾腾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形容热气蒸腾的样子。本文指鸟的翅毛很温热。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648893" y="3955257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喙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鸟兽的嘴。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48893" y="654845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舒畅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开朗愉快；舒服痛快。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48893" y="1275161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快活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舒服、痛快、快乐。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648893" y="1895476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瞬间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一眨眼的工夫，表示极短的时间。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648893" y="3136107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潮湿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含水分比正常状态下多，湿度大。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648893" y="2515792"/>
            <a:ext cx="7358063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惊愕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吃惊而发愣。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648893" y="3757615"/>
            <a:ext cx="7358063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沉重</a:t>
            </a:r>
            <a:r>
              <a:rPr lang="en-US" altLang="zh-CN" sz="23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分量大，必须费力举起或移动。这里指翅膀因潮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en-US" altLang="zh-CN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</a:t>
            </a:r>
            <a:r>
              <a:rPr lang="zh-CN" altLang="en-US" sz="23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湿而不易扇动。</a:t>
            </a:r>
            <a:endParaRPr lang="en-US" altLang="zh-CN" sz="23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1902</Words>
  <PresentationFormat>全屏显示(16:9)</PresentationFormat>
  <Paragraphs>322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</vt:lpstr>
      <vt:lpstr>宋体</vt:lpstr>
      <vt:lpstr>Wingdings</vt:lpstr>
      <vt:lpstr>Calibri Light</vt:lpstr>
      <vt:lpstr>Calibri</vt:lpstr>
      <vt:lpstr>微软雅黑</vt:lpstr>
      <vt:lpstr>黑体</vt:lpstr>
      <vt:lpstr>Calibri</vt:lpstr>
      <vt:lpstr>楷体</vt:lpstr>
      <vt:lpstr>Arial Unicode MS</vt:lpstr>
      <vt:lpstr>楷体_GB2312</vt:lpstr>
      <vt:lpstr>新宋体</vt:lpstr>
      <vt:lpstr>华文楷体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鸟儿是吉祥的天使，大自然中的精灵，让我们保护环境，做爱鸟、护鸟的使者，让鸟儿们在林中自由地生活，在天空中自由地翱翔吧！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2018-03-12T14:29:00Z</dcterms:created>
  <dcterms:modified xsi:type="dcterms:W3CDTF">2020-09-12T07:15:16Z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