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7"/>
  </p:notesMasterIdLst>
  <p:sldIdLst>
    <p:sldId id="571" r:id="rId3"/>
    <p:sldId id="584" r:id="rId4"/>
    <p:sldId id="282" r:id="rId5"/>
    <p:sldId id="265" r:id="rId6"/>
    <p:sldId id="585" r:id="rId7"/>
    <p:sldId id="572" r:id="rId8"/>
    <p:sldId id="573" r:id="rId9"/>
    <p:sldId id="574" r:id="rId10"/>
    <p:sldId id="575" r:id="rId11"/>
    <p:sldId id="576" r:id="rId12"/>
    <p:sldId id="577" r:id="rId13"/>
    <p:sldId id="578" r:id="rId14"/>
    <p:sldId id="579" r:id="rId15"/>
    <p:sldId id="580" r:id="rId16"/>
    <p:sldId id="581" r:id="rId17"/>
    <p:sldId id="582" r:id="rId18"/>
    <p:sldId id="278" r:id="rId19"/>
    <p:sldId id="314" r:id="rId20"/>
    <p:sldId id="296" r:id="rId21"/>
    <p:sldId id="298" r:id="rId22"/>
    <p:sldId id="300" r:id="rId23"/>
    <p:sldId id="441" r:id="rId24"/>
    <p:sldId id="442" r:id="rId25"/>
    <p:sldId id="311" r:id="rId26"/>
    <p:sldId id="310" r:id="rId27"/>
    <p:sldId id="302" r:id="rId28"/>
    <p:sldId id="303" r:id="rId29"/>
    <p:sldId id="586" r:id="rId30"/>
    <p:sldId id="304" r:id="rId31"/>
    <p:sldId id="305" r:id="rId32"/>
    <p:sldId id="306" r:id="rId33"/>
    <p:sldId id="308" r:id="rId34"/>
    <p:sldId id="309" r:id="rId35"/>
    <p:sldId id="444" r:id="rId36"/>
    <p:sldId id="262" r:id="rId37"/>
    <p:sldId id="263" r:id="rId38"/>
    <p:sldId id="587" r:id="rId39"/>
    <p:sldId id="589" r:id="rId40"/>
    <p:sldId id="588" r:id="rId41"/>
    <p:sldId id="447" r:id="rId42"/>
    <p:sldId id="529" r:id="rId43"/>
    <p:sldId id="347" r:id="rId44"/>
    <p:sldId id="567" r:id="rId45"/>
    <p:sldId id="583" r:id="rId46"/>
  </p:sldIdLst>
  <p:sldSz cx="9144000" cy="5143500" type="screen16x9"/>
  <p:notesSz cx="7103745" cy="10234295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29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85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287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FF"/>
    <a:srgbClr val="FF00FF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-282" y="-8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0" Type="http://schemas.openxmlformats.org/officeDocument/2006/relationships/tableStyles" Target="tableStyles.xml"/><Relationship Id="rId5" Type="http://schemas.openxmlformats.org/officeDocument/2006/relationships/slide" Target="slides/slide3.xml"/><Relationship Id="rId49" Type="http://schemas.openxmlformats.org/officeDocument/2006/relationships/viewProps" Target="viewProps.xml"/><Relationship Id="rId48" Type="http://schemas.openxmlformats.org/officeDocument/2006/relationships/presProps" Target="presProps.xml"/><Relationship Id="rId47" Type="http://schemas.openxmlformats.org/officeDocument/2006/relationships/notesMaster" Target="notesMasters/notesMaster1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9288" cy="5746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168775" y="0"/>
            <a:ext cx="3187700" cy="5746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907F6A42-A2A4-47E9-89EF-BF4DC27C9D2F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44475" y="1431925"/>
            <a:ext cx="6869113" cy="3865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36600" y="5511800"/>
            <a:ext cx="5886450" cy="45116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10879138"/>
            <a:ext cx="3189288" cy="574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168775" y="10879138"/>
            <a:ext cx="3187700" cy="574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11A87F9A-F193-48A5-A91D-4B9FCE484E15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3" Type="http://schemas.openxmlformats.org/officeDocument/2006/relationships/image" Target="../media/image2.png"/><Relationship Id="rId2" Type="http://schemas.microsoft.com/office/2007/relationships/media" Target="file:///H:\&#25484;&#22768;-&#38472;&#30333;&#33714;\&#38050;&#29748;&#26354;.mp3" TargetMode="External"/><Relationship Id="rId1" Type="http://schemas.openxmlformats.org/officeDocument/2006/relationships/audio" Target="file:///H:\&#25484;&#22768;-&#38472;&#30333;&#33714;\&#38050;&#29748;&#26354;.mp3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slide" Target="slide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slide" Target="slide31.xml"/><Relationship Id="rId2" Type="http://schemas.openxmlformats.org/officeDocument/2006/relationships/slide" Target="slide30.xml"/><Relationship Id="rId1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8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8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0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3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3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1.wav"/><Relationship Id="rId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916913" y="935833"/>
            <a:ext cx="5064919" cy="1612106"/>
          </a:xfrm>
          <a:prstGeom prst="rect">
            <a:avLst/>
          </a:prstGeom>
          <a:solidFill>
            <a:srgbClr val="E3F2FA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3251" name="标题 1"/>
          <p:cNvSpPr txBox="1"/>
          <p:nvPr/>
        </p:nvSpPr>
        <p:spPr bwMode="auto">
          <a:xfrm>
            <a:off x="3913585" y="838201"/>
            <a:ext cx="2221706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zh-CN" altLang="en-US" sz="45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掌 声</a:t>
            </a:r>
            <a:endParaRPr lang="zh-CN" altLang="en-US" sz="45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3071819" y="1029894"/>
            <a:ext cx="953691" cy="864394"/>
          </a:xfrm>
          <a:prstGeom prst="ellipse">
            <a:avLst/>
          </a:prstGeom>
          <a:solidFill>
            <a:schemeClr val="accent2"/>
          </a:solidFill>
          <a:ln w="12700" cmpd="sng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8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25</a:t>
            </a:r>
            <a:endParaRPr lang="en-US" altLang="zh-CN" sz="3800" b="1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2171706" y="1930004"/>
            <a:ext cx="4516041" cy="0"/>
          </a:xfrm>
          <a:prstGeom prst="line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54" name="标题 1"/>
          <p:cNvSpPr txBox="1"/>
          <p:nvPr/>
        </p:nvSpPr>
        <p:spPr bwMode="auto">
          <a:xfrm>
            <a:off x="3642123" y="1732363"/>
            <a:ext cx="173474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zh-CN" altLang="en-US" sz="24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三年级上册</a:t>
            </a:r>
            <a:endParaRPr lang="zh-CN" altLang="en-US" sz="24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506022" y="1332311"/>
            <a:ext cx="1320403" cy="122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7500" b="1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调</a:t>
            </a:r>
            <a:endParaRPr lang="zh-CN" altLang="en-US" sz="7500" b="1">
              <a:solidFill>
                <a:srgbClr val="FF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1493044" y="960838"/>
            <a:ext cx="1775222" cy="6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900"/>
              </a:spcBef>
            </a:pPr>
            <a:r>
              <a:rPr lang="en-US" altLang="zh-CN" sz="3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</a:t>
            </a:r>
            <a:r>
              <a:rPr lang="en-US" altLang="zh-CN" sz="38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à</a:t>
            </a:r>
            <a:r>
              <a:rPr lang="en-US" altLang="zh-CN" sz="3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</a:t>
            </a:r>
            <a:endParaRPr lang="zh-CN" altLang="en-US" sz="3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1493044" y="2060975"/>
            <a:ext cx="1775222" cy="6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900"/>
              </a:spcBef>
            </a:pPr>
            <a:r>
              <a:rPr lang="en-US" altLang="zh-CN" sz="3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</a:t>
            </a:r>
            <a:r>
              <a:rPr lang="en-US" altLang="zh-CN" sz="38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á</a:t>
            </a:r>
            <a:r>
              <a:rPr lang="en-US" altLang="zh-CN" sz="3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</a:t>
            </a:r>
            <a:endParaRPr lang="zh-CN" altLang="en-US" sz="3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左大括号 1"/>
          <p:cNvSpPr/>
          <p:nvPr/>
        </p:nvSpPr>
        <p:spPr>
          <a:xfrm>
            <a:off x="1672828" y="1272781"/>
            <a:ext cx="90488" cy="1232297"/>
          </a:xfrm>
          <a:prstGeom prst="leftBrac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2611041" y="953691"/>
            <a:ext cx="2586038" cy="700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1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（语调）</a:t>
            </a:r>
            <a:endParaRPr lang="zh-CN" altLang="en-US" sz="41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2630092" y="2014538"/>
            <a:ext cx="2450306" cy="700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1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（调皮）</a:t>
            </a:r>
            <a:endParaRPr lang="zh-CN" altLang="en-US" sz="41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757243" y="3025381"/>
            <a:ext cx="7700963" cy="105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例：弟弟是个</a:t>
            </a:r>
            <a:r>
              <a:rPr lang="zh-CN" altLang="en-US" sz="3200" b="1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调（  </a:t>
            </a:r>
            <a:r>
              <a:rPr lang="en-US" altLang="zh-CN" sz="3200" b="1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3200" b="1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皮鬼，常常模仿大人的语</a:t>
            </a:r>
            <a:r>
              <a:rPr lang="zh-CN" altLang="en-US" sz="3200" b="1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调（    ）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讲话。</a:t>
            </a:r>
            <a:endParaRPr lang="zh-CN" altLang="en-US" sz="32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2675340" y="4026694"/>
            <a:ext cx="85725" cy="86916"/>
          </a:xfrm>
          <a:prstGeom prst="ellipse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" name="文本框 23"/>
          <p:cNvSpPr txBox="1">
            <a:spLocks noChangeArrowheads="1"/>
          </p:cNvSpPr>
          <p:nvPr/>
        </p:nvSpPr>
        <p:spPr bwMode="auto">
          <a:xfrm>
            <a:off x="3238500" y="3489725"/>
            <a:ext cx="1221581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di</a:t>
            </a:r>
            <a:r>
              <a:rPr lang="en-US" altLang="zh-CN" sz="3300" b="1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à</a:t>
            </a:r>
            <a:r>
              <a:rPr lang="en-US" altLang="zh-CN" sz="3200" b="1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o</a:t>
            </a:r>
            <a:r>
              <a:rPr lang="en-US" altLang="zh-CN" sz="33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32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文本框 25"/>
          <p:cNvSpPr txBox="1">
            <a:spLocks noChangeArrowheads="1"/>
          </p:cNvSpPr>
          <p:nvPr/>
        </p:nvSpPr>
        <p:spPr bwMode="auto">
          <a:xfrm>
            <a:off x="4054083" y="2995615"/>
            <a:ext cx="1160859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ti</a:t>
            </a:r>
            <a:r>
              <a:rPr lang="en-US" altLang="zh-CN" sz="3300" b="1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á</a:t>
            </a:r>
            <a:r>
              <a:rPr lang="en-US" altLang="zh-CN" sz="3200" b="1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o</a:t>
            </a:r>
            <a:r>
              <a:rPr lang="en-US" altLang="zh-CN" sz="33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32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3498062" y="3533777"/>
            <a:ext cx="85725" cy="85725"/>
          </a:xfrm>
          <a:prstGeom prst="ellipse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5" grpId="0"/>
      <p:bldP spid="16" grpId="0"/>
      <p:bldP spid="2" grpId="0" animBg="1"/>
      <p:bldP spid="4" grpId="0"/>
      <p:bldP spid="19" grpId="0"/>
      <p:bldP spid="5" grpId="0"/>
      <p:bldP spid="25" grpId="0" animBg="1"/>
      <p:bldP spid="24" grpId="0"/>
      <p:bldP spid="26" grpId="0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3" name="组合 39"/>
          <p:cNvGrpSpPr/>
          <p:nvPr/>
        </p:nvGrpSpPr>
        <p:grpSpPr bwMode="auto">
          <a:xfrm>
            <a:off x="172641" y="169072"/>
            <a:ext cx="2350294" cy="797719"/>
            <a:chOff x="398493" y="235133"/>
            <a:chExt cx="3133181" cy="1063729"/>
          </a:xfrm>
        </p:grpSpPr>
        <p:grpSp>
          <p:nvGrpSpPr>
            <p:cNvPr id="59471" name="组合 43"/>
            <p:cNvGrpSpPr/>
            <p:nvPr/>
          </p:nvGrpSpPr>
          <p:grpSpPr bwMode="auto">
            <a:xfrm>
              <a:off x="1285751" y="505034"/>
              <a:ext cx="2245923" cy="679516"/>
              <a:chOff x="2196985" y="2511160"/>
              <a:chExt cx="2245923" cy="679516"/>
            </a:xfrm>
          </p:grpSpPr>
          <p:cxnSp>
            <p:nvCxnSpPr>
              <p:cNvPr id="46" name="直接连接符 45"/>
              <p:cNvCxnSpPr/>
              <p:nvPr/>
            </p:nvCxnSpPr>
            <p:spPr>
              <a:xfrm>
                <a:off x="2196985" y="2511160"/>
                <a:ext cx="1642778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/>
              <p:cNvCxnSpPr/>
              <p:nvPr/>
            </p:nvCxnSpPr>
            <p:spPr>
              <a:xfrm>
                <a:off x="2196985" y="3190676"/>
                <a:ext cx="1653888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Box 3"/>
              <p:cNvSpPr txBox="1">
                <a:spLocks noChangeArrowheads="1"/>
              </p:cNvSpPr>
              <p:nvPr/>
            </p:nvSpPr>
            <p:spPr bwMode="auto">
              <a:xfrm>
                <a:off x="2196985" y="2536562"/>
                <a:ext cx="2245923" cy="615614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400" b="1" spc="375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我会写</a:t>
                </a:r>
                <a:endParaRPr lang="zh-CN" altLang="en-US" sz="2400" b="1" spc="375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49" name="直接连接符 48"/>
              <p:cNvCxnSpPr/>
              <p:nvPr/>
            </p:nvCxnSpPr>
            <p:spPr>
              <a:xfrm>
                <a:off x="3831826" y="2511160"/>
                <a:ext cx="306335" cy="334996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 flipV="1">
                <a:off x="3849286" y="2828691"/>
                <a:ext cx="269828" cy="361985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9472" name="图片 44"/>
            <p:cNvPicPr>
              <a:picLocks noChangeAspect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398493" y="235133"/>
              <a:ext cx="873825" cy="1063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组合 2"/>
          <p:cNvGrpSpPr/>
          <p:nvPr/>
        </p:nvGrpSpPr>
        <p:grpSpPr bwMode="auto">
          <a:xfrm>
            <a:off x="883444" y="1614490"/>
            <a:ext cx="918368" cy="917972"/>
            <a:chOff x="1244432" y="2317964"/>
            <a:chExt cx="1224528" cy="1224001"/>
          </a:xfrm>
        </p:grpSpPr>
        <p:sp>
          <p:nvSpPr>
            <p:cNvPr id="59465" name="文本框 35"/>
            <p:cNvSpPr txBox="1">
              <a:spLocks noChangeArrowheads="1"/>
            </p:cNvSpPr>
            <p:nvPr/>
          </p:nvSpPr>
          <p:spPr bwMode="auto">
            <a:xfrm>
              <a:off x="1312198" y="2317964"/>
              <a:ext cx="1156762" cy="1210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53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掌</a:t>
              </a:r>
              <a:endParaRPr lang="zh-CN" altLang="en-US" sz="53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pSp>
          <p:nvGrpSpPr>
            <p:cNvPr id="59466" name="组合 67"/>
            <p:cNvGrpSpPr/>
            <p:nvPr/>
          </p:nvGrpSpPr>
          <p:grpSpPr bwMode="auto">
            <a:xfrm>
              <a:off x="1244432" y="2317965"/>
              <a:ext cx="1224000" cy="1224000"/>
              <a:chOff x="2570294" y="4004753"/>
              <a:chExt cx="1428080" cy="1428080"/>
            </a:xfrm>
          </p:grpSpPr>
          <p:sp>
            <p:nvSpPr>
              <p:cNvPr id="38" name="矩形 37"/>
              <p:cNvSpPr/>
              <p:nvPr/>
            </p:nvSpPr>
            <p:spPr>
              <a:xfrm>
                <a:off x="2570294" y="4004752"/>
                <a:ext cx="1424376" cy="1428081"/>
              </a:xfrm>
              <a:prstGeom prst="rect">
                <a:avLst/>
              </a:prstGeom>
              <a:noFill/>
              <a:ln w="12700" cap="flat" cmpd="sng" algn="ctr">
                <a:solidFill>
                  <a:srgbClr val="70AD47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 dirty="0">
                  <a:solidFill>
                    <a:prstClr val="white"/>
                  </a:solidFill>
                  <a:latin typeface="+mn-lt"/>
                  <a:ea typeface="+mn-ea"/>
                </a:endParaRPr>
              </a:p>
            </p:txBody>
          </p:sp>
          <p:grpSp>
            <p:nvGrpSpPr>
              <p:cNvPr id="59468" name="组合 70"/>
              <p:cNvGrpSpPr/>
              <p:nvPr/>
            </p:nvGrpSpPr>
            <p:grpSpPr bwMode="auto">
              <a:xfrm>
                <a:off x="2570295" y="4004754"/>
                <a:ext cx="1428079" cy="1428079"/>
                <a:chOff x="2965248" y="4797909"/>
                <a:chExt cx="1428079" cy="1428079"/>
              </a:xfrm>
            </p:grpSpPr>
            <p:cxnSp>
              <p:nvCxnSpPr>
                <p:cNvPr id="59469" name="直接连接符 71"/>
                <p:cNvCxnSpPr>
                  <a:cxnSpLocks noChangeShapeType="1"/>
                </p:cNvCxnSpPr>
                <p:nvPr/>
              </p:nvCxnSpPr>
              <p:spPr bwMode="auto">
                <a:xfrm>
                  <a:off x="2965248" y="5511949"/>
                  <a:ext cx="1428079" cy="0"/>
                </a:xfrm>
                <a:prstGeom prst="line">
                  <a:avLst/>
                </a:prstGeom>
                <a:noFill/>
                <a:ln w="6350" algn="ctr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470" name="直接连接符 72"/>
                <p:cNvCxnSpPr>
                  <a:cxnSpLocks noChangeShapeType="1"/>
                </p:cNvCxnSpPr>
                <p:nvPr/>
              </p:nvCxnSpPr>
              <p:spPr bwMode="auto">
                <a:xfrm>
                  <a:off x="3679287" y="4797909"/>
                  <a:ext cx="0" cy="1428079"/>
                </a:xfrm>
                <a:prstGeom prst="line">
                  <a:avLst/>
                </a:prstGeom>
                <a:noFill/>
                <a:ln w="6350" algn="ctr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grpSp>
        <p:nvGrpSpPr>
          <p:cNvPr id="148" name="组合 147"/>
          <p:cNvGrpSpPr/>
          <p:nvPr/>
        </p:nvGrpSpPr>
        <p:grpSpPr bwMode="auto">
          <a:xfrm>
            <a:off x="2421732" y="1614490"/>
            <a:ext cx="918368" cy="917972"/>
            <a:chOff x="1244432" y="2317964"/>
            <a:chExt cx="1224528" cy="1224001"/>
          </a:xfrm>
        </p:grpSpPr>
        <p:sp>
          <p:nvSpPr>
            <p:cNvPr id="59459" name="文本框 148"/>
            <p:cNvSpPr txBox="1">
              <a:spLocks noChangeArrowheads="1"/>
            </p:cNvSpPr>
            <p:nvPr/>
          </p:nvSpPr>
          <p:spPr bwMode="auto">
            <a:xfrm>
              <a:off x="1312198" y="2317964"/>
              <a:ext cx="1156762" cy="1210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53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班</a:t>
              </a:r>
              <a:endParaRPr lang="zh-CN" altLang="en-US" sz="53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pSp>
          <p:nvGrpSpPr>
            <p:cNvPr id="59460" name="组合 67"/>
            <p:cNvGrpSpPr/>
            <p:nvPr/>
          </p:nvGrpSpPr>
          <p:grpSpPr bwMode="auto">
            <a:xfrm>
              <a:off x="1244432" y="2317965"/>
              <a:ext cx="1224000" cy="1224000"/>
              <a:chOff x="2570294" y="4004753"/>
              <a:chExt cx="1428080" cy="1428080"/>
            </a:xfrm>
          </p:grpSpPr>
          <p:sp>
            <p:nvSpPr>
              <p:cNvPr id="151" name="矩形 150"/>
              <p:cNvSpPr/>
              <p:nvPr/>
            </p:nvSpPr>
            <p:spPr>
              <a:xfrm>
                <a:off x="2570294" y="4004752"/>
                <a:ext cx="1424376" cy="1428081"/>
              </a:xfrm>
              <a:prstGeom prst="rect">
                <a:avLst/>
              </a:prstGeom>
              <a:noFill/>
              <a:ln w="12700" cap="flat" cmpd="sng" algn="ctr">
                <a:solidFill>
                  <a:srgbClr val="70AD47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 dirty="0">
                  <a:solidFill>
                    <a:prstClr val="white"/>
                  </a:solidFill>
                  <a:latin typeface="+mn-lt"/>
                  <a:ea typeface="+mn-ea"/>
                </a:endParaRPr>
              </a:p>
            </p:txBody>
          </p:sp>
          <p:grpSp>
            <p:nvGrpSpPr>
              <p:cNvPr id="59462" name="组合 70"/>
              <p:cNvGrpSpPr/>
              <p:nvPr/>
            </p:nvGrpSpPr>
            <p:grpSpPr bwMode="auto">
              <a:xfrm>
                <a:off x="2570295" y="4004754"/>
                <a:ext cx="1428079" cy="1428079"/>
                <a:chOff x="2965248" y="4797909"/>
                <a:chExt cx="1428079" cy="1428079"/>
              </a:xfrm>
            </p:grpSpPr>
            <p:cxnSp>
              <p:nvCxnSpPr>
                <p:cNvPr id="59463" name="直接连接符 71"/>
                <p:cNvCxnSpPr>
                  <a:cxnSpLocks noChangeShapeType="1"/>
                </p:cNvCxnSpPr>
                <p:nvPr/>
              </p:nvCxnSpPr>
              <p:spPr bwMode="auto">
                <a:xfrm>
                  <a:off x="2965248" y="5511949"/>
                  <a:ext cx="1428079" cy="0"/>
                </a:xfrm>
                <a:prstGeom prst="line">
                  <a:avLst/>
                </a:prstGeom>
                <a:noFill/>
                <a:ln w="6350" algn="ctr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464" name="直接连接符 72"/>
                <p:cNvCxnSpPr>
                  <a:cxnSpLocks noChangeShapeType="1"/>
                </p:cNvCxnSpPr>
                <p:nvPr/>
              </p:nvCxnSpPr>
              <p:spPr bwMode="auto">
                <a:xfrm>
                  <a:off x="3679287" y="4797909"/>
                  <a:ext cx="0" cy="1428079"/>
                </a:xfrm>
                <a:prstGeom prst="line">
                  <a:avLst/>
                </a:prstGeom>
                <a:noFill/>
                <a:ln w="6350" algn="ctr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grpSp>
        <p:nvGrpSpPr>
          <p:cNvPr id="155" name="组合 154"/>
          <p:cNvGrpSpPr/>
          <p:nvPr/>
        </p:nvGrpSpPr>
        <p:grpSpPr bwMode="auto">
          <a:xfrm>
            <a:off x="3960019" y="1614490"/>
            <a:ext cx="918368" cy="917972"/>
            <a:chOff x="1244432" y="2317964"/>
            <a:chExt cx="1224528" cy="1224001"/>
          </a:xfrm>
        </p:grpSpPr>
        <p:sp>
          <p:nvSpPr>
            <p:cNvPr id="59453" name="文本框 155"/>
            <p:cNvSpPr txBox="1">
              <a:spLocks noChangeArrowheads="1"/>
            </p:cNvSpPr>
            <p:nvPr/>
          </p:nvSpPr>
          <p:spPr bwMode="auto">
            <a:xfrm>
              <a:off x="1312198" y="2317964"/>
              <a:ext cx="1156762" cy="1210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53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默</a:t>
              </a:r>
              <a:endParaRPr lang="zh-CN" altLang="en-US" sz="53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pSp>
          <p:nvGrpSpPr>
            <p:cNvPr id="59454" name="组合 67"/>
            <p:cNvGrpSpPr/>
            <p:nvPr/>
          </p:nvGrpSpPr>
          <p:grpSpPr bwMode="auto">
            <a:xfrm>
              <a:off x="1244432" y="2317965"/>
              <a:ext cx="1224000" cy="1224000"/>
              <a:chOff x="2570294" y="4004753"/>
              <a:chExt cx="1428080" cy="1428080"/>
            </a:xfrm>
          </p:grpSpPr>
          <p:sp>
            <p:nvSpPr>
              <p:cNvPr id="158" name="矩形 157"/>
              <p:cNvSpPr/>
              <p:nvPr/>
            </p:nvSpPr>
            <p:spPr>
              <a:xfrm>
                <a:off x="2570294" y="4004752"/>
                <a:ext cx="1424376" cy="1428081"/>
              </a:xfrm>
              <a:prstGeom prst="rect">
                <a:avLst/>
              </a:prstGeom>
              <a:noFill/>
              <a:ln w="12700" cap="flat" cmpd="sng" algn="ctr">
                <a:solidFill>
                  <a:srgbClr val="70AD47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 dirty="0">
                  <a:solidFill>
                    <a:prstClr val="white"/>
                  </a:solidFill>
                  <a:latin typeface="+mn-lt"/>
                  <a:ea typeface="+mn-ea"/>
                </a:endParaRPr>
              </a:p>
            </p:txBody>
          </p:sp>
          <p:grpSp>
            <p:nvGrpSpPr>
              <p:cNvPr id="59456" name="组合 70"/>
              <p:cNvGrpSpPr/>
              <p:nvPr/>
            </p:nvGrpSpPr>
            <p:grpSpPr bwMode="auto">
              <a:xfrm>
                <a:off x="2570295" y="4004754"/>
                <a:ext cx="1428079" cy="1428079"/>
                <a:chOff x="2965248" y="4797909"/>
                <a:chExt cx="1428079" cy="1428079"/>
              </a:xfrm>
            </p:grpSpPr>
            <p:cxnSp>
              <p:nvCxnSpPr>
                <p:cNvPr id="59457" name="直接连接符 71"/>
                <p:cNvCxnSpPr>
                  <a:cxnSpLocks noChangeShapeType="1"/>
                </p:cNvCxnSpPr>
                <p:nvPr/>
              </p:nvCxnSpPr>
              <p:spPr bwMode="auto">
                <a:xfrm>
                  <a:off x="2965248" y="5511949"/>
                  <a:ext cx="1428079" cy="0"/>
                </a:xfrm>
                <a:prstGeom prst="line">
                  <a:avLst/>
                </a:prstGeom>
                <a:noFill/>
                <a:ln w="6350" algn="ctr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458" name="直接连接符 72"/>
                <p:cNvCxnSpPr>
                  <a:cxnSpLocks noChangeShapeType="1"/>
                </p:cNvCxnSpPr>
                <p:nvPr/>
              </p:nvCxnSpPr>
              <p:spPr bwMode="auto">
                <a:xfrm>
                  <a:off x="3679287" y="4797909"/>
                  <a:ext cx="0" cy="1428079"/>
                </a:xfrm>
                <a:prstGeom prst="line">
                  <a:avLst/>
                </a:prstGeom>
                <a:noFill/>
                <a:ln w="6350" algn="ctr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grpSp>
        <p:nvGrpSpPr>
          <p:cNvPr id="162" name="组合 161"/>
          <p:cNvGrpSpPr/>
          <p:nvPr/>
        </p:nvGrpSpPr>
        <p:grpSpPr bwMode="auto">
          <a:xfrm>
            <a:off x="5497116" y="1614490"/>
            <a:ext cx="918368" cy="917972"/>
            <a:chOff x="1244432" y="2317964"/>
            <a:chExt cx="1224528" cy="1224001"/>
          </a:xfrm>
        </p:grpSpPr>
        <p:sp>
          <p:nvSpPr>
            <p:cNvPr id="59447" name="文本框 162"/>
            <p:cNvSpPr txBox="1">
              <a:spLocks noChangeArrowheads="1"/>
            </p:cNvSpPr>
            <p:nvPr/>
          </p:nvSpPr>
          <p:spPr bwMode="auto">
            <a:xfrm>
              <a:off x="1312198" y="2317964"/>
              <a:ext cx="1156762" cy="1210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53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腿</a:t>
              </a:r>
              <a:endParaRPr lang="zh-CN" altLang="en-US" sz="53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pSp>
          <p:nvGrpSpPr>
            <p:cNvPr id="59448" name="组合 67"/>
            <p:cNvGrpSpPr/>
            <p:nvPr/>
          </p:nvGrpSpPr>
          <p:grpSpPr bwMode="auto">
            <a:xfrm>
              <a:off x="1244432" y="2317965"/>
              <a:ext cx="1224000" cy="1224000"/>
              <a:chOff x="2570294" y="4004753"/>
              <a:chExt cx="1428080" cy="1428080"/>
            </a:xfrm>
          </p:grpSpPr>
          <p:sp>
            <p:nvSpPr>
              <p:cNvPr id="165" name="矩形 164"/>
              <p:cNvSpPr/>
              <p:nvPr/>
            </p:nvSpPr>
            <p:spPr>
              <a:xfrm>
                <a:off x="2570294" y="4004752"/>
                <a:ext cx="1424376" cy="1428081"/>
              </a:xfrm>
              <a:prstGeom prst="rect">
                <a:avLst/>
              </a:prstGeom>
              <a:noFill/>
              <a:ln w="12700" cap="flat" cmpd="sng" algn="ctr">
                <a:solidFill>
                  <a:srgbClr val="70AD47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 dirty="0">
                  <a:solidFill>
                    <a:prstClr val="white"/>
                  </a:solidFill>
                  <a:latin typeface="+mn-lt"/>
                  <a:ea typeface="+mn-ea"/>
                </a:endParaRPr>
              </a:p>
            </p:txBody>
          </p:sp>
          <p:grpSp>
            <p:nvGrpSpPr>
              <p:cNvPr id="59450" name="组合 70"/>
              <p:cNvGrpSpPr/>
              <p:nvPr/>
            </p:nvGrpSpPr>
            <p:grpSpPr bwMode="auto">
              <a:xfrm>
                <a:off x="2570295" y="4004754"/>
                <a:ext cx="1428079" cy="1428079"/>
                <a:chOff x="2965248" y="4797909"/>
                <a:chExt cx="1428079" cy="1428079"/>
              </a:xfrm>
            </p:grpSpPr>
            <p:cxnSp>
              <p:nvCxnSpPr>
                <p:cNvPr id="59451" name="直接连接符 71"/>
                <p:cNvCxnSpPr>
                  <a:cxnSpLocks noChangeShapeType="1"/>
                </p:cNvCxnSpPr>
                <p:nvPr/>
              </p:nvCxnSpPr>
              <p:spPr bwMode="auto">
                <a:xfrm>
                  <a:off x="2965248" y="5511949"/>
                  <a:ext cx="1428079" cy="0"/>
                </a:xfrm>
                <a:prstGeom prst="line">
                  <a:avLst/>
                </a:prstGeom>
                <a:noFill/>
                <a:ln w="6350" algn="ctr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452" name="直接连接符 72"/>
                <p:cNvCxnSpPr>
                  <a:cxnSpLocks noChangeShapeType="1"/>
                </p:cNvCxnSpPr>
                <p:nvPr/>
              </p:nvCxnSpPr>
              <p:spPr bwMode="auto">
                <a:xfrm>
                  <a:off x="3679287" y="4797909"/>
                  <a:ext cx="0" cy="1428079"/>
                </a:xfrm>
                <a:prstGeom prst="line">
                  <a:avLst/>
                </a:prstGeom>
                <a:noFill/>
                <a:ln w="6350" algn="ctr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grpSp>
        <p:nvGrpSpPr>
          <p:cNvPr id="176" name="组合 175"/>
          <p:cNvGrpSpPr/>
          <p:nvPr/>
        </p:nvGrpSpPr>
        <p:grpSpPr bwMode="auto">
          <a:xfrm>
            <a:off x="7035403" y="1614490"/>
            <a:ext cx="918368" cy="917972"/>
            <a:chOff x="1244432" y="2317964"/>
            <a:chExt cx="1224528" cy="1224001"/>
          </a:xfrm>
        </p:grpSpPr>
        <p:sp>
          <p:nvSpPr>
            <p:cNvPr id="59441" name="文本框 176"/>
            <p:cNvSpPr txBox="1">
              <a:spLocks noChangeArrowheads="1"/>
            </p:cNvSpPr>
            <p:nvPr/>
          </p:nvSpPr>
          <p:spPr bwMode="auto">
            <a:xfrm>
              <a:off x="1312198" y="2317964"/>
              <a:ext cx="1156762" cy="1210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53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轮</a:t>
              </a:r>
              <a:endParaRPr lang="zh-CN" altLang="en-US" sz="53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pSp>
          <p:nvGrpSpPr>
            <p:cNvPr id="59442" name="组合 67"/>
            <p:cNvGrpSpPr/>
            <p:nvPr/>
          </p:nvGrpSpPr>
          <p:grpSpPr bwMode="auto">
            <a:xfrm>
              <a:off x="1244432" y="2317965"/>
              <a:ext cx="1224000" cy="1224000"/>
              <a:chOff x="2570294" y="4004753"/>
              <a:chExt cx="1428080" cy="1428080"/>
            </a:xfrm>
          </p:grpSpPr>
          <p:sp>
            <p:nvSpPr>
              <p:cNvPr id="179" name="矩形 178"/>
              <p:cNvSpPr/>
              <p:nvPr/>
            </p:nvSpPr>
            <p:spPr>
              <a:xfrm>
                <a:off x="2570294" y="4004752"/>
                <a:ext cx="1424376" cy="1428081"/>
              </a:xfrm>
              <a:prstGeom prst="rect">
                <a:avLst/>
              </a:prstGeom>
              <a:noFill/>
              <a:ln w="12700" cap="flat" cmpd="sng" algn="ctr">
                <a:solidFill>
                  <a:srgbClr val="70AD47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 dirty="0">
                  <a:solidFill>
                    <a:prstClr val="white"/>
                  </a:solidFill>
                  <a:latin typeface="+mn-lt"/>
                  <a:ea typeface="+mn-ea"/>
                </a:endParaRPr>
              </a:p>
            </p:txBody>
          </p:sp>
          <p:grpSp>
            <p:nvGrpSpPr>
              <p:cNvPr id="59444" name="组合 70"/>
              <p:cNvGrpSpPr/>
              <p:nvPr/>
            </p:nvGrpSpPr>
            <p:grpSpPr bwMode="auto">
              <a:xfrm>
                <a:off x="2570295" y="4004754"/>
                <a:ext cx="1428079" cy="1428079"/>
                <a:chOff x="2965248" y="4797909"/>
                <a:chExt cx="1428079" cy="1428079"/>
              </a:xfrm>
            </p:grpSpPr>
            <p:cxnSp>
              <p:nvCxnSpPr>
                <p:cNvPr id="59445" name="直接连接符 71"/>
                <p:cNvCxnSpPr>
                  <a:cxnSpLocks noChangeShapeType="1"/>
                </p:cNvCxnSpPr>
                <p:nvPr/>
              </p:nvCxnSpPr>
              <p:spPr bwMode="auto">
                <a:xfrm>
                  <a:off x="2965248" y="5511949"/>
                  <a:ext cx="1428079" cy="0"/>
                </a:xfrm>
                <a:prstGeom prst="line">
                  <a:avLst/>
                </a:prstGeom>
                <a:noFill/>
                <a:ln w="6350" algn="ctr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446" name="直接连接符 72"/>
                <p:cNvCxnSpPr>
                  <a:cxnSpLocks noChangeShapeType="1"/>
                </p:cNvCxnSpPr>
                <p:nvPr/>
              </p:nvCxnSpPr>
              <p:spPr bwMode="auto">
                <a:xfrm>
                  <a:off x="3679287" y="4797909"/>
                  <a:ext cx="0" cy="1428079"/>
                </a:xfrm>
                <a:prstGeom prst="line">
                  <a:avLst/>
                </a:prstGeom>
                <a:noFill/>
                <a:ln w="6350" algn="ctr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grpSp>
        <p:nvGrpSpPr>
          <p:cNvPr id="190" name="组合 189"/>
          <p:cNvGrpSpPr/>
          <p:nvPr/>
        </p:nvGrpSpPr>
        <p:grpSpPr bwMode="auto">
          <a:xfrm>
            <a:off x="435769" y="2952751"/>
            <a:ext cx="918368" cy="917972"/>
            <a:chOff x="1244432" y="2317964"/>
            <a:chExt cx="1224528" cy="1224001"/>
          </a:xfrm>
        </p:grpSpPr>
        <p:sp>
          <p:nvSpPr>
            <p:cNvPr id="59435" name="文本框 190"/>
            <p:cNvSpPr txBox="1">
              <a:spLocks noChangeArrowheads="1"/>
            </p:cNvSpPr>
            <p:nvPr/>
          </p:nvSpPr>
          <p:spPr bwMode="auto">
            <a:xfrm>
              <a:off x="1312198" y="2317964"/>
              <a:ext cx="1156762" cy="1210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53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投</a:t>
              </a:r>
              <a:endParaRPr lang="zh-CN" altLang="en-US" sz="53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pSp>
          <p:nvGrpSpPr>
            <p:cNvPr id="59436" name="组合 67"/>
            <p:cNvGrpSpPr/>
            <p:nvPr/>
          </p:nvGrpSpPr>
          <p:grpSpPr bwMode="auto">
            <a:xfrm>
              <a:off x="1244432" y="2317965"/>
              <a:ext cx="1224000" cy="1224000"/>
              <a:chOff x="2570294" y="4004753"/>
              <a:chExt cx="1428080" cy="1428080"/>
            </a:xfrm>
          </p:grpSpPr>
          <p:sp>
            <p:nvSpPr>
              <p:cNvPr id="193" name="矩形 192"/>
              <p:cNvSpPr/>
              <p:nvPr/>
            </p:nvSpPr>
            <p:spPr>
              <a:xfrm>
                <a:off x="2570294" y="4004752"/>
                <a:ext cx="1424376" cy="1428081"/>
              </a:xfrm>
              <a:prstGeom prst="rect">
                <a:avLst/>
              </a:prstGeom>
              <a:noFill/>
              <a:ln w="12700" cap="flat" cmpd="sng" algn="ctr">
                <a:solidFill>
                  <a:srgbClr val="70AD47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 dirty="0">
                  <a:solidFill>
                    <a:prstClr val="white"/>
                  </a:solidFill>
                  <a:latin typeface="+mn-lt"/>
                  <a:ea typeface="+mn-ea"/>
                </a:endParaRPr>
              </a:p>
            </p:txBody>
          </p:sp>
          <p:grpSp>
            <p:nvGrpSpPr>
              <p:cNvPr id="59438" name="组合 70"/>
              <p:cNvGrpSpPr/>
              <p:nvPr/>
            </p:nvGrpSpPr>
            <p:grpSpPr bwMode="auto">
              <a:xfrm>
                <a:off x="2570295" y="4004754"/>
                <a:ext cx="1428079" cy="1428079"/>
                <a:chOff x="2965248" y="4797909"/>
                <a:chExt cx="1428079" cy="1428079"/>
              </a:xfrm>
            </p:grpSpPr>
            <p:cxnSp>
              <p:nvCxnSpPr>
                <p:cNvPr id="59439" name="直接连接符 71"/>
                <p:cNvCxnSpPr>
                  <a:cxnSpLocks noChangeShapeType="1"/>
                </p:cNvCxnSpPr>
                <p:nvPr/>
              </p:nvCxnSpPr>
              <p:spPr bwMode="auto">
                <a:xfrm>
                  <a:off x="2965248" y="5511949"/>
                  <a:ext cx="1428079" cy="0"/>
                </a:xfrm>
                <a:prstGeom prst="line">
                  <a:avLst/>
                </a:prstGeom>
                <a:noFill/>
                <a:ln w="6350" algn="ctr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440" name="直接连接符 72"/>
                <p:cNvCxnSpPr>
                  <a:cxnSpLocks noChangeShapeType="1"/>
                </p:cNvCxnSpPr>
                <p:nvPr/>
              </p:nvCxnSpPr>
              <p:spPr bwMode="auto">
                <a:xfrm>
                  <a:off x="3679287" y="4797909"/>
                  <a:ext cx="0" cy="1428079"/>
                </a:xfrm>
                <a:prstGeom prst="line">
                  <a:avLst/>
                </a:prstGeom>
                <a:noFill/>
                <a:ln w="6350" algn="ctr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grpSp>
        <p:nvGrpSpPr>
          <p:cNvPr id="197" name="组合 196"/>
          <p:cNvGrpSpPr/>
          <p:nvPr/>
        </p:nvGrpSpPr>
        <p:grpSpPr bwMode="auto">
          <a:xfrm>
            <a:off x="1881188" y="2952751"/>
            <a:ext cx="918368" cy="917972"/>
            <a:chOff x="1244432" y="2317964"/>
            <a:chExt cx="1224528" cy="1224001"/>
          </a:xfrm>
        </p:grpSpPr>
        <p:sp>
          <p:nvSpPr>
            <p:cNvPr id="59429" name="文本框 197"/>
            <p:cNvSpPr txBox="1">
              <a:spLocks noChangeArrowheads="1"/>
            </p:cNvSpPr>
            <p:nvPr/>
          </p:nvSpPr>
          <p:spPr bwMode="auto">
            <a:xfrm>
              <a:off x="1312198" y="2317964"/>
              <a:ext cx="1156762" cy="1210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53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调</a:t>
              </a:r>
              <a:endParaRPr lang="zh-CN" altLang="en-US" sz="53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pSp>
          <p:nvGrpSpPr>
            <p:cNvPr id="59430" name="组合 67"/>
            <p:cNvGrpSpPr/>
            <p:nvPr/>
          </p:nvGrpSpPr>
          <p:grpSpPr bwMode="auto">
            <a:xfrm>
              <a:off x="1244432" y="2317965"/>
              <a:ext cx="1224000" cy="1224000"/>
              <a:chOff x="2570294" y="4004753"/>
              <a:chExt cx="1428080" cy="1428080"/>
            </a:xfrm>
          </p:grpSpPr>
          <p:sp>
            <p:nvSpPr>
              <p:cNvPr id="200" name="矩形 199"/>
              <p:cNvSpPr/>
              <p:nvPr/>
            </p:nvSpPr>
            <p:spPr>
              <a:xfrm>
                <a:off x="2570294" y="4004752"/>
                <a:ext cx="1424376" cy="1428081"/>
              </a:xfrm>
              <a:prstGeom prst="rect">
                <a:avLst/>
              </a:prstGeom>
              <a:noFill/>
              <a:ln w="12700" cap="flat" cmpd="sng" algn="ctr">
                <a:solidFill>
                  <a:srgbClr val="70AD47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 dirty="0">
                  <a:solidFill>
                    <a:prstClr val="white"/>
                  </a:solidFill>
                  <a:latin typeface="+mn-lt"/>
                  <a:ea typeface="+mn-ea"/>
                </a:endParaRPr>
              </a:p>
            </p:txBody>
          </p:sp>
          <p:grpSp>
            <p:nvGrpSpPr>
              <p:cNvPr id="59432" name="组合 70"/>
              <p:cNvGrpSpPr/>
              <p:nvPr/>
            </p:nvGrpSpPr>
            <p:grpSpPr bwMode="auto">
              <a:xfrm>
                <a:off x="2570295" y="4004754"/>
                <a:ext cx="1428079" cy="1428079"/>
                <a:chOff x="2965248" y="4797909"/>
                <a:chExt cx="1428079" cy="1428079"/>
              </a:xfrm>
            </p:grpSpPr>
            <p:cxnSp>
              <p:nvCxnSpPr>
                <p:cNvPr id="59433" name="直接连接符 71"/>
                <p:cNvCxnSpPr>
                  <a:cxnSpLocks noChangeShapeType="1"/>
                </p:cNvCxnSpPr>
                <p:nvPr/>
              </p:nvCxnSpPr>
              <p:spPr bwMode="auto">
                <a:xfrm>
                  <a:off x="2965248" y="5511949"/>
                  <a:ext cx="1428079" cy="0"/>
                </a:xfrm>
                <a:prstGeom prst="line">
                  <a:avLst/>
                </a:prstGeom>
                <a:noFill/>
                <a:ln w="6350" algn="ctr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434" name="直接连接符 72"/>
                <p:cNvCxnSpPr>
                  <a:cxnSpLocks noChangeShapeType="1"/>
                </p:cNvCxnSpPr>
                <p:nvPr/>
              </p:nvCxnSpPr>
              <p:spPr bwMode="auto">
                <a:xfrm>
                  <a:off x="3679287" y="4797909"/>
                  <a:ext cx="0" cy="1428079"/>
                </a:xfrm>
                <a:prstGeom prst="line">
                  <a:avLst/>
                </a:prstGeom>
                <a:noFill/>
                <a:ln w="6350" algn="ctr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grpSp>
        <p:nvGrpSpPr>
          <p:cNvPr id="204" name="组合 203"/>
          <p:cNvGrpSpPr/>
          <p:nvPr/>
        </p:nvGrpSpPr>
        <p:grpSpPr bwMode="auto">
          <a:xfrm>
            <a:off x="3325416" y="2952751"/>
            <a:ext cx="918368" cy="917972"/>
            <a:chOff x="1244432" y="2317964"/>
            <a:chExt cx="1224528" cy="1224001"/>
          </a:xfrm>
        </p:grpSpPr>
        <p:sp>
          <p:nvSpPr>
            <p:cNvPr id="59423" name="文本框 204"/>
            <p:cNvSpPr txBox="1">
              <a:spLocks noChangeArrowheads="1"/>
            </p:cNvSpPr>
            <p:nvPr/>
          </p:nvSpPr>
          <p:spPr bwMode="auto">
            <a:xfrm>
              <a:off x="1312198" y="2317964"/>
              <a:ext cx="1156762" cy="1210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53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摇</a:t>
              </a:r>
              <a:endParaRPr lang="zh-CN" altLang="en-US" sz="53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pSp>
          <p:nvGrpSpPr>
            <p:cNvPr id="59424" name="组合 67"/>
            <p:cNvGrpSpPr/>
            <p:nvPr/>
          </p:nvGrpSpPr>
          <p:grpSpPr bwMode="auto">
            <a:xfrm>
              <a:off x="1244432" y="2317965"/>
              <a:ext cx="1224000" cy="1224000"/>
              <a:chOff x="2570294" y="4004753"/>
              <a:chExt cx="1428080" cy="1428080"/>
            </a:xfrm>
          </p:grpSpPr>
          <p:sp>
            <p:nvSpPr>
              <p:cNvPr id="207" name="矩形 206"/>
              <p:cNvSpPr/>
              <p:nvPr/>
            </p:nvSpPr>
            <p:spPr>
              <a:xfrm>
                <a:off x="2570294" y="4004752"/>
                <a:ext cx="1424376" cy="1428081"/>
              </a:xfrm>
              <a:prstGeom prst="rect">
                <a:avLst/>
              </a:prstGeom>
              <a:noFill/>
              <a:ln w="12700" cap="flat" cmpd="sng" algn="ctr">
                <a:solidFill>
                  <a:srgbClr val="70AD47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 dirty="0">
                  <a:solidFill>
                    <a:prstClr val="white"/>
                  </a:solidFill>
                  <a:latin typeface="+mn-lt"/>
                  <a:ea typeface="+mn-ea"/>
                </a:endParaRPr>
              </a:p>
            </p:txBody>
          </p:sp>
          <p:grpSp>
            <p:nvGrpSpPr>
              <p:cNvPr id="59426" name="组合 70"/>
              <p:cNvGrpSpPr/>
              <p:nvPr/>
            </p:nvGrpSpPr>
            <p:grpSpPr bwMode="auto">
              <a:xfrm>
                <a:off x="2570295" y="4004754"/>
                <a:ext cx="1428079" cy="1428079"/>
                <a:chOff x="2965248" y="4797909"/>
                <a:chExt cx="1428079" cy="1428079"/>
              </a:xfrm>
            </p:grpSpPr>
            <p:cxnSp>
              <p:nvCxnSpPr>
                <p:cNvPr id="59427" name="直接连接符 71"/>
                <p:cNvCxnSpPr>
                  <a:cxnSpLocks noChangeShapeType="1"/>
                </p:cNvCxnSpPr>
                <p:nvPr/>
              </p:nvCxnSpPr>
              <p:spPr bwMode="auto">
                <a:xfrm>
                  <a:off x="2965248" y="5511949"/>
                  <a:ext cx="1428079" cy="0"/>
                </a:xfrm>
                <a:prstGeom prst="line">
                  <a:avLst/>
                </a:prstGeom>
                <a:noFill/>
                <a:ln w="6350" algn="ctr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428" name="直接连接符 72"/>
                <p:cNvCxnSpPr>
                  <a:cxnSpLocks noChangeShapeType="1"/>
                </p:cNvCxnSpPr>
                <p:nvPr/>
              </p:nvCxnSpPr>
              <p:spPr bwMode="auto">
                <a:xfrm>
                  <a:off x="3679287" y="4797909"/>
                  <a:ext cx="0" cy="1428079"/>
                </a:xfrm>
                <a:prstGeom prst="line">
                  <a:avLst/>
                </a:prstGeom>
                <a:noFill/>
                <a:ln w="6350" algn="ctr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grpSp>
        <p:nvGrpSpPr>
          <p:cNvPr id="211" name="组合 210"/>
          <p:cNvGrpSpPr/>
          <p:nvPr/>
        </p:nvGrpSpPr>
        <p:grpSpPr bwMode="auto">
          <a:xfrm>
            <a:off x="4769644" y="2952751"/>
            <a:ext cx="918368" cy="917972"/>
            <a:chOff x="1244432" y="2317964"/>
            <a:chExt cx="1224528" cy="1224001"/>
          </a:xfrm>
        </p:grpSpPr>
        <p:sp>
          <p:nvSpPr>
            <p:cNvPr id="59417" name="文本框 211"/>
            <p:cNvSpPr txBox="1">
              <a:spLocks noChangeArrowheads="1"/>
            </p:cNvSpPr>
            <p:nvPr/>
          </p:nvSpPr>
          <p:spPr bwMode="auto">
            <a:xfrm>
              <a:off x="1312198" y="2317964"/>
              <a:ext cx="1156762" cy="1210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53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晃</a:t>
              </a:r>
              <a:endParaRPr lang="zh-CN" altLang="en-US" sz="53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pSp>
          <p:nvGrpSpPr>
            <p:cNvPr id="59418" name="组合 67"/>
            <p:cNvGrpSpPr/>
            <p:nvPr/>
          </p:nvGrpSpPr>
          <p:grpSpPr bwMode="auto">
            <a:xfrm>
              <a:off x="1244432" y="2317965"/>
              <a:ext cx="1224000" cy="1224000"/>
              <a:chOff x="2570294" y="4004753"/>
              <a:chExt cx="1428080" cy="1428080"/>
            </a:xfrm>
          </p:grpSpPr>
          <p:sp>
            <p:nvSpPr>
              <p:cNvPr id="214" name="矩形 213"/>
              <p:cNvSpPr/>
              <p:nvPr/>
            </p:nvSpPr>
            <p:spPr>
              <a:xfrm>
                <a:off x="2570294" y="4004752"/>
                <a:ext cx="1424376" cy="1428081"/>
              </a:xfrm>
              <a:prstGeom prst="rect">
                <a:avLst/>
              </a:prstGeom>
              <a:noFill/>
              <a:ln w="12700" cap="flat" cmpd="sng" algn="ctr">
                <a:solidFill>
                  <a:srgbClr val="70AD47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 dirty="0">
                  <a:solidFill>
                    <a:prstClr val="white"/>
                  </a:solidFill>
                  <a:latin typeface="+mn-lt"/>
                  <a:ea typeface="+mn-ea"/>
                </a:endParaRPr>
              </a:p>
            </p:txBody>
          </p:sp>
          <p:grpSp>
            <p:nvGrpSpPr>
              <p:cNvPr id="59420" name="组合 70"/>
              <p:cNvGrpSpPr/>
              <p:nvPr/>
            </p:nvGrpSpPr>
            <p:grpSpPr bwMode="auto">
              <a:xfrm>
                <a:off x="2570295" y="4004754"/>
                <a:ext cx="1428079" cy="1428079"/>
                <a:chOff x="2965248" y="4797909"/>
                <a:chExt cx="1428079" cy="1428079"/>
              </a:xfrm>
            </p:grpSpPr>
            <p:cxnSp>
              <p:nvCxnSpPr>
                <p:cNvPr id="59421" name="直接连接符 71"/>
                <p:cNvCxnSpPr>
                  <a:cxnSpLocks noChangeShapeType="1"/>
                </p:cNvCxnSpPr>
                <p:nvPr/>
              </p:nvCxnSpPr>
              <p:spPr bwMode="auto">
                <a:xfrm>
                  <a:off x="2965248" y="5511949"/>
                  <a:ext cx="1428079" cy="0"/>
                </a:xfrm>
                <a:prstGeom prst="line">
                  <a:avLst/>
                </a:prstGeom>
                <a:noFill/>
                <a:ln w="6350" algn="ctr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422" name="直接连接符 72"/>
                <p:cNvCxnSpPr>
                  <a:cxnSpLocks noChangeShapeType="1"/>
                </p:cNvCxnSpPr>
                <p:nvPr/>
              </p:nvCxnSpPr>
              <p:spPr bwMode="auto">
                <a:xfrm>
                  <a:off x="3679287" y="4797909"/>
                  <a:ext cx="0" cy="1428079"/>
                </a:xfrm>
                <a:prstGeom prst="line">
                  <a:avLst/>
                </a:prstGeom>
                <a:noFill/>
                <a:ln w="6350" algn="ctr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grpSp>
        <p:nvGrpSpPr>
          <p:cNvPr id="225" name="组合 224"/>
          <p:cNvGrpSpPr/>
          <p:nvPr/>
        </p:nvGrpSpPr>
        <p:grpSpPr bwMode="auto">
          <a:xfrm>
            <a:off x="6215063" y="2952751"/>
            <a:ext cx="918368" cy="917972"/>
            <a:chOff x="1244432" y="2317964"/>
            <a:chExt cx="1224528" cy="1224001"/>
          </a:xfrm>
        </p:grpSpPr>
        <p:sp>
          <p:nvSpPr>
            <p:cNvPr id="59411" name="文本框 225"/>
            <p:cNvSpPr txBox="1">
              <a:spLocks noChangeArrowheads="1"/>
            </p:cNvSpPr>
            <p:nvPr/>
          </p:nvSpPr>
          <p:spPr bwMode="auto">
            <a:xfrm>
              <a:off x="1312198" y="2317964"/>
              <a:ext cx="1156762" cy="1210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53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烈</a:t>
              </a:r>
              <a:endParaRPr lang="zh-CN" altLang="en-US" sz="53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pSp>
          <p:nvGrpSpPr>
            <p:cNvPr id="59412" name="组合 67"/>
            <p:cNvGrpSpPr/>
            <p:nvPr/>
          </p:nvGrpSpPr>
          <p:grpSpPr bwMode="auto">
            <a:xfrm>
              <a:off x="1244432" y="2317965"/>
              <a:ext cx="1224000" cy="1224000"/>
              <a:chOff x="2570294" y="4004753"/>
              <a:chExt cx="1428080" cy="1428080"/>
            </a:xfrm>
          </p:grpSpPr>
          <p:sp>
            <p:nvSpPr>
              <p:cNvPr id="228" name="矩形 227"/>
              <p:cNvSpPr/>
              <p:nvPr/>
            </p:nvSpPr>
            <p:spPr>
              <a:xfrm>
                <a:off x="2570294" y="4004752"/>
                <a:ext cx="1424376" cy="1428081"/>
              </a:xfrm>
              <a:prstGeom prst="rect">
                <a:avLst/>
              </a:prstGeom>
              <a:noFill/>
              <a:ln w="12700" cap="flat" cmpd="sng" algn="ctr">
                <a:solidFill>
                  <a:srgbClr val="70AD47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 dirty="0">
                  <a:solidFill>
                    <a:prstClr val="white"/>
                  </a:solidFill>
                  <a:latin typeface="+mn-lt"/>
                  <a:ea typeface="+mn-ea"/>
                </a:endParaRPr>
              </a:p>
            </p:txBody>
          </p:sp>
          <p:grpSp>
            <p:nvGrpSpPr>
              <p:cNvPr id="59414" name="组合 70"/>
              <p:cNvGrpSpPr/>
              <p:nvPr/>
            </p:nvGrpSpPr>
            <p:grpSpPr bwMode="auto">
              <a:xfrm>
                <a:off x="2570295" y="4004754"/>
                <a:ext cx="1428079" cy="1428079"/>
                <a:chOff x="2965248" y="4797909"/>
                <a:chExt cx="1428079" cy="1428079"/>
              </a:xfrm>
            </p:grpSpPr>
            <p:cxnSp>
              <p:nvCxnSpPr>
                <p:cNvPr id="59415" name="直接连接符 71"/>
                <p:cNvCxnSpPr>
                  <a:cxnSpLocks noChangeShapeType="1"/>
                </p:cNvCxnSpPr>
                <p:nvPr/>
              </p:nvCxnSpPr>
              <p:spPr bwMode="auto">
                <a:xfrm>
                  <a:off x="2965248" y="5511949"/>
                  <a:ext cx="1428079" cy="0"/>
                </a:xfrm>
                <a:prstGeom prst="line">
                  <a:avLst/>
                </a:prstGeom>
                <a:noFill/>
                <a:ln w="6350" algn="ctr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416" name="直接连接符 72"/>
                <p:cNvCxnSpPr>
                  <a:cxnSpLocks noChangeShapeType="1"/>
                </p:cNvCxnSpPr>
                <p:nvPr/>
              </p:nvCxnSpPr>
              <p:spPr bwMode="auto">
                <a:xfrm>
                  <a:off x="3679287" y="4797909"/>
                  <a:ext cx="0" cy="1428079"/>
                </a:xfrm>
                <a:prstGeom prst="line">
                  <a:avLst/>
                </a:prstGeom>
                <a:noFill/>
                <a:ln w="6350" algn="ctr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grpSp>
        <p:nvGrpSpPr>
          <p:cNvPr id="232" name="组合 231"/>
          <p:cNvGrpSpPr/>
          <p:nvPr/>
        </p:nvGrpSpPr>
        <p:grpSpPr bwMode="auto">
          <a:xfrm>
            <a:off x="7659291" y="2952751"/>
            <a:ext cx="918368" cy="917972"/>
            <a:chOff x="1244432" y="2317964"/>
            <a:chExt cx="1224528" cy="1224001"/>
          </a:xfrm>
        </p:grpSpPr>
        <p:sp>
          <p:nvSpPr>
            <p:cNvPr id="59405" name="文本框 232"/>
            <p:cNvSpPr txBox="1">
              <a:spLocks noChangeArrowheads="1"/>
            </p:cNvSpPr>
            <p:nvPr/>
          </p:nvSpPr>
          <p:spPr bwMode="auto">
            <a:xfrm>
              <a:off x="1312198" y="2317964"/>
              <a:ext cx="1156762" cy="1210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53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勇</a:t>
              </a:r>
              <a:endParaRPr lang="zh-CN" altLang="en-US" sz="53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pSp>
          <p:nvGrpSpPr>
            <p:cNvPr id="59406" name="组合 67"/>
            <p:cNvGrpSpPr/>
            <p:nvPr/>
          </p:nvGrpSpPr>
          <p:grpSpPr bwMode="auto">
            <a:xfrm>
              <a:off x="1244432" y="2317965"/>
              <a:ext cx="1224000" cy="1224000"/>
              <a:chOff x="2570294" y="4004753"/>
              <a:chExt cx="1428080" cy="1428080"/>
            </a:xfrm>
          </p:grpSpPr>
          <p:sp>
            <p:nvSpPr>
              <p:cNvPr id="235" name="矩形 234"/>
              <p:cNvSpPr/>
              <p:nvPr/>
            </p:nvSpPr>
            <p:spPr>
              <a:xfrm>
                <a:off x="2570294" y="4004752"/>
                <a:ext cx="1424376" cy="1428081"/>
              </a:xfrm>
              <a:prstGeom prst="rect">
                <a:avLst/>
              </a:prstGeom>
              <a:noFill/>
              <a:ln w="12700" cap="flat" cmpd="sng" algn="ctr">
                <a:solidFill>
                  <a:srgbClr val="70AD47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 dirty="0">
                  <a:solidFill>
                    <a:prstClr val="white"/>
                  </a:solidFill>
                  <a:latin typeface="+mn-lt"/>
                  <a:ea typeface="+mn-ea"/>
                </a:endParaRPr>
              </a:p>
            </p:txBody>
          </p:sp>
          <p:grpSp>
            <p:nvGrpSpPr>
              <p:cNvPr id="59408" name="组合 70"/>
              <p:cNvGrpSpPr/>
              <p:nvPr/>
            </p:nvGrpSpPr>
            <p:grpSpPr bwMode="auto">
              <a:xfrm>
                <a:off x="2570295" y="4004754"/>
                <a:ext cx="1428079" cy="1428079"/>
                <a:chOff x="2965248" y="4797909"/>
                <a:chExt cx="1428079" cy="1428079"/>
              </a:xfrm>
            </p:grpSpPr>
            <p:cxnSp>
              <p:nvCxnSpPr>
                <p:cNvPr id="59409" name="直接连接符 71"/>
                <p:cNvCxnSpPr>
                  <a:cxnSpLocks noChangeShapeType="1"/>
                </p:cNvCxnSpPr>
                <p:nvPr/>
              </p:nvCxnSpPr>
              <p:spPr bwMode="auto">
                <a:xfrm>
                  <a:off x="2965248" y="5511949"/>
                  <a:ext cx="1428079" cy="0"/>
                </a:xfrm>
                <a:prstGeom prst="line">
                  <a:avLst/>
                </a:prstGeom>
                <a:noFill/>
                <a:ln w="6350" algn="ctr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410" name="直接连接符 72"/>
                <p:cNvCxnSpPr>
                  <a:cxnSpLocks noChangeShapeType="1"/>
                </p:cNvCxnSpPr>
                <p:nvPr/>
              </p:nvCxnSpPr>
              <p:spPr bwMode="auto">
                <a:xfrm>
                  <a:off x="3679287" y="4797909"/>
                  <a:ext cx="0" cy="1428079"/>
                </a:xfrm>
                <a:prstGeom prst="line">
                  <a:avLst/>
                </a:prstGeom>
                <a:noFill/>
                <a:ln w="6350" algn="ctr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 bwMode="auto">
          <a:xfrm>
            <a:off x="1027516" y="1383505"/>
            <a:ext cx="6487715" cy="3046988"/>
            <a:chOff x="1046748" y="1845367"/>
            <a:chExt cx="8650706" cy="4062633"/>
          </a:xfrm>
        </p:grpSpPr>
        <p:sp>
          <p:nvSpPr>
            <p:cNvPr id="4" name="矩形 3"/>
            <p:cNvSpPr/>
            <p:nvPr/>
          </p:nvSpPr>
          <p:spPr>
            <a:xfrm>
              <a:off x="1046748" y="1846955"/>
              <a:ext cx="8650706" cy="3987785"/>
            </a:xfrm>
            <a:prstGeom prst="rect">
              <a:avLst/>
            </a:prstGeom>
            <a:solidFill>
              <a:srgbClr val="E6F7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0423" name="Rectangle 4"/>
            <p:cNvSpPr>
              <a:spLocks noChangeArrowheads="1"/>
            </p:cNvSpPr>
            <p:nvPr/>
          </p:nvSpPr>
          <p:spPr bwMode="auto">
            <a:xfrm>
              <a:off x="1636297" y="1845367"/>
              <a:ext cx="7769042" cy="4062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3200" b="1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掌声   文静   默默   轮流</a:t>
              </a:r>
              <a:endParaRPr lang="en-US" altLang="zh-CN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3200" b="1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讲台   一齐   角落   慢吞吞</a:t>
              </a:r>
              <a:endParaRPr lang="en-US" altLang="zh-CN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3200" b="1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刚刚   热烈   持久   泪水</a:t>
              </a:r>
              <a:endParaRPr lang="en-US" altLang="zh-CN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3200" b="1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平息   动听   勇气   面对</a:t>
              </a:r>
              <a:endPara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3203973" y="468105"/>
            <a:ext cx="561692" cy="577081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68580" tIns="34290" rIns="68580" bIns="3429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30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词</a:t>
            </a:r>
            <a:endParaRPr lang="zh-CN" altLang="en-US" sz="3300" dirty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955257" y="468105"/>
            <a:ext cx="561692" cy="577081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68580" tIns="34290" rIns="68580" bIns="3429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30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语</a:t>
            </a:r>
            <a:endParaRPr lang="zh-CN" altLang="en-US" sz="3300" dirty="0">
              <a:solidFill>
                <a:prstClr val="white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701780" y="468105"/>
            <a:ext cx="561692" cy="577081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68580" tIns="34290" rIns="68580" bIns="3429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30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表</a:t>
            </a:r>
            <a:endParaRPr lang="zh-CN" altLang="en-US" sz="33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402443" y="1185953"/>
            <a:ext cx="5464969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3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23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文静</a:t>
            </a:r>
            <a:r>
              <a:rPr lang="en-US" altLang="zh-CN" sz="23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  <a:r>
              <a:rPr lang="zh-CN" altLang="en-US" sz="23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（性格、举止等）文雅安静。</a:t>
            </a:r>
            <a:endParaRPr lang="en-US" altLang="zh-CN" sz="23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61442" name="组合 9"/>
          <p:cNvGrpSpPr/>
          <p:nvPr/>
        </p:nvGrpSpPr>
        <p:grpSpPr bwMode="auto">
          <a:xfrm>
            <a:off x="7144" y="122635"/>
            <a:ext cx="2447925" cy="953690"/>
            <a:chOff x="9523" y="162876"/>
            <a:chExt cx="3263545" cy="1272930"/>
          </a:xfrm>
        </p:grpSpPr>
        <p:grpSp>
          <p:nvGrpSpPr>
            <p:cNvPr id="61447" name="组合 10"/>
            <p:cNvGrpSpPr/>
            <p:nvPr/>
          </p:nvGrpSpPr>
          <p:grpSpPr bwMode="auto">
            <a:xfrm>
              <a:off x="1026999" y="568116"/>
              <a:ext cx="2246069" cy="678579"/>
              <a:chOff x="1938233" y="2511896"/>
              <a:chExt cx="2246069" cy="678579"/>
            </a:xfrm>
          </p:grpSpPr>
          <p:cxnSp>
            <p:nvCxnSpPr>
              <p:cNvPr id="13" name="直接连接符 12"/>
              <p:cNvCxnSpPr/>
              <p:nvPr/>
            </p:nvCxnSpPr>
            <p:spPr>
              <a:xfrm>
                <a:off x="1965218" y="2511896"/>
                <a:ext cx="1874634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>
                <a:off x="1974742" y="3190475"/>
                <a:ext cx="1876221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3"/>
              <p:cNvSpPr txBox="1">
                <a:spLocks noChangeArrowheads="1"/>
              </p:cNvSpPr>
              <p:nvPr/>
            </p:nvSpPr>
            <p:spPr bwMode="auto">
              <a:xfrm>
                <a:off x="1938233" y="2543679"/>
                <a:ext cx="2246069" cy="616204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400" b="1" spc="375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词语解释</a:t>
                </a:r>
                <a:endParaRPr lang="zh-CN" altLang="en-US" sz="2400" b="1" spc="375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18" name="直接连接符 17"/>
              <p:cNvCxnSpPr/>
              <p:nvPr/>
            </p:nvCxnSpPr>
            <p:spPr>
              <a:xfrm>
                <a:off x="3831915" y="2511896"/>
                <a:ext cx="306355" cy="335317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 flipV="1">
                <a:off x="3849376" y="2828142"/>
                <a:ext cx="269846" cy="362332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1448" name="图片 11"/>
            <p:cNvPicPr>
              <a:picLocks noChangeAspect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9523" y="162876"/>
              <a:ext cx="1054004" cy="1272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402444" y="1918098"/>
            <a:ext cx="5464969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3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23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默默</a:t>
            </a:r>
            <a:r>
              <a:rPr lang="en-US" altLang="zh-CN" sz="23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  <a:r>
              <a:rPr lang="zh-CN" altLang="en-US" sz="23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不说话，不出声。</a:t>
            </a:r>
            <a:endParaRPr lang="en-US" altLang="zh-CN" sz="23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402438" y="2571750"/>
            <a:ext cx="649605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3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23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落下残疾</a:t>
            </a:r>
            <a:r>
              <a:rPr lang="en-US" altLang="zh-CN" sz="23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  <a:r>
              <a:rPr lang="zh-CN" altLang="en-US" sz="23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肢体、器官或其功能方面留下缺陷。</a:t>
            </a:r>
            <a:endParaRPr lang="en-US" altLang="zh-CN" sz="23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402438" y="3879057"/>
            <a:ext cx="6911578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3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23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犹豫</a:t>
            </a:r>
            <a:r>
              <a:rPr lang="en-US" altLang="zh-CN" sz="23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  <a:r>
              <a:rPr lang="zh-CN" altLang="en-US" sz="23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拿不定主意。这个词体现了英子内心的矛盾。</a:t>
            </a:r>
            <a:endParaRPr lang="en-US" altLang="zh-CN" sz="23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402443" y="3225404"/>
            <a:ext cx="8741563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3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23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姿势</a:t>
            </a:r>
            <a:r>
              <a:rPr lang="en-US" altLang="zh-CN" sz="23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  <a:r>
              <a:rPr lang="zh-CN" altLang="en-US" sz="23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身体呈现的样子。这里指英子因腿脚走路一摇一晃的样子。</a:t>
            </a:r>
            <a:endParaRPr lang="en-US" altLang="zh-CN" sz="23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17" grpId="0"/>
      <p:bldP spid="19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756053" y="1423990"/>
            <a:ext cx="7358063" cy="423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sz="23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23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骤然</a:t>
            </a:r>
            <a:r>
              <a:rPr lang="en-US" altLang="zh-CN" sz="23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  <a:r>
              <a:rPr lang="zh-CN" altLang="en-US" sz="23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突然，忽然。</a:t>
            </a:r>
            <a:endParaRPr lang="en-US" altLang="zh-CN" sz="23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756053" y="2052640"/>
            <a:ext cx="7358063" cy="423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sz="23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23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忧郁</a:t>
            </a:r>
            <a:r>
              <a:rPr lang="en-US" altLang="zh-CN" sz="23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  <a:r>
              <a:rPr lang="zh-CN" altLang="en-US" sz="23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忧伤愁闷。</a:t>
            </a:r>
            <a:endParaRPr lang="en-US" altLang="zh-CN" sz="23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756053" y="2681290"/>
            <a:ext cx="7358063" cy="423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sz="23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23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歧视</a:t>
            </a:r>
            <a:r>
              <a:rPr lang="en-US" altLang="zh-CN" sz="23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  <a:r>
              <a:rPr lang="zh-CN" altLang="en-US" sz="23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不平等地看待。</a:t>
            </a:r>
            <a:endParaRPr lang="en-US" altLang="zh-CN" sz="23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756053" y="3939782"/>
            <a:ext cx="7358063" cy="423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sz="23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23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勇气</a:t>
            </a:r>
            <a:r>
              <a:rPr lang="en-US" altLang="zh-CN" sz="23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  <a:r>
              <a:rPr lang="zh-CN" altLang="en-US" sz="23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敢作敢为毫不畏惧的气魄。</a:t>
            </a:r>
            <a:endParaRPr lang="en-US" altLang="zh-CN" sz="23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756053" y="3309940"/>
            <a:ext cx="7358063" cy="423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sz="23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23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鼓励</a:t>
            </a:r>
            <a:r>
              <a:rPr lang="en-US" altLang="zh-CN" sz="23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  <a:r>
              <a:rPr lang="zh-CN" altLang="en-US" sz="23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激发，勉励。</a:t>
            </a:r>
            <a:endParaRPr lang="en-US" altLang="zh-CN" sz="23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756053" y="795340"/>
            <a:ext cx="7358063" cy="423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sz="23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23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注视</a:t>
            </a:r>
            <a:r>
              <a:rPr lang="en-US" altLang="zh-CN" sz="23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  <a:r>
              <a:rPr lang="zh-CN" altLang="en-US" sz="23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注意地看。</a:t>
            </a:r>
            <a:endParaRPr lang="en-US" altLang="zh-CN" sz="23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6" grpId="0"/>
      <p:bldP spid="27" grpId="0"/>
      <p:bldP spid="28" grpId="0"/>
      <p:bldP spid="29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914406" y="1397796"/>
            <a:ext cx="6950869" cy="1177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文静</a:t>
            </a:r>
            <a:r>
              <a:rPr lang="en-US" altLang="zh-CN" sz="2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24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文雅</a:t>
            </a:r>
            <a:r>
              <a:rPr lang="zh-CN" altLang="en-US" sz="2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平息</a:t>
            </a:r>
            <a:r>
              <a:rPr lang="en-US" altLang="zh-CN" sz="2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24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停息</a:t>
            </a:r>
            <a:r>
              <a:rPr lang="zh-CN" altLang="en-US" sz="2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注视</a:t>
            </a:r>
            <a:r>
              <a:rPr lang="en-US" altLang="zh-CN" sz="2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24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凝视</a:t>
            </a:r>
            <a:endParaRPr lang="en-US" altLang="zh-CN" sz="2400" b="1" dirty="0">
              <a:solidFill>
                <a:srgbClr val="FF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骤然</a:t>
            </a:r>
            <a:r>
              <a:rPr lang="en-US" altLang="zh-CN" sz="2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24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突然</a:t>
            </a:r>
            <a:r>
              <a:rPr lang="zh-CN" altLang="en-US" sz="2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热烈</a:t>
            </a:r>
            <a:r>
              <a:rPr lang="en-US" altLang="zh-CN" sz="2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24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激烈</a:t>
            </a:r>
            <a:r>
              <a:rPr lang="zh-CN" altLang="en-US" sz="2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镇定</a:t>
            </a:r>
            <a:r>
              <a:rPr lang="en-US" altLang="zh-CN" sz="2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24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镇静</a:t>
            </a:r>
            <a:endParaRPr lang="zh-CN" altLang="en-US" sz="2400" b="1" dirty="0">
              <a:solidFill>
                <a:srgbClr val="FF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63490" name="组合 12"/>
          <p:cNvGrpSpPr/>
          <p:nvPr/>
        </p:nvGrpSpPr>
        <p:grpSpPr bwMode="auto">
          <a:xfrm>
            <a:off x="25010" y="173835"/>
            <a:ext cx="2711053" cy="865585"/>
            <a:chOff x="32960" y="231632"/>
            <a:chExt cx="3614520" cy="1154080"/>
          </a:xfrm>
        </p:grpSpPr>
        <p:pic>
          <p:nvPicPr>
            <p:cNvPr id="63494" name="图片 13"/>
            <p:cNvPicPr>
              <a:picLocks noChangeAspect="1"/>
            </p:cNvPicPr>
            <p:nvPr/>
          </p:nvPicPr>
          <p:blipFill>
            <a:blip r:embed="rId1" cstate="email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960" y="231632"/>
              <a:ext cx="1102179" cy="1154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3495" name="组合 14"/>
            <p:cNvGrpSpPr/>
            <p:nvPr/>
          </p:nvGrpSpPr>
          <p:grpSpPr bwMode="auto">
            <a:xfrm>
              <a:off x="971116" y="568172"/>
              <a:ext cx="2676364" cy="679431"/>
              <a:chOff x="1845026" y="2511952"/>
              <a:chExt cx="2676364" cy="679431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2010116" y="2511952"/>
                <a:ext cx="1989018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>
                <a:off x="2010116" y="3191383"/>
                <a:ext cx="1998543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3"/>
              <p:cNvSpPr txBox="1">
                <a:spLocks noChangeArrowheads="1"/>
              </p:cNvSpPr>
              <p:nvPr/>
            </p:nvSpPr>
            <p:spPr bwMode="auto">
              <a:xfrm>
                <a:off x="1845026" y="2551639"/>
                <a:ext cx="2676364" cy="61553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400" b="1" spc="3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词语对对碰</a:t>
                </a:r>
                <a:endParaRPr lang="zh-CN" altLang="en-US" sz="2400" b="1" spc="3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19" name="直接连接符 18"/>
              <p:cNvCxnSpPr/>
              <p:nvPr/>
            </p:nvCxnSpPr>
            <p:spPr>
              <a:xfrm>
                <a:off x="3991197" y="2511952"/>
                <a:ext cx="306370" cy="334954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 flipV="1">
                <a:off x="4008659" y="2829443"/>
                <a:ext cx="269859" cy="36194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" name="矩形 20"/>
          <p:cNvSpPr/>
          <p:nvPr/>
        </p:nvSpPr>
        <p:spPr>
          <a:xfrm>
            <a:off x="3036129" y="806607"/>
            <a:ext cx="2047676" cy="623248"/>
          </a:xfrm>
          <a:prstGeom prst="rect">
            <a:avLst/>
          </a:prstGeom>
          <a:noFill/>
          <a:ln>
            <a:noFill/>
          </a:ln>
        </p:spPr>
        <p:txBody>
          <a:bodyPr wrap="none" lIns="68580" tIns="34290" rIns="68580" bIns="34290">
            <a:spAutoFit/>
            <a:scene3d>
              <a:camera prst="orthographicFront"/>
              <a:lightRig rig="threePt" dir="t"/>
            </a:scene3d>
          </a:bodyPr>
          <a:lstStyle/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Font typeface="Wingdings" panose="05000000000000000000" pitchFamily="2" charset="2"/>
              <a:buChar char="u"/>
              <a:defRPr/>
            </a:pPr>
            <a:r>
              <a:rPr lang="zh-CN" altLang="en-US" sz="36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近义词</a:t>
            </a:r>
            <a:endParaRPr lang="zh-CN" altLang="en-US" sz="3600" b="1" dirty="0">
              <a:ln w="9525">
                <a:solidFill>
                  <a:prstClr val="white"/>
                </a:solidFill>
                <a:prstDash val="solid"/>
              </a:ln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916782" y="3209928"/>
            <a:ext cx="6952060" cy="1177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犹豫</a:t>
            </a:r>
            <a:r>
              <a:rPr lang="en-US" altLang="zh-CN" sz="2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24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果断</a:t>
            </a:r>
            <a:r>
              <a:rPr lang="zh-CN" altLang="en-US" sz="2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持久</a:t>
            </a:r>
            <a:r>
              <a:rPr lang="en-US" altLang="zh-CN" sz="2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24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短暂</a:t>
            </a:r>
            <a:r>
              <a:rPr lang="zh-CN" altLang="en-US" sz="2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镇定</a:t>
            </a:r>
            <a:r>
              <a:rPr lang="en-US" altLang="zh-CN" sz="2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24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慌乱</a:t>
            </a:r>
            <a:endParaRPr lang="en-US" altLang="zh-CN" sz="2400" b="1" dirty="0">
              <a:solidFill>
                <a:srgbClr val="FF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忧郁</a:t>
            </a:r>
            <a:r>
              <a:rPr lang="en-US" altLang="zh-CN" sz="2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24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开朗</a:t>
            </a:r>
            <a:r>
              <a:rPr lang="zh-CN" altLang="en-US" sz="2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歧视</a:t>
            </a:r>
            <a:r>
              <a:rPr lang="en-US" altLang="zh-CN" sz="2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24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尊重</a:t>
            </a:r>
            <a:r>
              <a:rPr lang="zh-CN" altLang="en-US" sz="2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鼓励</a:t>
            </a:r>
            <a:r>
              <a:rPr lang="en-US" altLang="zh-CN" sz="2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24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打击</a:t>
            </a:r>
            <a:endParaRPr lang="zh-CN" altLang="en-US" sz="2400" b="1" dirty="0">
              <a:solidFill>
                <a:srgbClr val="FF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039395" y="2619083"/>
            <a:ext cx="2047676" cy="623248"/>
          </a:xfrm>
          <a:prstGeom prst="rect">
            <a:avLst/>
          </a:prstGeom>
          <a:noFill/>
          <a:ln>
            <a:noFill/>
          </a:ln>
        </p:spPr>
        <p:txBody>
          <a:bodyPr wrap="none" lIns="68580" tIns="34290" rIns="68580" bIns="34290">
            <a:spAutoFit/>
            <a:scene3d>
              <a:camera prst="orthographicFront"/>
              <a:lightRig rig="threePt" dir="t"/>
            </a:scene3d>
          </a:bodyPr>
          <a:lstStyle/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Font typeface="Wingdings" panose="05000000000000000000" pitchFamily="2" charset="2"/>
              <a:buChar char="u"/>
              <a:defRPr/>
            </a:pPr>
            <a:r>
              <a:rPr lang="zh-CN" altLang="en-US" sz="36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反义词</a:t>
            </a:r>
            <a:endParaRPr lang="zh-CN" altLang="en-US" sz="3600" b="1" dirty="0">
              <a:ln w="9525">
                <a:solidFill>
                  <a:prstClr val="white"/>
                </a:solidFill>
                <a:prstDash val="solid"/>
              </a:ln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文本框 19"/>
          <p:cNvSpPr txBox="1">
            <a:spLocks noChangeArrowheads="1"/>
          </p:cNvSpPr>
          <p:nvPr/>
        </p:nvSpPr>
        <p:spPr bwMode="auto">
          <a:xfrm>
            <a:off x="703666" y="1257300"/>
            <a:ext cx="5611415" cy="1454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pitchFamily="49" charset="-122"/>
              </a:rPr>
              <a:t>    </a:t>
            </a:r>
            <a:r>
              <a:rPr lang="zh-CN" altLang="en-US" sz="3000" dirty="0">
                <a:solidFill>
                  <a:srgbClr val="000000"/>
                </a:solidFill>
                <a:latin typeface="黑体" panose="02010609060101010101" pitchFamily="49" charset="-122"/>
                <a:ea typeface="楷体" panose="02010609060101010101" pitchFamily="49" charset="-122"/>
                <a:cs typeface="黑体" panose="02010609060101010101" pitchFamily="49" charset="-122"/>
              </a:rPr>
              <a:t>同学们，请大家认真朗读课文，注意生字词的读音，边读边思考：</a:t>
            </a:r>
            <a:endParaRPr lang="zh-CN" altLang="en-US" sz="3000" dirty="0">
              <a:solidFill>
                <a:srgbClr val="000000"/>
              </a:solidFill>
              <a:latin typeface="黑体" panose="02010609060101010101" pitchFamily="49" charset="-122"/>
              <a:ea typeface="楷体" panose="02010609060101010101" pitchFamily="49" charset="-122"/>
              <a:cs typeface="黑体" panose="02010609060101010101" pitchFamily="49" charset="-122"/>
            </a:endParaRPr>
          </a:p>
        </p:txBody>
      </p:sp>
      <p:grpSp>
        <p:nvGrpSpPr>
          <p:cNvPr id="64514" name="组合 31"/>
          <p:cNvGrpSpPr/>
          <p:nvPr/>
        </p:nvGrpSpPr>
        <p:grpSpPr bwMode="auto">
          <a:xfrm>
            <a:off x="80968" y="197644"/>
            <a:ext cx="2420541" cy="822722"/>
            <a:chOff x="108655" y="263109"/>
            <a:chExt cx="3226759" cy="1097974"/>
          </a:xfrm>
        </p:grpSpPr>
        <p:pic>
          <p:nvPicPr>
            <p:cNvPr id="64519" name="图片 32"/>
            <p:cNvPicPr>
              <a:picLocks noChangeAspect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108655" y="263109"/>
              <a:ext cx="1038000" cy="1097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4520" name="组合 33"/>
            <p:cNvGrpSpPr/>
            <p:nvPr/>
          </p:nvGrpSpPr>
          <p:grpSpPr bwMode="auto">
            <a:xfrm>
              <a:off x="1089539" y="536411"/>
              <a:ext cx="2245875" cy="680076"/>
              <a:chOff x="1938427" y="2511364"/>
              <a:chExt cx="2245875" cy="680076"/>
            </a:xfrm>
          </p:grpSpPr>
          <p:cxnSp>
            <p:nvCxnSpPr>
              <p:cNvPr id="35" name="直接连接符 34"/>
              <p:cNvCxnSpPr/>
              <p:nvPr/>
            </p:nvCxnSpPr>
            <p:spPr>
              <a:xfrm>
                <a:off x="1965410" y="2511364"/>
                <a:ext cx="1874471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974933" y="3191440"/>
                <a:ext cx="1876059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3"/>
              <p:cNvSpPr txBox="1">
                <a:spLocks noChangeArrowheads="1"/>
              </p:cNvSpPr>
              <p:nvPr/>
            </p:nvSpPr>
            <p:spPr bwMode="auto">
              <a:xfrm>
                <a:off x="1938427" y="2543143"/>
                <a:ext cx="2245875" cy="61612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400" b="1" spc="375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妙解课文</a:t>
                </a:r>
                <a:endParaRPr lang="zh-CN" altLang="en-US" sz="2400" b="1" spc="375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38" name="直接连接符 37"/>
              <p:cNvCxnSpPr/>
              <p:nvPr/>
            </p:nvCxnSpPr>
            <p:spPr>
              <a:xfrm>
                <a:off x="3831946" y="2511364"/>
                <a:ext cx="306327" cy="335271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 flipV="1">
                <a:off x="3849404" y="2829156"/>
                <a:ext cx="269822" cy="362283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" name="组合 1"/>
          <p:cNvGrpSpPr/>
          <p:nvPr/>
        </p:nvGrpSpPr>
        <p:grpSpPr bwMode="auto">
          <a:xfrm>
            <a:off x="787004" y="2909890"/>
            <a:ext cx="5588794" cy="1215629"/>
            <a:chOff x="1049339" y="3880076"/>
            <a:chExt cx="7452110" cy="1619818"/>
          </a:xfrm>
        </p:grpSpPr>
        <p:pic>
          <p:nvPicPr>
            <p:cNvPr id="64517" name="图片 40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049339" y="3880076"/>
              <a:ext cx="1227135" cy="1619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518" name="文本框 42"/>
            <p:cNvSpPr txBox="1">
              <a:spLocks noChangeArrowheads="1"/>
            </p:cNvSpPr>
            <p:nvPr/>
          </p:nvSpPr>
          <p:spPr bwMode="auto">
            <a:xfrm>
              <a:off x="2347758" y="4074955"/>
              <a:ext cx="6153691" cy="1353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30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黑体" panose="02010609060101010101" pitchFamily="49" charset="-122"/>
                </a:rPr>
                <a:t>英子前后有怎样的变化？为什么会有这样的变化？</a:t>
              </a:r>
              <a:endParaRPr lang="zh-CN" altLang="en-US" sz="3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pitchFamily="49" charset="-122"/>
              </a:endParaRPr>
            </a:p>
          </p:txBody>
        </p:sp>
      </p:grpSp>
      <p:pic>
        <p:nvPicPr>
          <p:cNvPr id="64516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63878" y="1809751"/>
            <a:ext cx="2547938" cy="1699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663178" y="1383509"/>
            <a:ext cx="7204472" cy="46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35" tIns="25718" rIns="51435" bIns="2571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ts val="1350"/>
              </a:spcBef>
            </a:pPr>
            <a:r>
              <a:rPr lang="zh-CN" altLang="en-US" sz="27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思考：</a:t>
            </a:r>
            <a:r>
              <a:rPr lang="zh-CN" altLang="en-US" sz="2700" b="1" dirty="0">
                <a:latin typeface="黑体" panose="02010609060101010101" pitchFamily="49" charset="-122"/>
                <a:ea typeface="黑体" panose="02010609060101010101" pitchFamily="49" charset="-122"/>
              </a:rPr>
              <a:t>本文主要讲了一件什么事？谁给谁掌声？</a:t>
            </a:r>
            <a:endParaRPr lang="en-US" altLang="zh-CN" sz="27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82192" y="222241"/>
            <a:ext cx="561692" cy="577081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68580" tIns="34290" rIns="68580" bIns="3429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30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整</a:t>
            </a:r>
            <a:endParaRPr lang="zh-CN" altLang="en-US" sz="3300" dirty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989411" y="222241"/>
            <a:ext cx="561692" cy="577081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68580" tIns="34290" rIns="68580" bIns="3429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30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体</a:t>
            </a:r>
            <a:endParaRPr lang="zh-CN" altLang="en-US" sz="3300" dirty="0">
              <a:solidFill>
                <a:prstClr val="white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596629" y="222241"/>
            <a:ext cx="561692" cy="577081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68580" tIns="34290" rIns="68580" bIns="3429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30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感</a:t>
            </a:r>
            <a:endParaRPr lang="zh-CN" altLang="en-US" sz="3300" dirty="0">
              <a:solidFill>
                <a:prstClr val="white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202657" y="222241"/>
            <a:ext cx="561692" cy="577081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68580" tIns="34290" rIns="68580" bIns="3429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30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知</a:t>
            </a:r>
            <a:endParaRPr lang="zh-CN" altLang="en-US" sz="3300" dirty="0">
              <a:solidFill>
                <a:prstClr val="white"/>
              </a:solidFill>
            </a:endParaRPr>
          </a:p>
        </p:txBody>
      </p:sp>
      <p:sp>
        <p:nvSpPr>
          <p:cNvPr id="34" name="云形标注 33"/>
          <p:cNvSpPr/>
          <p:nvPr/>
        </p:nvSpPr>
        <p:spPr>
          <a:xfrm>
            <a:off x="556022" y="2902747"/>
            <a:ext cx="7261622" cy="1490663"/>
          </a:xfrm>
          <a:prstGeom prst="cloudCallout">
            <a:avLst>
              <a:gd name="adj1" fmla="val -496"/>
              <a:gd name="adj2" fmla="val -90088"/>
            </a:avLst>
          </a:prstGeom>
          <a:solidFill>
            <a:srgbClr val="FFFF99"/>
          </a:solidFill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5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本文讲残疾女孩英子，在同学们的鼓励的掌声中，变得自信起来。</a:t>
            </a:r>
            <a:endParaRPr lang="zh-CN" altLang="en-US" sz="2500" b="1" dirty="0">
              <a:solidFill>
                <a:srgbClr val="FF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文本框 32"/>
          <p:cNvSpPr txBox="1"/>
          <p:nvPr/>
        </p:nvSpPr>
        <p:spPr>
          <a:xfrm>
            <a:off x="4475561" y="2925367"/>
            <a:ext cx="459100" cy="146194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00" dirty="0">
                <a:solidFill>
                  <a:srgbClr val="FFFFFF"/>
                </a:solidFill>
                <a:ea typeface="+mn-ea"/>
              </a:rPr>
              <a:t>状元成才路</a:t>
            </a:r>
            <a:endParaRPr lang="zh-CN" altLang="zh-CN" sz="500" dirty="0">
              <a:solidFill>
                <a:srgbClr val="FFFFFF"/>
              </a:solidFill>
              <a:ea typeface="+mn-ea"/>
            </a:endParaRPr>
          </a:p>
        </p:txBody>
      </p:sp>
      <p:sp>
        <p:nvSpPr>
          <p:cNvPr id="11267" name="文本框 34"/>
          <p:cNvSpPr txBox="1"/>
          <p:nvPr/>
        </p:nvSpPr>
        <p:spPr>
          <a:xfrm rot="21319903">
            <a:off x="8064941" y="1627116"/>
            <a:ext cx="459100" cy="146194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500" dirty="0">
                <a:solidFill>
                  <a:srgbClr val="FFFFFF"/>
                </a:solidFill>
                <a:ea typeface="+mn-ea"/>
              </a:rPr>
              <a:t>状元成才路</a:t>
            </a:r>
            <a:endParaRPr lang="zh-CN" altLang="zh-CN" sz="500" dirty="0">
              <a:solidFill>
                <a:srgbClr val="FFFFFF"/>
              </a:solidFill>
              <a:ea typeface="+mn-ea"/>
            </a:endParaRPr>
          </a:p>
        </p:txBody>
      </p:sp>
      <p:sp>
        <p:nvSpPr>
          <p:cNvPr id="11268" name="文本框 36"/>
          <p:cNvSpPr txBox="1"/>
          <p:nvPr/>
        </p:nvSpPr>
        <p:spPr>
          <a:xfrm rot="16249134">
            <a:off x="5859311" y="1315767"/>
            <a:ext cx="459100" cy="146194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500" dirty="0">
                <a:solidFill>
                  <a:srgbClr val="FFFFFF"/>
                </a:solidFill>
                <a:ea typeface="+mn-ea"/>
              </a:rPr>
              <a:t>状元成才路</a:t>
            </a:r>
            <a:endParaRPr lang="zh-CN" altLang="zh-CN" sz="500" dirty="0">
              <a:solidFill>
                <a:srgbClr val="FFFFFF"/>
              </a:solidFill>
              <a:ea typeface="+mn-ea"/>
            </a:endParaRPr>
          </a:p>
        </p:txBody>
      </p:sp>
      <p:sp>
        <p:nvSpPr>
          <p:cNvPr id="11269" name="文本框 37"/>
          <p:cNvSpPr txBox="1"/>
          <p:nvPr/>
        </p:nvSpPr>
        <p:spPr>
          <a:xfrm rot="17449134">
            <a:off x="5329481" y="1723556"/>
            <a:ext cx="459100" cy="146194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500" dirty="0">
                <a:solidFill>
                  <a:srgbClr val="FFFFFF"/>
                </a:solidFill>
                <a:ea typeface="+mn-ea"/>
              </a:rPr>
              <a:t>状元成才路</a:t>
            </a:r>
            <a:endParaRPr lang="zh-CN" altLang="zh-CN" sz="500" dirty="0">
              <a:solidFill>
                <a:srgbClr val="FFFFFF"/>
              </a:solidFill>
              <a:ea typeface="+mn-ea"/>
            </a:endParaRPr>
          </a:p>
        </p:txBody>
      </p:sp>
      <p:sp>
        <p:nvSpPr>
          <p:cNvPr id="11270" name="文本框 45"/>
          <p:cNvSpPr txBox="1"/>
          <p:nvPr/>
        </p:nvSpPr>
        <p:spPr>
          <a:xfrm rot="16249134">
            <a:off x="6420094" y="1337794"/>
            <a:ext cx="459100" cy="146194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500" dirty="0">
                <a:solidFill>
                  <a:srgbClr val="FFFFFF"/>
                </a:solidFill>
                <a:ea typeface="+mn-ea"/>
              </a:rPr>
              <a:t>状元成才路</a:t>
            </a:r>
            <a:endParaRPr lang="zh-CN" altLang="zh-CN" sz="500" dirty="0">
              <a:solidFill>
                <a:srgbClr val="FFFFFF"/>
              </a:solidFill>
              <a:ea typeface="+mn-ea"/>
            </a:endParaRPr>
          </a:p>
        </p:txBody>
      </p:sp>
      <p:sp>
        <p:nvSpPr>
          <p:cNvPr id="11271" name="文本框 46"/>
          <p:cNvSpPr txBox="1"/>
          <p:nvPr/>
        </p:nvSpPr>
        <p:spPr>
          <a:xfrm rot="21175089">
            <a:off x="7066005" y="1569965"/>
            <a:ext cx="459100" cy="146194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500" dirty="0">
                <a:solidFill>
                  <a:srgbClr val="FFFFFF"/>
                </a:solidFill>
                <a:ea typeface="+mn-ea"/>
              </a:rPr>
              <a:t>状元成才路</a:t>
            </a:r>
            <a:endParaRPr lang="zh-CN" altLang="zh-CN" sz="500" dirty="0">
              <a:solidFill>
                <a:srgbClr val="FFFFFF"/>
              </a:solidFill>
              <a:ea typeface="+mn-ea"/>
            </a:endParaRPr>
          </a:p>
        </p:txBody>
      </p:sp>
      <p:sp>
        <p:nvSpPr>
          <p:cNvPr id="11272" name="文本框 47"/>
          <p:cNvSpPr txBox="1"/>
          <p:nvPr/>
        </p:nvSpPr>
        <p:spPr>
          <a:xfrm rot="17449134">
            <a:off x="7653580" y="2498058"/>
            <a:ext cx="459100" cy="146194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500" dirty="0">
                <a:solidFill>
                  <a:srgbClr val="FFFFFF"/>
                </a:solidFill>
                <a:ea typeface="+mn-ea"/>
              </a:rPr>
              <a:t>状元成才路</a:t>
            </a:r>
            <a:endParaRPr lang="zh-CN" altLang="zh-CN" sz="500" dirty="0">
              <a:solidFill>
                <a:srgbClr val="FFFFFF"/>
              </a:solidFill>
              <a:ea typeface="+mn-ea"/>
            </a:endParaRPr>
          </a:p>
        </p:txBody>
      </p:sp>
      <p:sp>
        <p:nvSpPr>
          <p:cNvPr id="11273" name="文本框 49"/>
          <p:cNvSpPr txBox="1"/>
          <p:nvPr/>
        </p:nvSpPr>
        <p:spPr>
          <a:xfrm rot="657351">
            <a:off x="8166143" y="1181823"/>
            <a:ext cx="459100" cy="146194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500" dirty="0">
                <a:solidFill>
                  <a:srgbClr val="FFFFFF"/>
                </a:solidFill>
                <a:ea typeface="+mn-ea"/>
              </a:rPr>
              <a:t>状元成才路</a:t>
            </a:r>
            <a:endParaRPr lang="zh-CN" altLang="zh-CN" sz="500" dirty="0">
              <a:solidFill>
                <a:srgbClr val="FFFFFF"/>
              </a:solidFill>
              <a:ea typeface="+mn-ea"/>
            </a:endParaRPr>
          </a:p>
        </p:txBody>
      </p:sp>
      <p:sp>
        <p:nvSpPr>
          <p:cNvPr id="11274" name="文本框 50"/>
          <p:cNvSpPr txBox="1"/>
          <p:nvPr/>
        </p:nvSpPr>
        <p:spPr>
          <a:xfrm rot="1480325">
            <a:off x="7389855" y="1243735"/>
            <a:ext cx="459100" cy="146194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500" dirty="0">
                <a:solidFill>
                  <a:srgbClr val="FFFFFF"/>
                </a:solidFill>
                <a:ea typeface="+mn-ea"/>
              </a:rPr>
              <a:t>状元成才路</a:t>
            </a:r>
            <a:endParaRPr lang="zh-CN" altLang="zh-CN" sz="500" dirty="0">
              <a:solidFill>
                <a:srgbClr val="FFFFFF"/>
              </a:solidFill>
              <a:ea typeface="+mn-ea"/>
            </a:endParaRPr>
          </a:p>
        </p:txBody>
      </p:sp>
      <p:sp>
        <p:nvSpPr>
          <p:cNvPr id="11275" name="文本框 51"/>
          <p:cNvSpPr txBox="1"/>
          <p:nvPr/>
        </p:nvSpPr>
        <p:spPr>
          <a:xfrm rot="16249134">
            <a:off x="8364385" y="2714157"/>
            <a:ext cx="459100" cy="146194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500" dirty="0">
                <a:solidFill>
                  <a:srgbClr val="FFFFFF"/>
                </a:solidFill>
                <a:ea typeface="+mn-ea"/>
              </a:rPr>
              <a:t>状元成才路</a:t>
            </a:r>
            <a:endParaRPr lang="zh-CN" altLang="zh-CN" sz="500" dirty="0">
              <a:solidFill>
                <a:srgbClr val="FFFFFF"/>
              </a:solidFill>
              <a:ea typeface="+mn-ea"/>
            </a:endParaRPr>
          </a:p>
        </p:txBody>
      </p:sp>
      <p:sp>
        <p:nvSpPr>
          <p:cNvPr id="11276" name="文本框 32"/>
          <p:cNvSpPr txBox="1"/>
          <p:nvPr/>
        </p:nvSpPr>
        <p:spPr>
          <a:xfrm>
            <a:off x="3262313" y="3561160"/>
            <a:ext cx="459100" cy="146194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500" dirty="0">
                <a:solidFill>
                  <a:srgbClr val="FFFFFF"/>
                </a:solidFill>
                <a:ea typeface="+mn-ea"/>
              </a:rPr>
              <a:t>状元成才路</a:t>
            </a:r>
            <a:endParaRPr lang="zh-CN" altLang="zh-CN" sz="500" dirty="0">
              <a:solidFill>
                <a:srgbClr val="FFFFFF"/>
              </a:solidFill>
              <a:ea typeface="+mn-ea"/>
            </a:endParaRPr>
          </a:p>
        </p:txBody>
      </p:sp>
      <p:sp>
        <p:nvSpPr>
          <p:cNvPr id="11277" name="文本框 34"/>
          <p:cNvSpPr txBox="1"/>
          <p:nvPr/>
        </p:nvSpPr>
        <p:spPr>
          <a:xfrm rot="4149897">
            <a:off x="4462707" y="3498183"/>
            <a:ext cx="459100" cy="146194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500" dirty="0">
                <a:solidFill>
                  <a:srgbClr val="FFFFFF"/>
                </a:solidFill>
                <a:ea typeface="+mn-ea"/>
              </a:rPr>
              <a:t>状元成才路</a:t>
            </a:r>
            <a:endParaRPr lang="zh-CN" altLang="zh-CN" sz="500" dirty="0">
              <a:solidFill>
                <a:srgbClr val="FFFFFF"/>
              </a:solidFill>
              <a:ea typeface="+mn-ea"/>
            </a:endParaRPr>
          </a:p>
        </p:txBody>
      </p:sp>
      <p:sp>
        <p:nvSpPr>
          <p:cNvPr id="11278" name="文本框 36"/>
          <p:cNvSpPr txBox="1"/>
          <p:nvPr/>
        </p:nvSpPr>
        <p:spPr>
          <a:xfrm rot="20220000">
            <a:off x="3898943" y="1300885"/>
            <a:ext cx="459100" cy="146194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500" dirty="0">
                <a:solidFill>
                  <a:srgbClr val="FFFFFF"/>
                </a:solidFill>
                <a:ea typeface="+mn-ea"/>
              </a:rPr>
              <a:t>状元成才路</a:t>
            </a:r>
            <a:endParaRPr lang="zh-CN" altLang="zh-CN" sz="500" dirty="0">
              <a:solidFill>
                <a:srgbClr val="FFFFFF"/>
              </a:solidFill>
              <a:ea typeface="+mn-ea"/>
            </a:endParaRPr>
          </a:p>
        </p:txBody>
      </p:sp>
      <p:sp>
        <p:nvSpPr>
          <p:cNvPr id="11279" name="文本框 37"/>
          <p:cNvSpPr txBox="1"/>
          <p:nvPr/>
        </p:nvSpPr>
        <p:spPr>
          <a:xfrm rot="21420000">
            <a:off x="4129329" y="2053360"/>
            <a:ext cx="459100" cy="146194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500" dirty="0">
                <a:solidFill>
                  <a:srgbClr val="FFFFFF"/>
                </a:solidFill>
                <a:ea typeface="+mn-ea"/>
              </a:rPr>
              <a:t>状元成才路</a:t>
            </a:r>
            <a:endParaRPr lang="zh-CN" altLang="zh-CN" sz="500" dirty="0">
              <a:solidFill>
                <a:srgbClr val="FFFFFF"/>
              </a:solidFill>
              <a:ea typeface="+mn-ea"/>
            </a:endParaRPr>
          </a:p>
        </p:txBody>
      </p:sp>
      <p:sp>
        <p:nvSpPr>
          <p:cNvPr id="11280" name="文本框 45"/>
          <p:cNvSpPr txBox="1"/>
          <p:nvPr/>
        </p:nvSpPr>
        <p:spPr>
          <a:xfrm rot="20220000">
            <a:off x="4459728" y="1323506"/>
            <a:ext cx="459100" cy="146194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500" dirty="0">
                <a:solidFill>
                  <a:srgbClr val="FFFFFF"/>
                </a:solidFill>
                <a:ea typeface="+mn-ea"/>
              </a:rPr>
              <a:t>状元成才路</a:t>
            </a:r>
            <a:endParaRPr lang="zh-CN" altLang="zh-CN" sz="500" dirty="0">
              <a:solidFill>
                <a:srgbClr val="FFFFFF"/>
              </a:solidFill>
              <a:ea typeface="+mn-ea"/>
            </a:endParaRPr>
          </a:p>
        </p:txBody>
      </p:sp>
      <p:sp>
        <p:nvSpPr>
          <p:cNvPr id="11281" name="文本框 46"/>
          <p:cNvSpPr txBox="1"/>
          <p:nvPr/>
        </p:nvSpPr>
        <p:spPr>
          <a:xfrm rot="20220000">
            <a:off x="4829416" y="1537819"/>
            <a:ext cx="459100" cy="146194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500" dirty="0">
                <a:solidFill>
                  <a:srgbClr val="FFFFFF"/>
                </a:solidFill>
                <a:ea typeface="+mn-ea"/>
              </a:rPr>
              <a:t>状元成才路</a:t>
            </a:r>
            <a:endParaRPr lang="zh-CN" altLang="zh-CN" sz="500" dirty="0">
              <a:solidFill>
                <a:srgbClr val="FFFFFF"/>
              </a:solidFill>
              <a:ea typeface="+mn-ea"/>
            </a:endParaRPr>
          </a:p>
        </p:txBody>
      </p:sp>
      <p:sp>
        <p:nvSpPr>
          <p:cNvPr id="11282" name="文本框 47"/>
          <p:cNvSpPr txBox="1"/>
          <p:nvPr/>
        </p:nvSpPr>
        <p:spPr>
          <a:xfrm rot="21420000">
            <a:off x="5062779" y="2234335"/>
            <a:ext cx="459100" cy="146194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500" dirty="0">
                <a:solidFill>
                  <a:srgbClr val="FFFFFF"/>
                </a:solidFill>
                <a:ea typeface="+mn-ea"/>
              </a:rPr>
              <a:t>状元成才路</a:t>
            </a:r>
            <a:endParaRPr lang="zh-CN" altLang="zh-CN" sz="500" dirty="0">
              <a:solidFill>
                <a:srgbClr val="FFFFFF"/>
              </a:solidFill>
              <a:ea typeface="+mn-ea"/>
            </a:endParaRPr>
          </a:p>
        </p:txBody>
      </p:sp>
      <p:sp>
        <p:nvSpPr>
          <p:cNvPr id="11283" name="文本框 49"/>
          <p:cNvSpPr txBox="1"/>
          <p:nvPr/>
        </p:nvSpPr>
        <p:spPr>
          <a:xfrm rot="16249134">
            <a:off x="6309366" y="2109319"/>
            <a:ext cx="459100" cy="146194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500" dirty="0">
                <a:solidFill>
                  <a:srgbClr val="FFFFFF"/>
                </a:solidFill>
                <a:ea typeface="+mn-ea"/>
              </a:rPr>
              <a:t>状元成才路</a:t>
            </a:r>
            <a:endParaRPr lang="zh-CN" altLang="zh-CN" sz="500" dirty="0">
              <a:solidFill>
                <a:srgbClr val="FFFFFF"/>
              </a:solidFill>
              <a:ea typeface="+mn-ea"/>
            </a:endParaRPr>
          </a:p>
        </p:txBody>
      </p:sp>
      <p:sp>
        <p:nvSpPr>
          <p:cNvPr id="11284" name="文本框 50"/>
          <p:cNvSpPr txBox="1"/>
          <p:nvPr/>
        </p:nvSpPr>
        <p:spPr>
          <a:xfrm rot="21429897">
            <a:off x="5588441" y="2590332"/>
            <a:ext cx="459100" cy="146194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500" dirty="0">
                <a:solidFill>
                  <a:srgbClr val="FFFFFF"/>
                </a:solidFill>
                <a:ea typeface="+mn-ea"/>
              </a:rPr>
              <a:t>状元成才路</a:t>
            </a:r>
            <a:endParaRPr lang="zh-CN" altLang="zh-CN" sz="500" dirty="0">
              <a:solidFill>
                <a:srgbClr val="FFFFFF"/>
              </a:solidFill>
              <a:ea typeface="+mn-ea"/>
            </a:endParaRPr>
          </a:p>
        </p:txBody>
      </p:sp>
      <p:sp>
        <p:nvSpPr>
          <p:cNvPr id="11285" name="文本框 51"/>
          <p:cNvSpPr txBox="1"/>
          <p:nvPr/>
        </p:nvSpPr>
        <p:spPr>
          <a:xfrm rot="16249134">
            <a:off x="5843832" y="3433294"/>
            <a:ext cx="459100" cy="146194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500" dirty="0">
                <a:solidFill>
                  <a:srgbClr val="FFFFFF"/>
                </a:solidFill>
                <a:ea typeface="+mn-ea"/>
              </a:rPr>
              <a:t>状元成才路</a:t>
            </a:r>
            <a:endParaRPr lang="zh-CN" altLang="zh-CN" sz="500" dirty="0">
              <a:solidFill>
                <a:srgbClr val="FFFFFF"/>
              </a:solidFill>
              <a:ea typeface="+mn-ea"/>
            </a:endParaRPr>
          </a:p>
        </p:txBody>
      </p:sp>
      <p:sp>
        <p:nvSpPr>
          <p:cNvPr id="11286" name="文本框 32"/>
          <p:cNvSpPr txBox="1"/>
          <p:nvPr/>
        </p:nvSpPr>
        <p:spPr>
          <a:xfrm rot="1209897">
            <a:off x="1135503" y="3875016"/>
            <a:ext cx="459100" cy="146194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500" dirty="0">
                <a:solidFill>
                  <a:srgbClr val="FFFFFF"/>
                </a:solidFill>
                <a:ea typeface="+mn-ea"/>
              </a:rPr>
              <a:t>状元成才路</a:t>
            </a:r>
            <a:endParaRPr lang="zh-CN" altLang="zh-CN" sz="500" dirty="0">
              <a:solidFill>
                <a:srgbClr val="FFFFFF"/>
              </a:solidFill>
              <a:ea typeface="+mn-ea"/>
            </a:endParaRPr>
          </a:p>
        </p:txBody>
      </p:sp>
      <p:sp>
        <p:nvSpPr>
          <p:cNvPr id="11287" name="文本框 34"/>
          <p:cNvSpPr txBox="1"/>
          <p:nvPr/>
        </p:nvSpPr>
        <p:spPr>
          <a:xfrm rot="4149897">
            <a:off x="2142179" y="3455321"/>
            <a:ext cx="459100" cy="146194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500" dirty="0">
                <a:solidFill>
                  <a:srgbClr val="FFFFFF"/>
                </a:solidFill>
                <a:ea typeface="+mn-ea"/>
              </a:rPr>
              <a:t>状元成才路</a:t>
            </a:r>
            <a:endParaRPr lang="zh-CN" altLang="zh-CN" sz="500" dirty="0">
              <a:solidFill>
                <a:srgbClr val="FFFFFF"/>
              </a:solidFill>
              <a:ea typeface="+mn-ea"/>
            </a:endParaRPr>
          </a:p>
        </p:txBody>
      </p:sp>
      <p:sp>
        <p:nvSpPr>
          <p:cNvPr id="11288" name="文本框 36"/>
          <p:cNvSpPr txBox="1"/>
          <p:nvPr/>
        </p:nvSpPr>
        <p:spPr>
          <a:xfrm rot="20220000">
            <a:off x="1603418" y="3228507"/>
            <a:ext cx="459100" cy="146194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500" dirty="0">
                <a:solidFill>
                  <a:srgbClr val="FFFFFF"/>
                </a:solidFill>
                <a:ea typeface="+mn-ea"/>
              </a:rPr>
              <a:t>状元成才路</a:t>
            </a:r>
            <a:endParaRPr lang="zh-CN" altLang="zh-CN" sz="500" dirty="0">
              <a:solidFill>
                <a:srgbClr val="FFFFFF"/>
              </a:solidFill>
              <a:ea typeface="+mn-ea"/>
            </a:endParaRPr>
          </a:p>
        </p:txBody>
      </p:sp>
      <p:sp>
        <p:nvSpPr>
          <p:cNvPr id="11289" name="文本框 37"/>
          <p:cNvSpPr txBox="1"/>
          <p:nvPr/>
        </p:nvSpPr>
        <p:spPr>
          <a:xfrm rot="1029897">
            <a:off x="2484480" y="2753448"/>
            <a:ext cx="459100" cy="146194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500" dirty="0">
                <a:solidFill>
                  <a:srgbClr val="FFFFFF"/>
                </a:solidFill>
                <a:ea typeface="+mn-ea"/>
              </a:rPr>
              <a:t>状元成才路</a:t>
            </a:r>
            <a:endParaRPr lang="zh-CN" altLang="zh-CN" sz="500" dirty="0">
              <a:solidFill>
                <a:srgbClr val="FFFFFF"/>
              </a:solidFill>
              <a:ea typeface="+mn-ea"/>
            </a:endParaRPr>
          </a:p>
        </p:txBody>
      </p:sp>
      <p:sp>
        <p:nvSpPr>
          <p:cNvPr id="11290" name="文本框 45"/>
          <p:cNvSpPr txBox="1"/>
          <p:nvPr/>
        </p:nvSpPr>
        <p:spPr>
          <a:xfrm rot="20220000">
            <a:off x="3160755" y="3146354"/>
            <a:ext cx="459100" cy="146194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500" dirty="0">
                <a:solidFill>
                  <a:srgbClr val="FFFFFF"/>
                </a:solidFill>
                <a:ea typeface="+mn-ea"/>
              </a:rPr>
              <a:t>状元成才路</a:t>
            </a:r>
            <a:endParaRPr lang="zh-CN" altLang="zh-CN" sz="500" dirty="0">
              <a:solidFill>
                <a:srgbClr val="FFFFFF"/>
              </a:solidFill>
              <a:ea typeface="+mn-ea"/>
            </a:endParaRPr>
          </a:p>
        </p:txBody>
      </p:sp>
      <p:sp>
        <p:nvSpPr>
          <p:cNvPr id="11291" name="文本框 46"/>
          <p:cNvSpPr txBox="1"/>
          <p:nvPr/>
        </p:nvSpPr>
        <p:spPr>
          <a:xfrm rot="21429897">
            <a:off x="786054" y="1529485"/>
            <a:ext cx="459100" cy="146194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500" dirty="0">
                <a:solidFill>
                  <a:srgbClr val="FFFFFF"/>
                </a:solidFill>
                <a:ea typeface="+mn-ea"/>
              </a:rPr>
              <a:t>状元成才路</a:t>
            </a:r>
            <a:endParaRPr lang="zh-CN" altLang="zh-CN" sz="500" dirty="0">
              <a:solidFill>
                <a:srgbClr val="FFFFFF"/>
              </a:solidFill>
              <a:ea typeface="+mn-ea"/>
            </a:endParaRPr>
          </a:p>
        </p:txBody>
      </p:sp>
      <p:sp>
        <p:nvSpPr>
          <p:cNvPr id="11292" name="文本框 47"/>
          <p:cNvSpPr txBox="1"/>
          <p:nvPr/>
        </p:nvSpPr>
        <p:spPr>
          <a:xfrm rot="1029897">
            <a:off x="827130" y="3399957"/>
            <a:ext cx="459100" cy="146194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500" dirty="0">
                <a:solidFill>
                  <a:srgbClr val="FFFFFF"/>
                </a:solidFill>
                <a:ea typeface="+mn-ea"/>
              </a:rPr>
              <a:t>状元成才路</a:t>
            </a:r>
            <a:endParaRPr lang="zh-CN" altLang="zh-CN" sz="500" dirty="0">
              <a:solidFill>
                <a:srgbClr val="FFFFFF"/>
              </a:solidFill>
              <a:ea typeface="+mn-ea"/>
            </a:endParaRPr>
          </a:p>
        </p:txBody>
      </p:sp>
      <p:sp>
        <p:nvSpPr>
          <p:cNvPr id="11293" name="文本框 49"/>
          <p:cNvSpPr txBox="1"/>
          <p:nvPr/>
        </p:nvSpPr>
        <p:spPr>
          <a:xfrm rot="21429897">
            <a:off x="3008355" y="3836916"/>
            <a:ext cx="459100" cy="146194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500" dirty="0">
                <a:solidFill>
                  <a:srgbClr val="FFFFFF"/>
                </a:solidFill>
                <a:ea typeface="+mn-ea"/>
              </a:rPr>
              <a:t>状元成才路</a:t>
            </a:r>
            <a:endParaRPr lang="zh-CN" altLang="zh-CN" sz="500" dirty="0">
              <a:solidFill>
                <a:srgbClr val="FFFFFF"/>
              </a:solidFill>
              <a:ea typeface="+mn-ea"/>
            </a:endParaRPr>
          </a:p>
        </p:txBody>
      </p:sp>
      <p:sp>
        <p:nvSpPr>
          <p:cNvPr id="11294" name="文本框 50"/>
          <p:cNvSpPr txBox="1"/>
          <p:nvPr/>
        </p:nvSpPr>
        <p:spPr>
          <a:xfrm rot="21429897">
            <a:off x="4156118" y="3170166"/>
            <a:ext cx="459100" cy="146194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500" dirty="0">
                <a:solidFill>
                  <a:srgbClr val="FFFFFF"/>
                </a:solidFill>
                <a:ea typeface="+mn-ea"/>
              </a:rPr>
              <a:t>状元成才路</a:t>
            </a:r>
            <a:endParaRPr lang="zh-CN" altLang="zh-CN" sz="500" dirty="0">
              <a:solidFill>
                <a:srgbClr val="FFFFFF"/>
              </a:solidFill>
              <a:ea typeface="+mn-ea"/>
            </a:endParaRPr>
          </a:p>
        </p:txBody>
      </p:sp>
      <p:sp>
        <p:nvSpPr>
          <p:cNvPr id="11295" name="文本框 51"/>
          <p:cNvSpPr txBox="1"/>
          <p:nvPr/>
        </p:nvSpPr>
        <p:spPr>
          <a:xfrm rot="21429897">
            <a:off x="4322805" y="3928594"/>
            <a:ext cx="459100" cy="146194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500" dirty="0">
                <a:solidFill>
                  <a:srgbClr val="FFFFFF"/>
                </a:solidFill>
                <a:ea typeface="+mn-ea"/>
              </a:rPr>
              <a:t>状元成才路</a:t>
            </a:r>
            <a:endParaRPr lang="zh-CN" altLang="zh-CN" sz="500" dirty="0">
              <a:solidFill>
                <a:srgbClr val="FFFFFF"/>
              </a:solidFill>
              <a:ea typeface="+mn-ea"/>
            </a:endParaRPr>
          </a:p>
        </p:txBody>
      </p:sp>
      <p:sp>
        <p:nvSpPr>
          <p:cNvPr id="11296" name="文本框 32"/>
          <p:cNvSpPr txBox="1"/>
          <p:nvPr/>
        </p:nvSpPr>
        <p:spPr>
          <a:xfrm rot="16529158">
            <a:off x="320523" y="2040858"/>
            <a:ext cx="459100" cy="146194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500" dirty="0">
                <a:solidFill>
                  <a:srgbClr val="FFFFFF"/>
                </a:solidFill>
                <a:ea typeface="+mn-ea"/>
              </a:rPr>
              <a:t>状元成才路</a:t>
            </a:r>
            <a:endParaRPr lang="zh-CN" altLang="zh-CN" sz="500" dirty="0">
              <a:solidFill>
                <a:srgbClr val="FFFFFF"/>
              </a:solidFill>
              <a:ea typeface="+mn-ea"/>
            </a:endParaRPr>
          </a:p>
        </p:txBody>
      </p:sp>
      <p:sp>
        <p:nvSpPr>
          <p:cNvPr id="11297" name="文本框 34"/>
          <p:cNvSpPr txBox="1"/>
          <p:nvPr/>
        </p:nvSpPr>
        <p:spPr>
          <a:xfrm rot="4149897">
            <a:off x="1338507" y="2158730"/>
            <a:ext cx="459100" cy="146194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500" dirty="0">
                <a:solidFill>
                  <a:srgbClr val="FFFFFF"/>
                </a:solidFill>
                <a:ea typeface="+mn-ea"/>
              </a:rPr>
              <a:t>状元成才路</a:t>
            </a:r>
            <a:endParaRPr lang="zh-CN" altLang="zh-CN" sz="500" dirty="0">
              <a:solidFill>
                <a:srgbClr val="FFFFFF"/>
              </a:solidFill>
              <a:ea typeface="+mn-ea"/>
            </a:endParaRPr>
          </a:p>
        </p:txBody>
      </p:sp>
      <p:sp>
        <p:nvSpPr>
          <p:cNvPr id="11298" name="文本框 36"/>
          <p:cNvSpPr txBox="1"/>
          <p:nvPr/>
        </p:nvSpPr>
        <p:spPr>
          <a:xfrm rot="21429897">
            <a:off x="321116" y="1336604"/>
            <a:ext cx="459100" cy="146194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500" dirty="0">
                <a:solidFill>
                  <a:srgbClr val="FFFFFF"/>
                </a:solidFill>
                <a:ea typeface="+mn-ea"/>
              </a:rPr>
              <a:t>状元成才路</a:t>
            </a:r>
            <a:endParaRPr lang="zh-CN" altLang="zh-CN" sz="500" dirty="0">
              <a:solidFill>
                <a:srgbClr val="FFFFFF"/>
              </a:solidFill>
              <a:ea typeface="+mn-ea"/>
            </a:endParaRPr>
          </a:p>
        </p:txBody>
      </p:sp>
      <p:sp>
        <p:nvSpPr>
          <p:cNvPr id="11299" name="文本框 37"/>
          <p:cNvSpPr txBox="1"/>
          <p:nvPr/>
        </p:nvSpPr>
        <p:spPr>
          <a:xfrm rot="1029897">
            <a:off x="1336718" y="1684266"/>
            <a:ext cx="459100" cy="146194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500" dirty="0">
                <a:solidFill>
                  <a:srgbClr val="FFFFFF"/>
                </a:solidFill>
                <a:ea typeface="+mn-ea"/>
              </a:rPr>
              <a:t>状元成才路</a:t>
            </a:r>
            <a:endParaRPr lang="zh-CN" altLang="zh-CN" sz="500" dirty="0">
              <a:solidFill>
                <a:srgbClr val="FFFFFF"/>
              </a:solidFill>
              <a:ea typeface="+mn-ea"/>
            </a:endParaRPr>
          </a:p>
        </p:txBody>
      </p:sp>
      <p:sp>
        <p:nvSpPr>
          <p:cNvPr id="11300" name="文本框 45"/>
          <p:cNvSpPr txBox="1"/>
          <p:nvPr/>
        </p:nvSpPr>
        <p:spPr>
          <a:xfrm rot="20220000">
            <a:off x="2116578" y="1146104"/>
            <a:ext cx="459100" cy="146194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500" dirty="0">
                <a:solidFill>
                  <a:srgbClr val="FFFFFF"/>
                </a:solidFill>
                <a:ea typeface="+mn-ea"/>
              </a:rPr>
              <a:t>状元成才路</a:t>
            </a:r>
            <a:endParaRPr lang="zh-CN" altLang="zh-CN" sz="500" dirty="0">
              <a:solidFill>
                <a:srgbClr val="FFFFFF"/>
              </a:solidFill>
              <a:ea typeface="+mn-ea"/>
            </a:endParaRPr>
          </a:p>
        </p:txBody>
      </p:sp>
      <p:sp>
        <p:nvSpPr>
          <p:cNvPr id="11301" name="文本框 46"/>
          <p:cNvSpPr txBox="1"/>
          <p:nvPr/>
        </p:nvSpPr>
        <p:spPr>
          <a:xfrm rot="20220000">
            <a:off x="2686291" y="1315173"/>
            <a:ext cx="459100" cy="146194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500" dirty="0">
                <a:solidFill>
                  <a:srgbClr val="FFFFFF"/>
                </a:solidFill>
                <a:ea typeface="+mn-ea"/>
              </a:rPr>
              <a:t>状元成才路</a:t>
            </a:r>
            <a:endParaRPr lang="zh-CN" altLang="zh-CN" sz="500" dirty="0">
              <a:solidFill>
                <a:srgbClr val="FFFFFF"/>
              </a:solidFill>
              <a:ea typeface="+mn-ea"/>
            </a:endParaRPr>
          </a:p>
        </p:txBody>
      </p:sp>
      <p:sp>
        <p:nvSpPr>
          <p:cNvPr id="11302" name="文本框 47"/>
          <p:cNvSpPr txBox="1"/>
          <p:nvPr/>
        </p:nvSpPr>
        <p:spPr>
          <a:xfrm rot="21420000">
            <a:off x="2414829" y="1879529"/>
            <a:ext cx="459100" cy="146194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500" dirty="0">
                <a:solidFill>
                  <a:srgbClr val="FFFFFF"/>
                </a:solidFill>
                <a:ea typeface="+mn-ea"/>
              </a:rPr>
              <a:t>状元成才路</a:t>
            </a:r>
            <a:endParaRPr lang="zh-CN" altLang="zh-CN" sz="500" dirty="0">
              <a:solidFill>
                <a:srgbClr val="FFFFFF"/>
              </a:solidFill>
              <a:ea typeface="+mn-ea"/>
            </a:endParaRPr>
          </a:p>
        </p:txBody>
      </p:sp>
      <p:sp>
        <p:nvSpPr>
          <p:cNvPr id="11303" name="文本框 49"/>
          <p:cNvSpPr txBox="1"/>
          <p:nvPr/>
        </p:nvSpPr>
        <p:spPr>
          <a:xfrm rot="20220000">
            <a:off x="3275055" y="1537819"/>
            <a:ext cx="459100" cy="146194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500" dirty="0">
                <a:solidFill>
                  <a:srgbClr val="FFFFFF"/>
                </a:solidFill>
                <a:ea typeface="+mn-ea"/>
              </a:rPr>
              <a:t>状元成才路</a:t>
            </a:r>
            <a:endParaRPr lang="zh-CN" altLang="zh-CN" sz="500" dirty="0">
              <a:solidFill>
                <a:srgbClr val="FFFFFF"/>
              </a:solidFill>
              <a:ea typeface="+mn-ea"/>
            </a:endParaRPr>
          </a:p>
        </p:txBody>
      </p:sp>
      <p:sp>
        <p:nvSpPr>
          <p:cNvPr id="11304" name="文本框 50"/>
          <p:cNvSpPr txBox="1"/>
          <p:nvPr/>
        </p:nvSpPr>
        <p:spPr>
          <a:xfrm rot="20220000">
            <a:off x="2848216" y="2118844"/>
            <a:ext cx="459100" cy="146194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500" dirty="0">
                <a:solidFill>
                  <a:srgbClr val="FFFFFF"/>
                </a:solidFill>
                <a:ea typeface="+mn-ea"/>
              </a:rPr>
              <a:t>状元成才路</a:t>
            </a:r>
            <a:endParaRPr lang="zh-CN" altLang="zh-CN" sz="500" dirty="0">
              <a:solidFill>
                <a:srgbClr val="FFFFFF"/>
              </a:solidFill>
              <a:ea typeface="+mn-ea"/>
            </a:endParaRPr>
          </a:p>
        </p:txBody>
      </p:sp>
      <p:sp>
        <p:nvSpPr>
          <p:cNvPr id="11305" name="文本框 51"/>
          <p:cNvSpPr txBox="1"/>
          <p:nvPr/>
        </p:nvSpPr>
        <p:spPr>
          <a:xfrm rot="20220000">
            <a:off x="3483416" y="2255766"/>
            <a:ext cx="459100" cy="146194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500" dirty="0">
                <a:solidFill>
                  <a:srgbClr val="FFFFFF"/>
                </a:solidFill>
                <a:ea typeface="+mn-ea"/>
              </a:rPr>
              <a:t>状元成才路</a:t>
            </a:r>
            <a:endParaRPr lang="zh-CN" altLang="zh-CN" sz="500" dirty="0">
              <a:solidFill>
                <a:srgbClr val="FFFFFF"/>
              </a:solidFill>
              <a:ea typeface="+mn-ea"/>
            </a:endParaRPr>
          </a:p>
        </p:txBody>
      </p:sp>
      <p:sp>
        <p:nvSpPr>
          <p:cNvPr id="11306" name="文本框 32"/>
          <p:cNvSpPr txBox="1"/>
          <p:nvPr/>
        </p:nvSpPr>
        <p:spPr>
          <a:xfrm rot="1209897">
            <a:off x="5113380" y="3538069"/>
            <a:ext cx="459100" cy="146194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500" dirty="0">
                <a:solidFill>
                  <a:srgbClr val="FFFFFF"/>
                </a:solidFill>
                <a:ea typeface="+mn-ea"/>
              </a:rPr>
              <a:t>状元成才路</a:t>
            </a:r>
            <a:endParaRPr lang="zh-CN" altLang="zh-CN" sz="500" dirty="0">
              <a:solidFill>
                <a:srgbClr val="FFFFFF"/>
              </a:solidFill>
              <a:ea typeface="+mn-ea"/>
            </a:endParaRPr>
          </a:p>
        </p:txBody>
      </p:sp>
      <p:sp>
        <p:nvSpPr>
          <p:cNvPr id="11307" name="文本框 34"/>
          <p:cNvSpPr txBox="1"/>
          <p:nvPr/>
        </p:nvSpPr>
        <p:spPr>
          <a:xfrm rot="20569134">
            <a:off x="6312341" y="3894066"/>
            <a:ext cx="459100" cy="146194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500" dirty="0">
                <a:solidFill>
                  <a:srgbClr val="FFFFFF"/>
                </a:solidFill>
                <a:ea typeface="+mn-ea"/>
              </a:rPr>
              <a:t>状元成才路</a:t>
            </a:r>
            <a:endParaRPr lang="zh-CN" altLang="zh-CN" sz="500" dirty="0">
              <a:solidFill>
                <a:srgbClr val="FFFFFF"/>
              </a:solidFill>
              <a:ea typeface="+mn-ea"/>
            </a:endParaRPr>
          </a:p>
        </p:txBody>
      </p:sp>
      <p:sp>
        <p:nvSpPr>
          <p:cNvPr id="11308" name="文本框 36"/>
          <p:cNvSpPr txBox="1"/>
          <p:nvPr/>
        </p:nvSpPr>
        <p:spPr>
          <a:xfrm rot="368503">
            <a:off x="5772391" y="2858223"/>
            <a:ext cx="459100" cy="146194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500" dirty="0">
                <a:solidFill>
                  <a:srgbClr val="FFFFFF"/>
                </a:solidFill>
                <a:ea typeface="+mn-ea"/>
              </a:rPr>
              <a:t>状元成才路</a:t>
            </a:r>
            <a:endParaRPr lang="zh-CN" altLang="zh-CN" sz="500" dirty="0">
              <a:solidFill>
                <a:srgbClr val="FFFFFF"/>
              </a:solidFill>
              <a:ea typeface="+mn-ea"/>
            </a:endParaRPr>
          </a:p>
        </p:txBody>
      </p:sp>
      <p:sp>
        <p:nvSpPr>
          <p:cNvPr id="11309" name="文本框 37"/>
          <p:cNvSpPr txBox="1"/>
          <p:nvPr/>
        </p:nvSpPr>
        <p:spPr>
          <a:xfrm rot="829244">
            <a:off x="5283641" y="3972648"/>
            <a:ext cx="459100" cy="146194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500" dirty="0">
                <a:solidFill>
                  <a:srgbClr val="FFFFFF"/>
                </a:solidFill>
                <a:ea typeface="+mn-ea"/>
              </a:rPr>
              <a:t>状元成才路</a:t>
            </a:r>
            <a:endParaRPr lang="zh-CN" altLang="zh-CN" sz="500" dirty="0">
              <a:solidFill>
                <a:srgbClr val="FFFFFF"/>
              </a:solidFill>
              <a:ea typeface="+mn-ea"/>
            </a:endParaRPr>
          </a:p>
        </p:txBody>
      </p:sp>
      <p:sp>
        <p:nvSpPr>
          <p:cNvPr id="11310" name="文本框 45"/>
          <p:cNvSpPr txBox="1"/>
          <p:nvPr/>
        </p:nvSpPr>
        <p:spPr>
          <a:xfrm rot="17097278">
            <a:off x="6777282" y="2499844"/>
            <a:ext cx="459100" cy="146194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500" dirty="0">
                <a:solidFill>
                  <a:srgbClr val="FFFFFF"/>
                </a:solidFill>
                <a:ea typeface="+mn-ea"/>
              </a:rPr>
              <a:t>状元成才路</a:t>
            </a:r>
            <a:endParaRPr lang="zh-CN" altLang="zh-CN" sz="500" dirty="0">
              <a:solidFill>
                <a:srgbClr val="FFFFFF"/>
              </a:solidFill>
              <a:ea typeface="+mn-ea"/>
            </a:endParaRPr>
          </a:p>
        </p:txBody>
      </p:sp>
      <p:sp>
        <p:nvSpPr>
          <p:cNvPr id="11311" name="文本框 46"/>
          <p:cNvSpPr txBox="1"/>
          <p:nvPr/>
        </p:nvSpPr>
        <p:spPr>
          <a:xfrm rot="2702238">
            <a:off x="7566666" y="3061819"/>
            <a:ext cx="459100" cy="146194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500" dirty="0">
                <a:solidFill>
                  <a:srgbClr val="FFFFFF"/>
                </a:solidFill>
                <a:ea typeface="+mn-ea"/>
              </a:rPr>
              <a:t>状元成才路</a:t>
            </a:r>
            <a:endParaRPr lang="zh-CN" altLang="zh-CN" sz="500" dirty="0">
              <a:solidFill>
                <a:srgbClr val="FFFFFF"/>
              </a:solidFill>
              <a:ea typeface="+mn-ea"/>
            </a:endParaRPr>
          </a:p>
        </p:txBody>
      </p:sp>
      <p:sp>
        <p:nvSpPr>
          <p:cNvPr id="11312" name="文本框 47"/>
          <p:cNvSpPr txBox="1"/>
          <p:nvPr/>
        </p:nvSpPr>
        <p:spPr>
          <a:xfrm rot="18143362">
            <a:off x="6742754" y="3402933"/>
            <a:ext cx="459100" cy="146194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500" dirty="0">
                <a:solidFill>
                  <a:srgbClr val="FFFFFF"/>
                </a:solidFill>
                <a:ea typeface="+mn-ea"/>
              </a:rPr>
              <a:t>状元成才路</a:t>
            </a:r>
            <a:endParaRPr lang="zh-CN" altLang="zh-CN" sz="500" dirty="0">
              <a:solidFill>
                <a:srgbClr val="FFFFFF"/>
              </a:solidFill>
              <a:ea typeface="+mn-ea"/>
            </a:endParaRPr>
          </a:p>
        </p:txBody>
      </p:sp>
      <p:sp>
        <p:nvSpPr>
          <p:cNvPr id="11313" name="文本框 49"/>
          <p:cNvSpPr txBox="1"/>
          <p:nvPr/>
        </p:nvSpPr>
        <p:spPr>
          <a:xfrm rot="18419577">
            <a:off x="8106019" y="3264821"/>
            <a:ext cx="459100" cy="146194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500" dirty="0">
                <a:solidFill>
                  <a:srgbClr val="FFFFFF"/>
                </a:solidFill>
                <a:ea typeface="+mn-ea"/>
              </a:rPr>
              <a:t>状元成才路</a:t>
            </a:r>
            <a:endParaRPr lang="zh-CN" altLang="zh-CN" sz="500" dirty="0">
              <a:solidFill>
                <a:srgbClr val="FFFFFF"/>
              </a:solidFill>
              <a:ea typeface="+mn-ea"/>
            </a:endParaRPr>
          </a:p>
        </p:txBody>
      </p:sp>
      <p:sp>
        <p:nvSpPr>
          <p:cNvPr id="11314" name="文本框 50"/>
          <p:cNvSpPr txBox="1"/>
          <p:nvPr/>
        </p:nvSpPr>
        <p:spPr>
          <a:xfrm rot="17959444">
            <a:off x="7238054" y="3590457"/>
            <a:ext cx="459100" cy="146194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500" dirty="0">
                <a:solidFill>
                  <a:srgbClr val="FFFFFF"/>
                </a:solidFill>
                <a:ea typeface="+mn-ea"/>
              </a:rPr>
              <a:t>状元成才路</a:t>
            </a:r>
            <a:endParaRPr lang="zh-CN" altLang="zh-CN" sz="500" dirty="0">
              <a:solidFill>
                <a:srgbClr val="FFFFFF"/>
              </a:solidFill>
              <a:ea typeface="+mn-ea"/>
            </a:endParaRPr>
          </a:p>
        </p:txBody>
      </p:sp>
      <p:sp>
        <p:nvSpPr>
          <p:cNvPr id="11315" name="文本框 51"/>
          <p:cNvSpPr txBox="1"/>
          <p:nvPr/>
        </p:nvSpPr>
        <p:spPr>
          <a:xfrm rot="1549510">
            <a:off x="8028030" y="2401023"/>
            <a:ext cx="459100" cy="146194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500" dirty="0">
                <a:solidFill>
                  <a:srgbClr val="FFFFFF"/>
                </a:solidFill>
                <a:ea typeface="+mn-ea"/>
              </a:rPr>
              <a:t>状元成才路</a:t>
            </a:r>
            <a:endParaRPr lang="zh-CN" altLang="zh-CN" sz="500" dirty="0">
              <a:solidFill>
                <a:srgbClr val="FFFFFF"/>
              </a:solidFill>
              <a:ea typeface="+mn-ea"/>
            </a:endParaRPr>
          </a:p>
        </p:txBody>
      </p:sp>
      <p:sp>
        <p:nvSpPr>
          <p:cNvPr id="11316" name="文本框 32"/>
          <p:cNvSpPr txBox="1"/>
          <p:nvPr/>
        </p:nvSpPr>
        <p:spPr>
          <a:xfrm rot="4190103">
            <a:off x="4286495" y="2506392"/>
            <a:ext cx="459100" cy="146194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500" dirty="0">
                <a:solidFill>
                  <a:srgbClr val="FFFFFF"/>
                </a:solidFill>
                <a:ea typeface="+mn-ea"/>
              </a:rPr>
              <a:t>状元成才路</a:t>
            </a:r>
            <a:endParaRPr lang="zh-CN" altLang="zh-CN" sz="500" dirty="0">
              <a:solidFill>
                <a:srgbClr val="FFFFFF"/>
              </a:solidFill>
              <a:ea typeface="+mn-ea"/>
            </a:endParaRPr>
          </a:p>
        </p:txBody>
      </p:sp>
      <p:sp>
        <p:nvSpPr>
          <p:cNvPr id="11317" name="文本框 34"/>
          <p:cNvSpPr txBox="1"/>
          <p:nvPr/>
        </p:nvSpPr>
        <p:spPr>
          <a:xfrm rot="8340000">
            <a:off x="4921691" y="3138019"/>
            <a:ext cx="459100" cy="146194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500" dirty="0">
                <a:solidFill>
                  <a:srgbClr val="FFFFFF"/>
                </a:solidFill>
                <a:ea typeface="+mn-ea"/>
              </a:rPr>
              <a:t>状元成才路</a:t>
            </a:r>
            <a:endParaRPr lang="zh-CN" altLang="zh-CN" sz="500" dirty="0">
              <a:solidFill>
                <a:srgbClr val="FFFFFF"/>
              </a:solidFill>
              <a:ea typeface="+mn-ea"/>
            </a:endParaRPr>
          </a:p>
        </p:txBody>
      </p:sp>
      <p:sp>
        <p:nvSpPr>
          <p:cNvPr id="11318" name="文本框 36"/>
          <p:cNvSpPr txBox="1"/>
          <p:nvPr/>
        </p:nvSpPr>
        <p:spPr>
          <a:xfrm rot="20439237">
            <a:off x="5772391" y="1750941"/>
            <a:ext cx="459100" cy="146194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500" dirty="0">
                <a:solidFill>
                  <a:srgbClr val="FFFFFF"/>
                </a:solidFill>
                <a:ea typeface="+mn-ea"/>
              </a:rPr>
              <a:t>状元成才路</a:t>
            </a:r>
            <a:endParaRPr lang="zh-CN" altLang="zh-CN" sz="500" dirty="0">
              <a:solidFill>
                <a:srgbClr val="FFFFFF"/>
              </a:solidFill>
              <a:ea typeface="+mn-ea"/>
            </a:endParaRPr>
          </a:p>
        </p:txBody>
      </p:sp>
      <p:sp>
        <p:nvSpPr>
          <p:cNvPr id="11319" name="文本框 37"/>
          <p:cNvSpPr txBox="1"/>
          <p:nvPr/>
        </p:nvSpPr>
        <p:spPr>
          <a:xfrm rot="39237">
            <a:off x="5648566" y="2272435"/>
            <a:ext cx="459100" cy="146194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500" dirty="0">
                <a:solidFill>
                  <a:srgbClr val="FFFFFF"/>
                </a:solidFill>
                <a:ea typeface="+mn-ea"/>
              </a:rPr>
              <a:t>状元成才路</a:t>
            </a:r>
            <a:endParaRPr lang="zh-CN" altLang="zh-CN" sz="500" dirty="0">
              <a:solidFill>
                <a:srgbClr val="FFFFFF"/>
              </a:solidFill>
              <a:ea typeface="+mn-ea"/>
            </a:endParaRPr>
          </a:p>
        </p:txBody>
      </p:sp>
      <p:sp>
        <p:nvSpPr>
          <p:cNvPr id="11320" name="文本框 45"/>
          <p:cNvSpPr txBox="1"/>
          <p:nvPr/>
        </p:nvSpPr>
        <p:spPr>
          <a:xfrm rot="20439237">
            <a:off x="6332580" y="1772372"/>
            <a:ext cx="459100" cy="146194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500" dirty="0">
                <a:solidFill>
                  <a:srgbClr val="FFFFFF"/>
                </a:solidFill>
                <a:ea typeface="+mn-ea"/>
              </a:rPr>
              <a:t>状元成才路</a:t>
            </a:r>
            <a:endParaRPr lang="zh-CN" altLang="zh-CN" sz="500" dirty="0">
              <a:solidFill>
                <a:srgbClr val="FFFFFF"/>
              </a:solidFill>
              <a:ea typeface="+mn-ea"/>
            </a:endParaRPr>
          </a:p>
        </p:txBody>
      </p:sp>
      <p:sp>
        <p:nvSpPr>
          <p:cNvPr id="11321" name="文本框 46"/>
          <p:cNvSpPr txBox="1"/>
          <p:nvPr/>
        </p:nvSpPr>
        <p:spPr>
          <a:xfrm rot="20439237">
            <a:off x="6702866" y="1986685"/>
            <a:ext cx="459100" cy="146194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500" dirty="0">
                <a:solidFill>
                  <a:srgbClr val="FFFFFF"/>
                </a:solidFill>
                <a:ea typeface="+mn-ea"/>
              </a:rPr>
              <a:t>状元成才路</a:t>
            </a:r>
            <a:endParaRPr lang="zh-CN" altLang="zh-CN" sz="500" dirty="0">
              <a:solidFill>
                <a:srgbClr val="FFFFFF"/>
              </a:solidFill>
              <a:ea typeface="+mn-ea"/>
            </a:endParaRPr>
          </a:p>
        </p:txBody>
      </p:sp>
      <p:sp>
        <p:nvSpPr>
          <p:cNvPr id="11322" name="文本框 47"/>
          <p:cNvSpPr txBox="1"/>
          <p:nvPr/>
        </p:nvSpPr>
        <p:spPr>
          <a:xfrm rot="39237">
            <a:off x="7183878" y="2456982"/>
            <a:ext cx="459100" cy="146194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500" dirty="0">
                <a:solidFill>
                  <a:srgbClr val="FFFFFF"/>
                </a:solidFill>
                <a:ea typeface="+mn-ea"/>
              </a:rPr>
              <a:t>状元成才路</a:t>
            </a:r>
            <a:endParaRPr lang="zh-CN" altLang="zh-CN" sz="500" dirty="0">
              <a:solidFill>
                <a:srgbClr val="FFFFFF"/>
              </a:solidFill>
              <a:ea typeface="+mn-ea"/>
            </a:endParaRPr>
          </a:p>
        </p:txBody>
      </p:sp>
      <p:sp>
        <p:nvSpPr>
          <p:cNvPr id="11323" name="文本框 49"/>
          <p:cNvSpPr txBox="1"/>
          <p:nvPr/>
        </p:nvSpPr>
        <p:spPr>
          <a:xfrm rot="20439237">
            <a:off x="8020291" y="2066457"/>
            <a:ext cx="459100" cy="146194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500" dirty="0">
                <a:solidFill>
                  <a:srgbClr val="FFFFFF"/>
                </a:solidFill>
                <a:ea typeface="+mn-ea"/>
              </a:rPr>
              <a:t>状元成才路</a:t>
            </a:r>
            <a:endParaRPr lang="zh-CN" altLang="zh-CN" sz="500" dirty="0">
              <a:solidFill>
                <a:srgbClr val="FFFFFF"/>
              </a:solidFill>
              <a:ea typeface="+mn-ea"/>
            </a:endParaRPr>
          </a:p>
        </p:txBody>
      </p:sp>
      <p:sp>
        <p:nvSpPr>
          <p:cNvPr id="11324" name="文本框 50"/>
          <p:cNvSpPr txBox="1"/>
          <p:nvPr/>
        </p:nvSpPr>
        <p:spPr>
          <a:xfrm rot="20439237">
            <a:off x="7486891" y="1933107"/>
            <a:ext cx="459100" cy="146194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500" dirty="0">
                <a:solidFill>
                  <a:srgbClr val="FFFFFF"/>
                </a:solidFill>
                <a:ea typeface="+mn-ea"/>
              </a:rPr>
              <a:t>状元成才路</a:t>
            </a:r>
            <a:endParaRPr lang="zh-CN" altLang="zh-CN" sz="500" dirty="0">
              <a:solidFill>
                <a:srgbClr val="FFFFFF"/>
              </a:solidFill>
              <a:ea typeface="+mn-ea"/>
            </a:endParaRPr>
          </a:p>
        </p:txBody>
      </p:sp>
      <p:sp>
        <p:nvSpPr>
          <p:cNvPr id="11325" name="文本框 51"/>
          <p:cNvSpPr txBox="1"/>
          <p:nvPr/>
        </p:nvSpPr>
        <p:spPr>
          <a:xfrm rot="20439237">
            <a:off x="7963141" y="2793929"/>
            <a:ext cx="459100" cy="146194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500" dirty="0">
                <a:solidFill>
                  <a:srgbClr val="FFFFFF"/>
                </a:solidFill>
                <a:ea typeface="+mn-ea"/>
              </a:rPr>
              <a:t>状元成才路</a:t>
            </a:r>
            <a:endParaRPr lang="zh-CN" altLang="zh-CN" sz="500" dirty="0">
              <a:solidFill>
                <a:srgbClr val="FFFFFF"/>
              </a:solidFill>
              <a:ea typeface="+mn-ea"/>
            </a:endParaRPr>
          </a:p>
        </p:txBody>
      </p:sp>
      <p:sp>
        <p:nvSpPr>
          <p:cNvPr id="11326" name="文本框 32"/>
          <p:cNvSpPr txBox="1"/>
          <p:nvPr/>
        </p:nvSpPr>
        <p:spPr>
          <a:xfrm rot="4190103">
            <a:off x="2763686" y="3339830"/>
            <a:ext cx="459100" cy="146194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500" dirty="0">
                <a:solidFill>
                  <a:srgbClr val="FFFFFF"/>
                </a:solidFill>
                <a:ea typeface="+mn-ea"/>
              </a:rPr>
              <a:t>状元成才路</a:t>
            </a:r>
            <a:endParaRPr lang="zh-CN" altLang="zh-CN" sz="500" dirty="0">
              <a:solidFill>
                <a:srgbClr val="FFFFFF"/>
              </a:solidFill>
              <a:ea typeface="+mn-ea"/>
            </a:endParaRPr>
          </a:p>
        </p:txBody>
      </p:sp>
      <p:sp>
        <p:nvSpPr>
          <p:cNvPr id="11327" name="文本框 34"/>
          <p:cNvSpPr txBox="1"/>
          <p:nvPr/>
        </p:nvSpPr>
        <p:spPr>
          <a:xfrm rot="8340000">
            <a:off x="3922755" y="2815360"/>
            <a:ext cx="459100" cy="146194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500" dirty="0">
                <a:solidFill>
                  <a:srgbClr val="FFFFFF"/>
                </a:solidFill>
                <a:ea typeface="+mn-ea"/>
              </a:rPr>
              <a:t>状元成才路</a:t>
            </a:r>
            <a:endParaRPr lang="zh-CN" altLang="zh-CN" sz="500" dirty="0">
              <a:solidFill>
                <a:srgbClr val="FFFFFF"/>
              </a:solidFill>
              <a:ea typeface="+mn-ea"/>
            </a:endParaRPr>
          </a:p>
        </p:txBody>
      </p:sp>
      <p:sp>
        <p:nvSpPr>
          <p:cNvPr id="11328" name="文本框 36"/>
          <p:cNvSpPr txBox="1"/>
          <p:nvPr/>
        </p:nvSpPr>
        <p:spPr>
          <a:xfrm rot="2810103">
            <a:off x="3811436" y="1734867"/>
            <a:ext cx="459100" cy="146194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500" dirty="0">
                <a:solidFill>
                  <a:srgbClr val="FFFFFF"/>
                </a:solidFill>
                <a:ea typeface="+mn-ea"/>
              </a:rPr>
              <a:t>状元成才路</a:t>
            </a:r>
            <a:endParaRPr lang="zh-CN" altLang="zh-CN" sz="500" dirty="0">
              <a:solidFill>
                <a:srgbClr val="FFFFFF"/>
              </a:solidFill>
              <a:ea typeface="+mn-ea"/>
            </a:endParaRPr>
          </a:p>
        </p:txBody>
      </p:sp>
      <p:sp>
        <p:nvSpPr>
          <p:cNvPr id="11329" name="文本框 37"/>
          <p:cNvSpPr txBox="1"/>
          <p:nvPr/>
        </p:nvSpPr>
        <p:spPr>
          <a:xfrm rot="4010103">
            <a:off x="3811436" y="2277792"/>
            <a:ext cx="459100" cy="146194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500" dirty="0">
                <a:solidFill>
                  <a:srgbClr val="FFFFFF"/>
                </a:solidFill>
                <a:ea typeface="+mn-ea"/>
              </a:rPr>
              <a:t>状元成才路</a:t>
            </a:r>
            <a:endParaRPr lang="zh-CN" altLang="zh-CN" sz="500" dirty="0">
              <a:solidFill>
                <a:srgbClr val="FFFFFF"/>
              </a:solidFill>
              <a:ea typeface="+mn-ea"/>
            </a:endParaRPr>
          </a:p>
        </p:txBody>
      </p:sp>
      <p:sp>
        <p:nvSpPr>
          <p:cNvPr id="11330" name="文本框 45"/>
          <p:cNvSpPr txBox="1"/>
          <p:nvPr/>
        </p:nvSpPr>
        <p:spPr>
          <a:xfrm rot="2810103">
            <a:off x="4372217" y="1756894"/>
            <a:ext cx="459100" cy="146194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500" dirty="0">
                <a:solidFill>
                  <a:srgbClr val="FFFFFF"/>
                </a:solidFill>
                <a:ea typeface="+mn-ea"/>
              </a:rPr>
              <a:t>状元成才路</a:t>
            </a:r>
            <a:endParaRPr lang="zh-CN" altLang="zh-CN" sz="500" dirty="0">
              <a:solidFill>
                <a:srgbClr val="FFFFFF"/>
              </a:solidFill>
              <a:ea typeface="+mn-ea"/>
            </a:endParaRPr>
          </a:p>
        </p:txBody>
      </p:sp>
      <p:sp>
        <p:nvSpPr>
          <p:cNvPr id="11331" name="文本框 46"/>
          <p:cNvSpPr txBox="1"/>
          <p:nvPr/>
        </p:nvSpPr>
        <p:spPr>
          <a:xfrm rot="2810103">
            <a:off x="4742504" y="1971207"/>
            <a:ext cx="459100" cy="146194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500" dirty="0">
                <a:solidFill>
                  <a:srgbClr val="FFFFFF"/>
                </a:solidFill>
                <a:ea typeface="+mn-ea"/>
              </a:rPr>
              <a:t>状元成才路</a:t>
            </a:r>
            <a:endParaRPr lang="zh-CN" altLang="zh-CN" sz="500" dirty="0">
              <a:solidFill>
                <a:srgbClr val="FFFFFF"/>
              </a:solidFill>
              <a:ea typeface="+mn-ea"/>
            </a:endParaRPr>
          </a:p>
        </p:txBody>
      </p:sp>
      <p:sp>
        <p:nvSpPr>
          <p:cNvPr id="11332" name="文本框 47"/>
          <p:cNvSpPr txBox="1"/>
          <p:nvPr/>
        </p:nvSpPr>
        <p:spPr>
          <a:xfrm rot="4010103">
            <a:off x="4742504" y="2514131"/>
            <a:ext cx="459100" cy="146194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500" dirty="0">
                <a:solidFill>
                  <a:srgbClr val="FFFFFF"/>
                </a:solidFill>
                <a:ea typeface="+mn-ea"/>
              </a:rPr>
              <a:t>状元成才路</a:t>
            </a:r>
            <a:endParaRPr lang="zh-CN" altLang="zh-CN" sz="500" dirty="0">
              <a:solidFill>
                <a:srgbClr val="FFFFFF"/>
              </a:solidFill>
              <a:ea typeface="+mn-ea"/>
            </a:endParaRPr>
          </a:p>
        </p:txBody>
      </p:sp>
      <p:sp>
        <p:nvSpPr>
          <p:cNvPr id="11333" name="文本框 49"/>
          <p:cNvSpPr txBox="1"/>
          <p:nvPr/>
        </p:nvSpPr>
        <p:spPr>
          <a:xfrm rot="20439237">
            <a:off x="6223043" y="2543898"/>
            <a:ext cx="459100" cy="146194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500" dirty="0">
                <a:solidFill>
                  <a:srgbClr val="FFFFFF"/>
                </a:solidFill>
                <a:ea typeface="+mn-ea"/>
              </a:rPr>
              <a:t>状元成才路</a:t>
            </a:r>
            <a:endParaRPr lang="zh-CN" altLang="zh-CN" sz="500" dirty="0">
              <a:solidFill>
                <a:srgbClr val="FFFFFF"/>
              </a:solidFill>
              <a:ea typeface="+mn-ea"/>
            </a:endParaRPr>
          </a:p>
        </p:txBody>
      </p:sp>
      <p:sp>
        <p:nvSpPr>
          <p:cNvPr id="11334" name="文本框 50"/>
          <p:cNvSpPr txBox="1"/>
          <p:nvPr/>
        </p:nvSpPr>
        <p:spPr>
          <a:xfrm rot="4020000">
            <a:off x="5216373" y="2630217"/>
            <a:ext cx="459100" cy="146194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500" dirty="0">
                <a:solidFill>
                  <a:srgbClr val="FFFFFF"/>
                </a:solidFill>
                <a:ea typeface="+mn-ea"/>
              </a:rPr>
              <a:t>状元成才路</a:t>
            </a:r>
            <a:endParaRPr lang="zh-CN" altLang="zh-CN" sz="500" dirty="0">
              <a:solidFill>
                <a:srgbClr val="FFFFFF"/>
              </a:solidFill>
              <a:ea typeface="+mn-ea"/>
            </a:endParaRPr>
          </a:p>
        </p:txBody>
      </p:sp>
      <p:sp>
        <p:nvSpPr>
          <p:cNvPr id="11335" name="文本框 51"/>
          <p:cNvSpPr txBox="1"/>
          <p:nvPr/>
        </p:nvSpPr>
        <p:spPr>
          <a:xfrm rot="20439237">
            <a:off x="5597966" y="3218982"/>
            <a:ext cx="459100" cy="146194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500" dirty="0">
                <a:solidFill>
                  <a:srgbClr val="FFFFFF"/>
                </a:solidFill>
                <a:ea typeface="+mn-ea"/>
              </a:rPr>
              <a:t>状元成才路</a:t>
            </a:r>
            <a:endParaRPr lang="zh-CN" altLang="zh-CN" sz="500" dirty="0">
              <a:solidFill>
                <a:srgbClr val="FFFFFF"/>
              </a:solidFill>
              <a:ea typeface="+mn-ea"/>
            </a:endParaRPr>
          </a:p>
        </p:txBody>
      </p:sp>
      <p:sp>
        <p:nvSpPr>
          <p:cNvPr id="11336" name="文本框 32"/>
          <p:cNvSpPr txBox="1"/>
          <p:nvPr/>
        </p:nvSpPr>
        <p:spPr>
          <a:xfrm rot="5400000">
            <a:off x="1139673" y="3228507"/>
            <a:ext cx="459100" cy="146194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500" dirty="0">
                <a:solidFill>
                  <a:srgbClr val="FFFFFF"/>
                </a:solidFill>
                <a:ea typeface="+mn-ea"/>
              </a:rPr>
              <a:t>状元成才路</a:t>
            </a:r>
            <a:endParaRPr lang="zh-CN" altLang="zh-CN" sz="500" dirty="0">
              <a:solidFill>
                <a:srgbClr val="FFFFFF"/>
              </a:solidFill>
              <a:ea typeface="+mn-ea"/>
            </a:endParaRPr>
          </a:p>
        </p:txBody>
      </p:sp>
      <p:sp>
        <p:nvSpPr>
          <p:cNvPr id="11337" name="文本框 34"/>
          <p:cNvSpPr txBox="1"/>
          <p:nvPr/>
        </p:nvSpPr>
        <p:spPr>
          <a:xfrm rot="8340000">
            <a:off x="1879643" y="3552357"/>
            <a:ext cx="459100" cy="146194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500" dirty="0">
                <a:solidFill>
                  <a:srgbClr val="FFFFFF"/>
                </a:solidFill>
                <a:ea typeface="+mn-ea"/>
              </a:rPr>
              <a:t>状元成才路</a:t>
            </a:r>
            <a:endParaRPr lang="zh-CN" altLang="zh-CN" sz="500" dirty="0">
              <a:solidFill>
                <a:srgbClr val="FFFFFF"/>
              </a:solidFill>
              <a:ea typeface="+mn-ea"/>
            </a:endParaRPr>
          </a:p>
        </p:txBody>
      </p:sp>
      <p:sp>
        <p:nvSpPr>
          <p:cNvPr id="11338" name="文本框 36"/>
          <p:cNvSpPr txBox="1"/>
          <p:nvPr/>
        </p:nvSpPr>
        <p:spPr>
          <a:xfrm rot="2810103">
            <a:off x="1861191" y="2731421"/>
            <a:ext cx="459100" cy="146194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500" dirty="0">
                <a:solidFill>
                  <a:srgbClr val="FFFFFF"/>
                </a:solidFill>
                <a:ea typeface="+mn-ea"/>
              </a:rPr>
              <a:t>状元成才路</a:t>
            </a:r>
            <a:endParaRPr lang="zh-CN" altLang="zh-CN" sz="500" dirty="0">
              <a:solidFill>
                <a:srgbClr val="FFFFFF"/>
              </a:solidFill>
              <a:ea typeface="+mn-ea"/>
            </a:endParaRPr>
          </a:p>
        </p:txBody>
      </p:sp>
      <p:sp>
        <p:nvSpPr>
          <p:cNvPr id="11339" name="文本框 37"/>
          <p:cNvSpPr txBox="1"/>
          <p:nvPr/>
        </p:nvSpPr>
        <p:spPr>
          <a:xfrm rot="5220000">
            <a:off x="2295769" y="3014194"/>
            <a:ext cx="459100" cy="146194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500" dirty="0">
                <a:solidFill>
                  <a:srgbClr val="FFFFFF"/>
                </a:solidFill>
                <a:ea typeface="+mn-ea"/>
              </a:rPr>
              <a:t>状元成才路</a:t>
            </a:r>
            <a:endParaRPr lang="zh-CN" altLang="zh-CN" sz="500" dirty="0">
              <a:solidFill>
                <a:srgbClr val="FFFFFF"/>
              </a:solidFill>
              <a:ea typeface="+mn-ea"/>
            </a:endParaRPr>
          </a:p>
        </p:txBody>
      </p:sp>
      <p:sp>
        <p:nvSpPr>
          <p:cNvPr id="11340" name="文本框 45"/>
          <p:cNvSpPr txBox="1"/>
          <p:nvPr/>
        </p:nvSpPr>
        <p:spPr>
          <a:xfrm rot="2810103">
            <a:off x="2808929" y="2745708"/>
            <a:ext cx="459100" cy="146194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500" dirty="0">
                <a:solidFill>
                  <a:srgbClr val="FFFFFF"/>
                </a:solidFill>
                <a:ea typeface="+mn-ea"/>
              </a:rPr>
              <a:t>状元成才路</a:t>
            </a:r>
            <a:endParaRPr lang="zh-CN" altLang="zh-CN" sz="500" dirty="0">
              <a:solidFill>
                <a:srgbClr val="FFFFFF"/>
              </a:solidFill>
              <a:ea typeface="+mn-ea"/>
            </a:endParaRPr>
          </a:p>
        </p:txBody>
      </p:sp>
      <p:sp>
        <p:nvSpPr>
          <p:cNvPr id="11341" name="文本框 46"/>
          <p:cNvSpPr txBox="1"/>
          <p:nvPr/>
        </p:nvSpPr>
        <p:spPr>
          <a:xfrm rot="4020000">
            <a:off x="699142" y="1963467"/>
            <a:ext cx="459100" cy="146194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500" dirty="0">
                <a:solidFill>
                  <a:srgbClr val="FFFFFF"/>
                </a:solidFill>
                <a:ea typeface="+mn-ea"/>
              </a:rPr>
              <a:t>状元成才路</a:t>
            </a:r>
            <a:endParaRPr lang="zh-CN" altLang="zh-CN" sz="500" dirty="0">
              <a:solidFill>
                <a:srgbClr val="FFFFFF"/>
              </a:solidFill>
              <a:ea typeface="+mn-ea"/>
            </a:endParaRPr>
          </a:p>
        </p:txBody>
      </p:sp>
      <p:sp>
        <p:nvSpPr>
          <p:cNvPr id="11342" name="文本框 47"/>
          <p:cNvSpPr txBox="1"/>
          <p:nvPr/>
        </p:nvSpPr>
        <p:spPr>
          <a:xfrm rot="5220000">
            <a:off x="700332" y="2896917"/>
            <a:ext cx="459100" cy="146194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500" dirty="0">
                <a:solidFill>
                  <a:srgbClr val="FFFFFF"/>
                </a:solidFill>
                <a:ea typeface="+mn-ea"/>
              </a:rPr>
              <a:t>状元成才路</a:t>
            </a:r>
            <a:endParaRPr lang="zh-CN" altLang="zh-CN" sz="500" dirty="0">
              <a:solidFill>
                <a:srgbClr val="FFFFFF"/>
              </a:solidFill>
              <a:ea typeface="+mn-ea"/>
            </a:endParaRPr>
          </a:p>
        </p:txBody>
      </p:sp>
      <p:sp>
        <p:nvSpPr>
          <p:cNvPr id="11343" name="文本框 49"/>
          <p:cNvSpPr txBox="1"/>
          <p:nvPr/>
        </p:nvSpPr>
        <p:spPr>
          <a:xfrm rot="4020000">
            <a:off x="2462454" y="3739880"/>
            <a:ext cx="459100" cy="146194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500" dirty="0">
                <a:solidFill>
                  <a:srgbClr val="FFFFFF"/>
                </a:solidFill>
                <a:ea typeface="+mn-ea"/>
              </a:rPr>
              <a:t>状元成才路</a:t>
            </a:r>
            <a:endParaRPr lang="zh-CN" altLang="zh-CN" sz="500" dirty="0">
              <a:solidFill>
                <a:srgbClr val="FFFFFF"/>
              </a:solidFill>
              <a:ea typeface="+mn-ea"/>
            </a:endParaRPr>
          </a:p>
        </p:txBody>
      </p:sp>
      <p:sp>
        <p:nvSpPr>
          <p:cNvPr id="11344" name="文本框 50"/>
          <p:cNvSpPr txBox="1"/>
          <p:nvPr/>
        </p:nvSpPr>
        <p:spPr>
          <a:xfrm rot="4020000">
            <a:off x="3700707" y="3366619"/>
            <a:ext cx="459100" cy="146194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500" dirty="0">
                <a:solidFill>
                  <a:srgbClr val="FFFFFF"/>
                </a:solidFill>
                <a:ea typeface="+mn-ea"/>
              </a:rPr>
              <a:t>状元成才路</a:t>
            </a:r>
            <a:endParaRPr lang="zh-CN" altLang="zh-CN" sz="500" dirty="0">
              <a:solidFill>
                <a:srgbClr val="FFFFFF"/>
              </a:solidFill>
              <a:ea typeface="+mn-ea"/>
            </a:endParaRPr>
          </a:p>
        </p:txBody>
      </p:sp>
      <p:sp>
        <p:nvSpPr>
          <p:cNvPr id="11345" name="文本框 51"/>
          <p:cNvSpPr txBox="1"/>
          <p:nvPr/>
        </p:nvSpPr>
        <p:spPr>
          <a:xfrm rot="4020000">
            <a:off x="4070991" y="3580932"/>
            <a:ext cx="459100" cy="146194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500" dirty="0">
                <a:solidFill>
                  <a:srgbClr val="FFFFFF"/>
                </a:solidFill>
                <a:ea typeface="+mn-ea"/>
              </a:rPr>
              <a:t>状元成才路</a:t>
            </a:r>
            <a:endParaRPr lang="zh-CN" altLang="zh-CN" sz="500" dirty="0">
              <a:solidFill>
                <a:srgbClr val="FFFFFF"/>
              </a:solidFill>
              <a:ea typeface="+mn-ea"/>
            </a:endParaRPr>
          </a:p>
        </p:txBody>
      </p:sp>
      <p:sp>
        <p:nvSpPr>
          <p:cNvPr id="11346" name="文本框 32"/>
          <p:cNvSpPr txBox="1"/>
          <p:nvPr/>
        </p:nvSpPr>
        <p:spPr>
          <a:xfrm rot="20719261">
            <a:off x="512805" y="2514131"/>
            <a:ext cx="459100" cy="146194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500" dirty="0">
                <a:solidFill>
                  <a:srgbClr val="FFFFFF"/>
                </a:solidFill>
                <a:ea typeface="+mn-ea"/>
              </a:rPr>
              <a:t>状元成才路</a:t>
            </a:r>
            <a:endParaRPr lang="zh-CN" altLang="zh-CN" sz="500" dirty="0">
              <a:solidFill>
                <a:srgbClr val="FFFFFF"/>
              </a:solidFill>
              <a:ea typeface="+mn-ea"/>
            </a:endParaRPr>
          </a:p>
        </p:txBody>
      </p:sp>
      <p:sp>
        <p:nvSpPr>
          <p:cNvPr id="11347" name="文本框 34"/>
          <p:cNvSpPr txBox="1"/>
          <p:nvPr/>
        </p:nvSpPr>
        <p:spPr>
          <a:xfrm rot="8340000">
            <a:off x="1252779" y="2591523"/>
            <a:ext cx="459100" cy="146194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500" dirty="0">
                <a:solidFill>
                  <a:srgbClr val="FFFFFF"/>
                </a:solidFill>
                <a:ea typeface="+mn-ea"/>
              </a:rPr>
              <a:t>状元成才路</a:t>
            </a:r>
            <a:endParaRPr lang="zh-CN" altLang="zh-CN" sz="500" dirty="0">
              <a:solidFill>
                <a:srgbClr val="FFFFFF"/>
              </a:solidFill>
              <a:ea typeface="+mn-ea"/>
            </a:endParaRPr>
          </a:p>
        </p:txBody>
      </p:sp>
      <p:sp>
        <p:nvSpPr>
          <p:cNvPr id="11348" name="文本框 36"/>
          <p:cNvSpPr txBox="1"/>
          <p:nvPr/>
        </p:nvSpPr>
        <p:spPr>
          <a:xfrm rot="4020000">
            <a:off x="1668311" y="1511030"/>
            <a:ext cx="459100" cy="146194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500" dirty="0">
                <a:solidFill>
                  <a:srgbClr val="FFFFFF"/>
                </a:solidFill>
                <a:ea typeface="+mn-ea"/>
              </a:rPr>
              <a:t>状元成才路</a:t>
            </a:r>
            <a:endParaRPr lang="zh-CN" altLang="zh-CN" sz="500" dirty="0">
              <a:solidFill>
                <a:srgbClr val="FFFFFF"/>
              </a:solidFill>
              <a:ea typeface="+mn-ea"/>
            </a:endParaRPr>
          </a:p>
        </p:txBody>
      </p:sp>
      <p:sp>
        <p:nvSpPr>
          <p:cNvPr id="11349" name="文本框 37"/>
          <p:cNvSpPr txBox="1"/>
          <p:nvPr/>
        </p:nvSpPr>
        <p:spPr>
          <a:xfrm rot="5220000">
            <a:off x="1668311" y="2053955"/>
            <a:ext cx="459100" cy="146194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500" dirty="0">
                <a:solidFill>
                  <a:srgbClr val="FFFFFF"/>
                </a:solidFill>
                <a:ea typeface="+mn-ea"/>
              </a:rPr>
              <a:t>状元成才路</a:t>
            </a:r>
            <a:endParaRPr lang="zh-CN" altLang="zh-CN" sz="500" dirty="0">
              <a:solidFill>
                <a:srgbClr val="FFFFFF"/>
              </a:solidFill>
              <a:ea typeface="+mn-ea"/>
            </a:endParaRPr>
          </a:p>
        </p:txBody>
      </p:sp>
      <p:sp>
        <p:nvSpPr>
          <p:cNvPr id="11350" name="文本框 45"/>
          <p:cNvSpPr txBox="1"/>
          <p:nvPr/>
        </p:nvSpPr>
        <p:spPr>
          <a:xfrm rot="2810103">
            <a:off x="2229094" y="1533056"/>
            <a:ext cx="459100" cy="146194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500" dirty="0">
                <a:solidFill>
                  <a:srgbClr val="FFFFFF"/>
                </a:solidFill>
                <a:ea typeface="+mn-ea"/>
              </a:rPr>
              <a:t>状元成才路</a:t>
            </a:r>
            <a:endParaRPr lang="zh-CN" altLang="zh-CN" sz="500" dirty="0">
              <a:solidFill>
                <a:srgbClr val="FFFFFF"/>
              </a:solidFill>
              <a:ea typeface="+mn-ea"/>
            </a:endParaRPr>
          </a:p>
        </p:txBody>
      </p:sp>
      <p:sp>
        <p:nvSpPr>
          <p:cNvPr id="11351" name="文本框 46"/>
          <p:cNvSpPr txBox="1"/>
          <p:nvPr/>
        </p:nvSpPr>
        <p:spPr>
          <a:xfrm rot="2810103">
            <a:off x="2599379" y="1747369"/>
            <a:ext cx="459100" cy="146194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500" dirty="0">
                <a:solidFill>
                  <a:srgbClr val="FFFFFF"/>
                </a:solidFill>
                <a:ea typeface="+mn-ea"/>
              </a:rPr>
              <a:t>状元成才路</a:t>
            </a:r>
            <a:endParaRPr lang="zh-CN" altLang="zh-CN" sz="500" dirty="0">
              <a:solidFill>
                <a:srgbClr val="FFFFFF"/>
              </a:solidFill>
              <a:ea typeface="+mn-ea"/>
            </a:endParaRPr>
          </a:p>
        </p:txBody>
      </p:sp>
      <p:sp>
        <p:nvSpPr>
          <p:cNvPr id="11352" name="文本框 47"/>
          <p:cNvSpPr txBox="1"/>
          <p:nvPr/>
        </p:nvSpPr>
        <p:spPr>
          <a:xfrm rot="4010103">
            <a:off x="2327916" y="2312321"/>
            <a:ext cx="459100" cy="146194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500" dirty="0">
                <a:solidFill>
                  <a:srgbClr val="FFFFFF"/>
                </a:solidFill>
                <a:ea typeface="+mn-ea"/>
              </a:rPr>
              <a:t>状元成才路</a:t>
            </a:r>
            <a:endParaRPr lang="zh-CN" altLang="zh-CN" sz="500" dirty="0">
              <a:solidFill>
                <a:srgbClr val="FFFFFF"/>
              </a:solidFill>
              <a:ea typeface="+mn-ea"/>
            </a:endParaRPr>
          </a:p>
        </p:txBody>
      </p:sp>
      <p:sp>
        <p:nvSpPr>
          <p:cNvPr id="11353" name="文本框 49"/>
          <p:cNvSpPr txBox="1"/>
          <p:nvPr/>
        </p:nvSpPr>
        <p:spPr>
          <a:xfrm rot="2810103">
            <a:off x="3186357" y="1971207"/>
            <a:ext cx="459100" cy="146194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500" dirty="0">
                <a:solidFill>
                  <a:srgbClr val="FFFFFF"/>
                </a:solidFill>
                <a:ea typeface="+mn-ea"/>
              </a:rPr>
              <a:t>状元成才路</a:t>
            </a:r>
            <a:endParaRPr lang="zh-CN" altLang="zh-CN" sz="500" dirty="0">
              <a:solidFill>
                <a:srgbClr val="FFFFFF"/>
              </a:solidFill>
              <a:ea typeface="+mn-ea"/>
            </a:endParaRPr>
          </a:p>
        </p:txBody>
      </p:sp>
      <p:sp>
        <p:nvSpPr>
          <p:cNvPr id="11354" name="文本框 50"/>
          <p:cNvSpPr txBox="1"/>
          <p:nvPr/>
        </p:nvSpPr>
        <p:spPr>
          <a:xfrm rot="2810103">
            <a:off x="3073246" y="2406380"/>
            <a:ext cx="459100" cy="146194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500" dirty="0">
                <a:solidFill>
                  <a:srgbClr val="FFFFFF"/>
                </a:solidFill>
                <a:ea typeface="+mn-ea"/>
              </a:rPr>
              <a:t>状元成才路</a:t>
            </a:r>
            <a:endParaRPr lang="zh-CN" altLang="zh-CN" sz="500" dirty="0">
              <a:solidFill>
                <a:srgbClr val="FFFFFF"/>
              </a:solidFill>
              <a:ea typeface="+mn-ea"/>
            </a:endParaRPr>
          </a:p>
        </p:txBody>
      </p:sp>
      <p:sp>
        <p:nvSpPr>
          <p:cNvPr id="11355" name="文本框 51"/>
          <p:cNvSpPr txBox="1"/>
          <p:nvPr/>
        </p:nvSpPr>
        <p:spPr>
          <a:xfrm rot="2810103">
            <a:off x="3443530" y="2620692"/>
            <a:ext cx="459100" cy="146194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500" dirty="0">
                <a:solidFill>
                  <a:srgbClr val="FFFFFF"/>
                </a:solidFill>
                <a:ea typeface="+mn-ea"/>
              </a:rPr>
              <a:t>状元成才路</a:t>
            </a:r>
            <a:endParaRPr lang="zh-CN" altLang="zh-CN" sz="500" dirty="0">
              <a:solidFill>
                <a:srgbClr val="FFFFFF"/>
              </a:solidFill>
              <a:ea typeface="+mn-ea"/>
            </a:endParaRPr>
          </a:p>
        </p:txBody>
      </p:sp>
      <p:sp>
        <p:nvSpPr>
          <p:cNvPr id="11356" name="文本框 32"/>
          <p:cNvSpPr txBox="1"/>
          <p:nvPr/>
        </p:nvSpPr>
        <p:spPr>
          <a:xfrm rot="5400000">
            <a:off x="4749648" y="3682730"/>
            <a:ext cx="459100" cy="146194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500" dirty="0">
                <a:solidFill>
                  <a:srgbClr val="FFFFFF"/>
                </a:solidFill>
                <a:ea typeface="+mn-ea"/>
              </a:rPr>
              <a:t>状元成才路</a:t>
            </a:r>
            <a:endParaRPr lang="zh-CN" altLang="zh-CN" sz="500" dirty="0">
              <a:solidFill>
                <a:srgbClr val="FFFFFF"/>
              </a:solidFill>
              <a:ea typeface="+mn-ea"/>
            </a:endParaRPr>
          </a:p>
        </p:txBody>
      </p:sp>
      <p:sp>
        <p:nvSpPr>
          <p:cNvPr id="11357" name="文本框 34"/>
          <p:cNvSpPr txBox="1"/>
          <p:nvPr/>
        </p:nvSpPr>
        <p:spPr>
          <a:xfrm rot="3159237">
            <a:off x="5818829" y="4006580"/>
            <a:ext cx="459100" cy="146194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500" dirty="0">
                <a:solidFill>
                  <a:srgbClr val="FFFFFF"/>
                </a:solidFill>
                <a:ea typeface="+mn-ea"/>
              </a:rPr>
              <a:t>状元成才路</a:t>
            </a:r>
            <a:endParaRPr lang="zh-CN" altLang="zh-CN" sz="500" dirty="0">
              <a:solidFill>
                <a:srgbClr val="FFFFFF"/>
              </a:solidFill>
              <a:ea typeface="+mn-ea"/>
            </a:endParaRPr>
          </a:p>
        </p:txBody>
      </p:sp>
      <p:sp>
        <p:nvSpPr>
          <p:cNvPr id="11358" name="文本框 36"/>
          <p:cNvSpPr txBox="1"/>
          <p:nvPr/>
        </p:nvSpPr>
        <p:spPr>
          <a:xfrm rot="20439237">
            <a:off x="6236141" y="2924898"/>
            <a:ext cx="459100" cy="146194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500" dirty="0">
                <a:solidFill>
                  <a:srgbClr val="FFFFFF"/>
                </a:solidFill>
                <a:ea typeface="+mn-ea"/>
              </a:rPr>
              <a:t>状元成才路</a:t>
            </a:r>
            <a:endParaRPr lang="zh-CN" altLang="zh-CN" sz="500" dirty="0">
              <a:solidFill>
                <a:srgbClr val="FFFFFF"/>
              </a:solidFill>
              <a:ea typeface="+mn-ea"/>
            </a:endParaRPr>
          </a:p>
        </p:txBody>
      </p:sp>
      <p:sp>
        <p:nvSpPr>
          <p:cNvPr id="11359" name="文本框 37"/>
          <p:cNvSpPr txBox="1"/>
          <p:nvPr/>
        </p:nvSpPr>
        <p:spPr>
          <a:xfrm rot="39237">
            <a:off x="6236141" y="3467822"/>
            <a:ext cx="459100" cy="146194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500" dirty="0">
                <a:solidFill>
                  <a:srgbClr val="FFFFFF"/>
                </a:solidFill>
                <a:ea typeface="+mn-ea"/>
              </a:rPr>
              <a:t>状元成才路</a:t>
            </a:r>
            <a:endParaRPr lang="zh-CN" altLang="zh-CN" sz="500" dirty="0">
              <a:solidFill>
                <a:srgbClr val="FFFFFF"/>
              </a:solidFill>
              <a:ea typeface="+mn-ea"/>
            </a:endParaRPr>
          </a:p>
        </p:txBody>
      </p:sp>
      <p:sp>
        <p:nvSpPr>
          <p:cNvPr id="11360" name="文本框 45"/>
          <p:cNvSpPr txBox="1"/>
          <p:nvPr/>
        </p:nvSpPr>
        <p:spPr>
          <a:xfrm rot="20439237">
            <a:off x="6796329" y="2947519"/>
            <a:ext cx="459100" cy="146194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500" dirty="0">
                <a:solidFill>
                  <a:srgbClr val="FFFFFF"/>
                </a:solidFill>
                <a:ea typeface="+mn-ea"/>
              </a:rPr>
              <a:t>状元成才路</a:t>
            </a:r>
            <a:endParaRPr lang="zh-CN" altLang="zh-CN" sz="500" dirty="0">
              <a:solidFill>
                <a:srgbClr val="FFFFFF"/>
              </a:solidFill>
              <a:ea typeface="+mn-ea"/>
            </a:endParaRPr>
          </a:p>
        </p:txBody>
      </p:sp>
      <p:sp>
        <p:nvSpPr>
          <p:cNvPr id="11361" name="文本框 46"/>
          <p:cNvSpPr txBox="1"/>
          <p:nvPr/>
        </p:nvSpPr>
        <p:spPr>
          <a:xfrm rot="20439237">
            <a:off x="7166018" y="3161832"/>
            <a:ext cx="459100" cy="146194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500" dirty="0">
                <a:solidFill>
                  <a:srgbClr val="FFFFFF"/>
                </a:solidFill>
                <a:ea typeface="+mn-ea"/>
              </a:rPr>
              <a:t>状元成才路</a:t>
            </a:r>
            <a:endParaRPr lang="zh-CN" altLang="zh-CN" sz="500" dirty="0">
              <a:solidFill>
                <a:srgbClr val="FFFFFF"/>
              </a:solidFill>
              <a:ea typeface="+mn-ea"/>
            </a:endParaRPr>
          </a:p>
        </p:txBody>
      </p:sp>
      <p:sp>
        <p:nvSpPr>
          <p:cNvPr id="11362" name="文本框 47"/>
          <p:cNvSpPr txBox="1"/>
          <p:nvPr/>
        </p:nvSpPr>
        <p:spPr>
          <a:xfrm rot="39237">
            <a:off x="6853479" y="3729760"/>
            <a:ext cx="459100" cy="146194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500" dirty="0">
                <a:solidFill>
                  <a:srgbClr val="FFFFFF"/>
                </a:solidFill>
                <a:ea typeface="+mn-ea"/>
              </a:rPr>
              <a:t>状元成才路</a:t>
            </a:r>
            <a:endParaRPr lang="zh-CN" altLang="zh-CN" sz="500" dirty="0">
              <a:solidFill>
                <a:srgbClr val="FFFFFF"/>
              </a:solidFill>
              <a:ea typeface="+mn-ea"/>
            </a:endParaRPr>
          </a:p>
        </p:txBody>
      </p:sp>
      <p:sp>
        <p:nvSpPr>
          <p:cNvPr id="11363" name="文本框 49"/>
          <p:cNvSpPr txBox="1"/>
          <p:nvPr/>
        </p:nvSpPr>
        <p:spPr>
          <a:xfrm rot="20439237">
            <a:off x="7686916" y="3452344"/>
            <a:ext cx="459100" cy="146194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500" dirty="0">
                <a:solidFill>
                  <a:srgbClr val="FFFFFF"/>
                </a:solidFill>
                <a:ea typeface="+mn-ea"/>
              </a:rPr>
              <a:t>状元成才路</a:t>
            </a:r>
            <a:endParaRPr lang="zh-CN" altLang="zh-CN" sz="500" dirty="0">
              <a:solidFill>
                <a:srgbClr val="FFFFFF"/>
              </a:solidFill>
              <a:ea typeface="+mn-ea"/>
            </a:endParaRPr>
          </a:p>
        </p:txBody>
      </p:sp>
      <p:sp>
        <p:nvSpPr>
          <p:cNvPr id="11364" name="文本框 50"/>
          <p:cNvSpPr txBox="1"/>
          <p:nvPr/>
        </p:nvSpPr>
        <p:spPr>
          <a:xfrm rot="20439237">
            <a:off x="7641078" y="3820248"/>
            <a:ext cx="459100" cy="146194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500" dirty="0">
                <a:solidFill>
                  <a:srgbClr val="FFFFFF"/>
                </a:solidFill>
                <a:ea typeface="+mn-ea"/>
              </a:rPr>
              <a:t>状元成才路</a:t>
            </a:r>
            <a:endParaRPr lang="zh-CN" altLang="zh-CN" sz="500" dirty="0">
              <a:solidFill>
                <a:srgbClr val="FFFFFF"/>
              </a:solidFill>
              <a:ea typeface="+mn-ea"/>
            </a:endParaRPr>
          </a:p>
        </p:txBody>
      </p:sp>
      <p:sp>
        <p:nvSpPr>
          <p:cNvPr id="11365" name="文本框 51"/>
          <p:cNvSpPr txBox="1"/>
          <p:nvPr/>
        </p:nvSpPr>
        <p:spPr>
          <a:xfrm rot="20439237">
            <a:off x="6779066" y="1146104"/>
            <a:ext cx="459100" cy="146194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500" dirty="0">
                <a:solidFill>
                  <a:srgbClr val="FFFFFF"/>
                </a:solidFill>
                <a:ea typeface="+mn-ea"/>
              </a:rPr>
              <a:t>状元成才路</a:t>
            </a:r>
            <a:endParaRPr lang="zh-CN" altLang="zh-CN" sz="500" dirty="0">
              <a:solidFill>
                <a:srgbClr val="FFFFFF"/>
              </a:solidFill>
              <a:ea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92919" y="722712"/>
            <a:ext cx="6567488" cy="660181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再读课文，理清课文层次。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373" name="文本框 1"/>
          <p:cNvSpPr txBox="1"/>
          <p:nvPr/>
        </p:nvSpPr>
        <p:spPr>
          <a:xfrm>
            <a:off x="696516" y="1639493"/>
            <a:ext cx="8205788" cy="758669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第一部分（   ）：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______________________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5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2967037" y="1760935"/>
            <a:ext cx="1187054" cy="567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700" b="1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endParaRPr lang="en-US" altLang="zh-CN" sz="2700" b="1">
              <a:solidFill>
                <a:srgbClr val="FF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246960" y="1701404"/>
            <a:ext cx="3846246" cy="561692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英子因腿疾忧郁自卑</a:t>
            </a:r>
            <a:endParaRPr lang="zh-CN" altLang="en-US" sz="32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1"/>
          <p:cNvSpPr txBox="1"/>
          <p:nvPr/>
        </p:nvSpPr>
        <p:spPr>
          <a:xfrm>
            <a:off x="694135" y="2588421"/>
            <a:ext cx="8205788" cy="758669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第二部分（   ）：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______________________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5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2834879" y="2722961"/>
            <a:ext cx="1188244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400" b="1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2-3</a:t>
            </a:r>
            <a:endParaRPr lang="en-US" altLang="zh-CN" sz="2400" b="1">
              <a:solidFill>
                <a:srgbClr val="FF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274344" y="2639616"/>
            <a:ext cx="3022302" cy="561692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两次掌声的响起</a:t>
            </a:r>
            <a:endParaRPr lang="zh-CN" altLang="en-US" sz="32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1"/>
          <p:cNvSpPr txBox="1"/>
          <p:nvPr/>
        </p:nvSpPr>
        <p:spPr>
          <a:xfrm>
            <a:off x="696516" y="3574256"/>
            <a:ext cx="8205788" cy="758669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第三部分（   ）：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______________________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5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275536" y="3609976"/>
            <a:ext cx="3022302" cy="561692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乐观自信的英子</a:t>
            </a:r>
            <a:endParaRPr lang="zh-CN" altLang="en-US" sz="32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2796781" y="3696892"/>
            <a:ext cx="1187053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400" b="1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4-5</a:t>
            </a:r>
            <a:endParaRPr lang="en-US" altLang="zh-CN" sz="2400" b="1">
              <a:solidFill>
                <a:srgbClr val="FF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8" grpId="0"/>
      <p:bldP spid="22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2" descr="18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368035" y="706041"/>
            <a:ext cx="5454253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zh-CN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快速默读课文第</a:t>
            </a:r>
            <a:r>
              <a:rPr lang="en-US" altLang="zh-CN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zh-CN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自然段</a:t>
            </a:r>
            <a:endParaRPr lang="zh-CN" altLang="zh-CN" sz="36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1429942" y="1920479"/>
            <a:ext cx="7268765" cy="1638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zh-CN" altLang="en-US" sz="3400" dirty="0">
                <a:solidFill>
                  <a:srgbClr val="0000FF"/>
                </a:solidFill>
                <a:latin typeface="Calibri" panose="020F0502020204030204" pitchFamily="34" charset="0"/>
              </a:rPr>
              <a:t>思考</a:t>
            </a:r>
            <a:r>
              <a:rPr lang="zh-CN" altLang="zh-CN" sz="3400" dirty="0">
                <a:solidFill>
                  <a:srgbClr val="0000FF"/>
                </a:solidFill>
                <a:latin typeface="Calibri" panose="020F0502020204030204" pitchFamily="34" charset="0"/>
              </a:rPr>
              <a:t>：</a:t>
            </a:r>
            <a:endParaRPr lang="zh-CN" altLang="zh-CN" sz="3400" dirty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r>
              <a:rPr lang="zh-CN" altLang="zh-CN" sz="3400" dirty="0">
                <a:solidFill>
                  <a:srgbClr val="0000FF"/>
                </a:solidFill>
                <a:latin typeface="Calibri" panose="020F0502020204030204" pitchFamily="34" charset="0"/>
              </a:rPr>
              <a:t>1</a:t>
            </a:r>
            <a:r>
              <a:rPr lang="en-US" altLang="zh-CN" sz="3400" dirty="0">
                <a:solidFill>
                  <a:srgbClr val="0000FF"/>
                </a:solidFill>
                <a:latin typeface="Calibri" panose="020F0502020204030204" pitchFamily="34" charset="0"/>
              </a:rPr>
              <a:t>.</a:t>
            </a:r>
            <a:r>
              <a:rPr lang="zh-CN" altLang="zh-CN" sz="3400" dirty="0">
                <a:solidFill>
                  <a:srgbClr val="0000FF"/>
                </a:solidFill>
                <a:latin typeface="Calibri" panose="020F0502020204030204" pitchFamily="34" charset="0"/>
              </a:rPr>
              <a:t>原来的英子是一个什么样的小女孩？</a:t>
            </a:r>
            <a:endParaRPr lang="zh-CN" altLang="zh-CN" sz="3400" dirty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r>
              <a:rPr lang="zh-CN" altLang="zh-CN" sz="3400" dirty="0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  <a:r>
              <a:rPr lang="en-US" altLang="zh-CN" sz="3400" dirty="0">
                <a:solidFill>
                  <a:srgbClr val="0000FF"/>
                </a:solidFill>
                <a:latin typeface="Calibri" panose="020F0502020204030204" pitchFamily="34" charset="0"/>
              </a:rPr>
              <a:t>.</a:t>
            </a:r>
            <a:r>
              <a:rPr lang="zh-CN" altLang="zh-CN" sz="3400" dirty="0">
                <a:solidFill>
                  <a:srgbClr val="0000FF"/>
                </a:solidFill>
                <a:latin typeface="Calibri" panose="020F0502020204030204" pitchFamily="34" charset="0"/>
              </a:rPr>
              <a:t>边读边</a:t>
            </a:r>
            <a:r>
              <a:rPr lang="zh-CN" altLang="en-US" sz="3400" dirty="0">
                <a:solidFill>
                  <a:srgbClr val="0000FF"/>
                </a:solidFill>
                <a:latin typeface="Calibri" panose="020F0502020204030204" pitchFamily="34" charset="0"/>
              </a:rPr>
              <a:t>标</a:t>
            </a:r>
            <a:r>
              <a:rPr lang="zh-CN" altLang="zh-CN" sz="3400" dirty="0">
                <a:solidFill>
                  <a:srgbClr val="0000FF"/>
                </a:solidFill>
                <a:latin typeface="Calibri" panose="020F0502020204030204" pitchFamily="34" charset="0"/>
              </a:rPr>
              <a:t>出最让你难过的语句。</a:t>
            </a:r>
            <a:endParaRPr lang="zh-CN" altLang="zh-CN" sz="340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67588" name="WordArt 5"/>
          <p:cNvSpPr>
            <a:spLocks noChangeArrowheads="1" noChangeShapeType="1"/>
          </p:cNvSpPr>
          <p:nvPr/>
        </p:nvSpPr>
        <p:spPr bwMode="auto">
          <a:xfrm>
            <a:off x="502450" y="4511282"/>
            <a:ext cx="1350169" cy="215503"/>
          </a:xfrm>
          <a:prstGeom prst="rect">
            <a:avLst/>
          </a:prstGeom>
        </p:spPr>
        <p:txBody>
          <a:bodyPr spcFirstLastPara="1" wrap="none" lIns="68580" tIns="34290" rIns="68580" bIns="34290" fromWordArt="1">
            <a:prstTxWarp prst="textArchUp">
              <a:avLst>
                <a:gd name="adj" fmla="val 10972779"/>
              </a:avLst>
            </a:prstTxWarp>
          </a:bodyPr>
          <a:lstStyle/>
          <a:p>
            <a:pPr algn="ctr"/>
            <a:r>
              <a:rPr lang="zh-CN" altLang="en-US" sz="2700" kern="10">
                <a:ln w="9525">
                  <a:solidFill>
                    <a:srgbClr val="FF00FF"/>
                  </a:solidFill>
                  <a:round/>
                </a:ln>
                <a:solidFill>
                  <a:srgbClr val="FF99CC"/>
                </a:solidFill>
                <a:latin typeface="+mn-ea"/>
                <a:ea typeface="+mn-ea"/>
                <a:cs typeface="+mn-ea"/>
              </a:rPr>
              <a:t>动一动</a:t>
            </a:r>
            <a:endParaRPr lang="zh-CN" altLang="en-US" sz="2700" kern="10">
              <a:ln w="9525">
                <a:solidFill>
                  <a:srgbClr val="FF00FF"/>
                </a:solidFill>
                <a:round/>
              </a:ln>
              <a:solidFill>
                <a:srgbClr val="FF99CC"/>
              </a:solidFill>
              <a:latin typeface="+mn-ea"/>
              <a:ea typeface="+mn-ea"/>
              <a:cs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utoUpdateAnimBg="0"/>
      <p:bldP spid="13316" grpId="0" bldLvl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930129" y="342901"/>
            <a:ext cx="4485084" cy="850106"/>
          </a:xfrm>
        </p:spPr>
        <p:txBody>
          <a:bodyPr/>
          <a:lstStyle/>
          <a:p>
            <a:r>
              <a:rPr lang="zh-CN" altLang="zh-CN" sz="4500" b="1">
                <a:solidFill>
                  <a:srgbClr val="0000FF"/>
                </a:solidFill>
              </a:rPr>
              <a:t>掌声，无处不在</a:t>
            </a:r>
            <a:endParaRPr lang="zh-CN" altLang="zh-CN" sz="4500" b="1">
              <a:solidFill>
                <a:srgbClr val="0000FF"/>
              </a:solidFill>
            </a:endParaRPr>
          </a:p>
        </p:txBody>
      </p:sp>
      <p:pic>
        <p:nvPicPr>
          <p:cNvPr id="36871" name="钢琴曲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245745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9155" name="组合 10"/>
          <p:cNvGrpSpPr/>
          <p:nvPr/>
        </p:nvGrpSpPr>
        <p:grpSpPr bwMode="auto">
          <a:xfrm>
            <a:off x="101210" y="154782"/>
            <a:ext cx="2353865" cy="837010"/>
            <a:chOff x="135082" y="206733"/>
            <a:chExt cx="3137986" cy="1115717"/>
          </a:xfrm>
        </p:grpSpPr>
        <p:grpSp>
          <p:nvGrpSpPr>
            <p:cNvPr id="49158" name="组合 11"/>
            <p:cNvGrpSpPr/>
            <p:nvPr/>
          </p:nvGrpSpPr>
          <p:grpSpPr bwMode="auto">
            <a:xfrm>
              <a:off x="1027115" y="567000"/>
              <a:ext cx="2245953" cy="679270"/>
              <a:chOff x="1938349" y="2510780"/>
              <a:chExt cx="2245953" cy="679270"/>
            </a:xfrm>
          </p:grpSpPr>
          <p:cxnSp>
            <p:nvCxnSpPr>
              <p:cNvPr id="14" name="直接连接符 13"/>
              <p:cNvCxnSpPr/>
              <p:nvPr/>
            </p:nvCxnSpPr>
            <p:spPr>
              <a:xfrm>
                <a:off x="1965332" y="2510780"/>
                <a:ext cx="1874538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/>
              <p:nvPr/>
            </p:nvCxnSpPr>
            <p:spPr>
              <a:xfrm>
                <a:off x="1974855" y="3190050"/>
                <a:ext cx="1876125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3"/>
              <p:cNvSpPr txBox="1">
                <a:spLocks noChangeArrowheads="1"/>
              </p:cNvSpPr>
              <p:nvPr/>
            </p:nvSpPr>
            <p:spPr bwMode="auto">
              <a:xfrm>
                <a:off x="1938349" y="2542522"/>
                <a:ext cx="2245953" cy="61539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400" b="1" spc="375" dirty="0">
                    <a:solidFill>
                      <a:srgbClr val="00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新课导入</a:t>
                </a:r>
                <a:endParaRPr lang="zh-CN" altLang="en-US" sz="2400" b="1" spc="375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17" name="直接连接符 16"/>
              <p:cNvCxnSpPr/>
              <p:nvPr/>
            </p:nvCxnSpPr>
            <p:spPr>
              <a:xfrm>
                <a:off x="3831933" y="2510780"/>
                <a:ext cx="306339" cy="334873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 flipV="1">
                <a:off x="3849394" y="2828196"/>
                <a:ext cx="269832" cy="361854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9159" name="图片 12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35082" y="206733"/>
              <a:ext cx="900074" cy="1115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6016" y="1198962"/>
            <a:ext cx="4847034" cy="3634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 descr="209461A[1]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592366" y="1397796"/>
            <a:ext cx="2099072" cy="343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761" fill="hold"/>
                                        <p:tgtEl>
                                          <p:spTgt spid="368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931069" y="519113"/>
            <a:ext cx="7436644" cy="3947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zh-CN" altLang="zh-CN" dirty="0">
                <a:latin typeface="Calibri" panose="020F0502020204030204" pitchFamily="34" charset="0"/>
              </a:rPr>
              <a:t>                </a:t>
            </a:r>
            <a:r>
              <a:rPr lang="en-US" altLang="zh-CN" dirty="0">
                <a:latin typeface="Calibri" panose="020F0502020204030204" pitchFamily="34" charset="0"/>
              </a:rPr>
              <a:t>       </a:t>
            </a:r>
            <a:r>
              <a:rPr lang="zh-CN" altLang="zh-CN" sz="3600" dirty="0">
                <a:latin typeface="Calibri" panose="020F0502020204030204" pitchFamily="34" charset="0"/>
              </a:rPr>
              <a:t>上小学的时候，我们班有位叫英子的同学。</a:t>
            </a:r>
            <a:r>
              <a:rPr lang="zh-CN" altLang="zh-CN" sz="3600" dirty="0">
                <a:solidFill>
                  <a:srgbClr val="0000FF"/>
                </a:solidFill>
                <a:latin typeface="Calibri" panose="020F0502020204030204" pitchFamily="34" charset="0"/>
              </a:rPr>
              <a:t>她很文静，总是默默地坐在教室的一角。</a:t>
            </a:r>
            <a:r>
              <a:rPr lang="zh-CN" altLang="zh-CN" sz="3600" dirty="0">
                <a:latin typeface="Calibri" panose="020F0502020204030204" pitchFamily="34" charset="0"/>
              </a:rPr>
              <a:t>上课前，她</a:t>
            </a:r>
            <a:r>
              <a:rPr lang="zh-CN" altLang="zh-CN" sz="3600" dirty="0">
                <a:solidFill>
                  <a:srgbClr val="0000FF"/>
                </a:solidFill>
                <a:latin typeface="Calibri" panose="020F0502020204030204" pitchFamily="34" charset="0"/>
              </a:rPr>
              <a:t>早早地就来到教室</a:t>
            </a:r>
            <a:r>
              <a:rPr lang="zh-CN" altLang="zh-CN" sz="3600" dirty="0">
                <a:latin typeface="Calibri" panose="020F0502020204030204" pitchFamily="34" charset="0"/>
              </a:rPr>
              <a:t>，下课后，她又</a:t>
            </a:r>
            <a:r>
              <a:rPr lang="zh-CN" altLang="zh-CN" sz="3600" dirty="0">
                <a:solidFill>
                  <a:srgbClr val="0000FF"/>
                </a:solidFill>
                <a:latin typeface="Calibri" panose="020F0502020204030204" pitchFamily="34" charset="0"/>
              </a:rPr>
              <a:t>总是最后一个离开</a:t>
            </a:r>
            <a:r>
              <a:rPr lang="zh-CN" altLang="zh-CN" sz="3600" dirty="0">
                <a:latin typeface="Calibri" panose="020F0502020204030204" pitchFamily="34" charset="0"/>
              </a:rPr>
              <a:t>。</a:t>
            </a:r>
            <a:r>
              <a:rPr lang="zh-CN" altLang="zh-CN" sz="3600" dirty="0">
                <a:solidFill>
                  <a:srgbClr val="FF0000"/>
                </a:solidFill>
                <a:latin typeface="Calibri" panose="020F0502020204030204" pitchFamily="34" charset="0"/>
              </a:rPr>
              <a:t>因为</a:t>
            </a:r>
            <a:r>
              <a:rPr lang="zh-CN" altLang="zh-CN" sz="3600" dirty="0">
                <a:latin typeface="Calibri" panose="020F0502020204030204" pitchFamily="34" charset="0"/>
              </a:rPr>
              <a:t>她小时候生过病，腿脚落下了残疾，不愿意让别人看见她走路的姿势。</a:t>
            </a:r>
            <a:endParaRPr lang="zh-CN" altLang="zh-CN" sz="3600" dirty="0">
              <a:latin typeface="Calibri" panose="020F0502020204030204" pitchFamily="34" charset="0"/>
            </a:endParaRPr>
          </a:p>
        </p:txBody>
      </p:sp>
      <p:sp>
        <p:nvSpPr>
          <p:cNvPr id="14341" name="AutoShape 5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3533782" y="3813575"/>
            <a:ext cx="108347" cy="108347"/>
          </a:xfrm>
          <a:prstGeom prst="flowChartConnector">
            <a:avLst/>
          </a:prstGeom>
          <a:solidFill>
            <a:srgbClr val="FF99CC"/>
          </a:solidFill>
          <a:ln w="9525">
            <a:solidFill>
              <a:srgbClr val="FF99CC"/>
            </a:solidFill>
            <a:round/>
          </a:ln>
        </p:spPr>
        <p:txBody>
          <a:bodyPr wrap="none" lIns="68580" tIns="34290" rIns="68580" bIns="34290" anchor="ctr"/>
          <a:lstStyle/>
          <a:p>
            <a:r>
              <a:rPr lang="en-US" altLang="zh-CN">
                <a:latin typeface="Calibri" panose="020F0502020204030204" pitchFamily="34" charset="0"/>
              </a:rPr>
              <a:t>                    </a:t>
            </a:r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8" name="AutoShape 5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3918353" y="3801669"/>
            <a:ext cx="108347" cy="108347"/>
          </a:xfrm>
          <a:prstGeom prst="flowChartConnector">
            <a:avLst/>
          </a:prstGeom>
          <a:solidFill>
            <a:srgbClr val="FF99CC"/>
          </a:solidFill>
          <a:ln w="9525">
            <a:solidFill>
              <a:srgbClr val="FF99CC"/>
            </a:solidFill>
            <a:round/>
          </a:ln>
        </p:spPr>
        <p:txBody>
          <a:bodyPr wrap="none" lIns="68580" tIns="34290" rIns="68580" bIns="34290" anchor="ctr"/>
          <a:lstStyle/>
          <a:p>
            <a:r>
              <a:rPr lang="en-US" altLang="zh-CN">
                <a:latin typeface="Calibri" panose="020F0502020204030204" pitchFamily="34" charset="0"/>
              </a:rPr>
              <a:t>                    </a:t>
            </a:r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9" name="AutoShape 5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4856566" y="3796906"/>
            <a:ext cx="108347" cy="108347"/>
          </a:xfrm>
          <a:prstGeom prst="flowChartConnector">
            <a:avLst/>
          </a:prstGeom>
          <a:solidFill>
            <a:srgbClr val="FF99CC"/>
          </a:solidFill>
          <a:ln w="9525">
            <a:solidFill>
              <a:srgbClr val="FF99CC"/>
            </a:solidFill>
            <a:round/>
          </a:ln>
        </p:spPr>
        <p:txBody>
          <a:bodyPr wrap="none" lIns="68580" tIns="34290" rIns="68580" bIns="34290" anchor="ctr"/>
          <a:lstStyle/>
          <a:p>
            <a:r>
              <a:rPr lang="en-US" altLang="zh-CN">
                <a:latin typeface="Calibri" panose="020F0502020204030204" pitchFamily="34" charset="0"/>
              </a:rPr>
              <a:t>                    </a:t>
            </a:r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10" name="AutoShape 5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5285191" y="3804050"/>
            <a:ext cx="108347" cy="108347"/>
          </a:xfrm>
          <a:prstGeom prst="flowChartConnector">
            <a:avLst/>
          </a:prstGeom>
          <a:solidFill>
            <a:srgbClr val="FF99CC"/>
          </a:solidFill>
          <a:ln w="9525">
            <a:solidFill>
              <a:srgbClr val="FF99CC"/>
            </a:solidFill>
            <a:round/>
          </a:ln>
        </p:spPr>
        <p:txBody>
          <a:bodyPr wrap="none" lIns="68580" tIns="34290" rIns="68580" bIns="34290" anchor="ctr"/>
          <a:lstStyle/>
          <a:p>
            <a:r>
              <a:rPr lang="en-US" altLang="zh-CN">
                <a:latin typeface="Calibri" panose="020F0502020204030204" pitchFamily="34" charset="0"/>
              </a:rPr>
              <a:t>                    </a:t>
            </a:r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11" name="AutoShape 5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4346978" y="3818338"/>
            <a:ext cx="108347" cy="108347"/>
          </a:xfrm>
          <a:prstGeom prst="flowChartConnector">
            <a:avLst/>
          </a:prstGeom>
          <a:solidFill>
            <a:srgbClr val="FF99CC"/>
          </a:solidFill>
          <a:ln w="9525">
            <a:solidFill>
              <a:srgbClr val="FF99CC"/>
            </a:solidFill>
            <a:round/>
          </a:ln>
        </p:spPr>
        <p:txBody>
          <a:bodyPr wrap="none" lIns="68580" tIns="34290" rIns="68580" bIns="34290" anchor="ctr"/>
          <a:lstStyle/>
          <a:p>
            <a:r>
              <a:rPr lang="en-US" altLang="zh-CN">
                <a:latin typeface="Calibri" panose="020F0502020204030204" pitchFamily="34" charset="0"/>
              </a:rPr>
              <a:t>                    </a:t>
            </a:r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4341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xfrm>
            <a:off x="1744266" y="1724027"/>
            <a:ext cx="5829300" cy="2591991"/>
          </a:xfrm>
        </p:spPr>
        <p:txBody>
          <a:bodyPr/>
          <a:lstStyle/>
          <a:p>
            <a:r>
              <a:rPr lang="zh-CN" altLang="zh-CN" sz="6600">
                <a:solidFill>
                  <a:srgbClr val="0000CC"/>
                </a:solidFill>
              </a:rPr>
              <a:t>文静     胆怯         自卑     忧郁</a:t>
            </a:r>
            <a:endParaRPr lang="zh-CN" altLang="zh-CN" sz="6600">
              <a:solidFill>
                <a:srgbClr val="0000CC"/>
              </a:solidFill>
            </a:endParaRPr>
          </a:p>
        </p:txBody>
      </p:sp>
      <p:sp>
        <p:nvSpPr>
          <p:cNvPr id="18436" name="WordArt 4"/>
          <p:cNvSpPr>
            <a:spLocks noChangeArrowheads="1" noChangeShapeType="1"/>
          </p:cNvSpPr>
          <p:nvPr/>
        </p:nvSpPr>
        <p:spPr bwMode="auto">
          <a:xfrm>
            <a:off x="275035" y="564360"/>
            <a:ext cx="8051006" cy="870347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2700" kern="10">
                <a:ln w="9525">
                  <a:solidFill>
                    <a:srgbClr val="000000"/>
                  </a:solidFill>
                  <a:round/>
                </a:ln>
                <a:latin typeface="+mn-ea"/>
                <a:ea typeface="+mn-ea"/>
                <a:cs typeface="+mn-ea"/>
              </a:rPr>
              <a:t>从这一自然段看出英子具有怎样的性格？</a:t>
            </a:r>
            <a:endParaRPr lang="zh-CN" altLang="en-US" sz="2700" kern="10">
              <a:ln w="9525">
                <a:solidFill>
                  <a:srgbClr val="000000"/>
                </a:solidFill>
                <a:round/>
              </a:ln>
              <a:latin typeface="+mn-ea"/>
              <a:ea typeface="+mn-ea"/>
              <a:cs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utoUpdateAnimBg="0"/>
      <p:bldP spid="1843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矩形 8"/>
          <p:cNvSpPr>
            <a:spLocks noChangeArrowheads="1"/>
          </p:cNvSpPr>
          <p:nvPr/>
        </p:nvSpPr>
        <p:spPr bwMode="auto">
          <a:xfrm>
            <a:off x="278613" y="-1191"/>
            <a:ext cx="8585597" cy="200824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r>
              <a:rPr lang="zh-CN" altLang="en-US" sz="2700" dirty="0">
                <a:latin typeface="宋体" panose="02010600030101010101" pitchFamily="2" charset="-122"/>
                <a:sym typeface="宋体" panose="02010600030101010101" pitchFamily="2" charset="-122"/>
              </a:rPr>
              <a:t> </a:t>
            </a:r>
            <a:endParaRPr lang="zh-CN" altLang="en-US" sz="2700" dirty="0"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en-US" sz="3300" b="1" dirty="0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默读课文</a:t>
            </a:r>
            <a:r>
              <a:rPr lang="en-US" altLang="zh-CN" sz="3300" b="1" dirty="0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2-4</a:t>
            </a:r>
            <a:r>
              <a:rPr lang="zh-CN" altLang="en-US" sz="3300" b="1" dirty="0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自然段</a:t>
            </a:r>
            <a:r>
              <a:rPr lang="zh-CN" altLang="en-US" sz="3000" b="1" dirty="0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：</a:t>
            </a:r>
            <a:endParaRPr lang="zh-CN" altLang="en-US" sz="3000" b="1" dirty="0">
              <a:solidFill>
                <a:srgbClr val="FF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sym typeface="宋体" panose="02010600030101010101" pitchFamily="2" charset="-122"/>
              </a:rPr>
              <a:t>    </a:t>
            </a:r>
            <a:r>
              <a:rPr lang="zh-CN" altLang="en-US" sz="3000" b="1" dirty="0">
                <a:latin typeface="宋体" panose="02010600030101010101" pitchFamily="2" charset="-122"/>
                <a:sym typeface="宋体" panose="02010600030101010101" pitchFamily="2" charset="-122"/>
              </a:rPr>
              <a:t>用“</a:t>
            </a:r>
            <a:r>
              <a:rPr lang="en-US" altLang="zh-CN" sz="3000" b="1" dirty="0">
                <a:latin typeface="宋体" panose="02010600030101010101" pitchFamily="2" charset="-122"/>
                <a:sym typeface="宋体" panose="02010600030101010101" pitchFamily="2" charset="-122"/>
              </a:rPr>
              <a:t>——</a:t>
            </a:r>
            <a:r>
              <a:rPr lang="zh-CN" altLang="en-US" sz="3000" b="1" dirty="0">
                <a:latin typeface="宋体" panose="02010600030101010101" pitchFamily="2" charset="-122"/>
                <a:sym typeface="宋体" panose="02010600030101010101" pitchFamily="2" charset="-122"/>
              </a:rPr>
              <a:t>”画出掌声响起前描写英子动作、</a:t>
            </a:r>
            <a:endParaRPr lang="en-US" altLang="zh-CN" sz="3000" b="1" dirty="0"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000" b="1" dirty="0">
                <a:latin typeface="宋体" panose="02010600030101010101" pitchFamily="2" charset="-122"/>
                <a:sym typeface="宋体" panose="02010600030101010101" pitchFamily="2" charset="-122"/>
              </a:rPr>
              <a:t>神态的句子，细细体会英子的内心。</a:t>
            </a:r>
            <a:r>
              <a:rPr lang="zh-CN" altLang="en-US" sz="3000" dirty="0">
                <a:latin typeface="宋体" panose="02010600030101010101" pitchFamily="2" charset="-122"/>
                <a:sym typeface="宋体" panose="02010600030101010101" pitchFamily="2" charset="-122"/>
              </a:rPr>
              <a:t> </a:t>
            </a:r>
            <a:endParaRPr lang="zh-CN" altLang="en-US" sz="3000" dirty="0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" name="矩形 8"/>
          <p:cNvSpPr>
            <a:spLocks noChangeArrowheads="1"/>
          </p:cNvSpPr>
          <p:nvPr/>
        </p:nvSpPr>
        <p:spPr bwMode="auto">
          <a:xfrm>
            <a:off x="52394" y="2032398"/>
            <a:ext cx="9039225" cy="1565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700" dirty="0">
                <a:latin typeface="宋体" panose="02010600030101010101" pitchFamily="2" charset="-122"/>
                <a:sym typeface="宋体" panose="02010600030101010101" pitchFamily="2" charset="-122"/>
              </a:rPr>
              <a:t>    </a:t>
            </a:r>
            <a:r>
              <a:rPr lang="zh-CN" altLang="en-US" sz="27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英子立刻把头低了下去。</a:t>
            </a:r>
            <a:endParaRPr lang="zh-CN" altLang="en-US" sz="27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</a:pPr>
            <a:endParaRPr lang="zh-CN" altLang="en-US" sz="27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7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7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英子犹豫了一会儿，慢吞吞地站了起来，眼圈红红的。</a:t>
            </a:r>
            <a:endParaRPr lang="zh-CN" altLang="en-US" sz="27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965604" y="3867153"/>
            <a:ext cx="7211615" cy="53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indent="304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000" b="1" dirty="0">
                <a:latin typeface="宋体" panose="02010600030101010101" pitchFamily="2" charset="-122"/>
                <a:sym typeface="宋体" panose="02010600030101010101" pitchFamily="2" charset="-122"/>
              </a:rPr>
              <a:t>掌声响起前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zh-CN" altLang="en-US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紧张、自卑、痛苦。</a:t>
            </a:r>
            <a:endParaRPr lang="zh-CN" altLang="en-US" sz="3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2224092" y="2526510"/>
            <a:ext cx="2193131" cy="13097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V="1">
            <a:off x="1501379" y="3526631"/>
            <a:ext cx="694134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3960025" y="3521869"/>
            <a:ext cx="984647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V="1">
            <a:off x="7795023" y="3492103"/>
            <a:ext cx="897731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矩形 15"/>
          <p:cNvSpPr>
            <a:spLocks noChangeArrowheads="1"/>
          </p:cNvSpPr>
          <p:nvPr/>
        </p:nvSpPr>
        <p:spPr bwMode="auto">
          <a:xfrm>
            <a:off x="90489" y="297657"/>
            <a:ext cx="8139113" cy="4270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00" b="1" dirty="0">
                <a:latin typeface="+mn-lt"/>
                <a:ea typeface="+mn-ea"/>
                <a:sym typeface="宋体" panose="02010600030101010101" pitchFamily="2" charset="-122"/>
              </a:rPr>
              <a:t> </a:t>
            </a:r>
            <a:r>
              <a:rPr lang="zh-CN" altLang="en-US" sz="1500" b="1" dirty="0"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sym typeface="宋体" panose="02010600030101010101" pitchFamily="2" charset="-122"/>
              </a:rPr>
              <a:t>   </a:t>
            </a:r>
            <a:r>
              <a:rPr lang="zh-CN" altLang="en-US" sz="3000" b="1" dirty="0">
                <a:solidFill>
                  <a:srgbClr val="00B050"/>
                </a:solidFill>
                <a:latin typeface="+mn-lt"/>
                <a:ea typeface="+mn-ea"/>
                <a:sym typeface="宋体" panose="02010600030101010101" pitchFamily="2" charset="-122"/>
              </a:rPr>
              <a:t>读句子 </a:t>
            </a:r>
            <a:r>
              <a:rPr lang="zh-CN" altLang="en-US" sz="3000" b="1" dirty="0">
                <a:solidFill>
                  <a:srgbClr val="00B050"/>
                </a:solidFill>
                <a:latin typeface="宋体" panose="02010600030101010101" pitchFamily="2" charset="-122"/>
                <a:ea typeface="+mn-ea"/>
                <a:sym typeface="宋体" panose="02010600030101010101" pitchFamily="2" charset="-122"/>
              </a:rPr>
              <a:t>想一想：</a:t>
            </a:r>
            <a:r>
              <a:rPr lang="zh-CN" altLang="en-US" dirty="0">
                <a:solidFill>
                  <a:srgbClr val="00B050"/>
                </a:solidFill>
                <a:latin typeface="+mn-lt"/>
                <a:ea typeface="+mn-ea"/>
                <a:sym typeface="宋体" panose="02010600030101010101" pitchFamily="2" charset="-122"/>
              </a:rPr>
              <a:t>   </a:t>
            </a:r>
            <a:endParaRPr lang="zh-CN" altLang="en-US" dirty="0">
              <a:solidFill>
                <a:srgbClr val="00B050"/>
              </a:solidFill>
              <a:latin typeface="+mn-lt"/>
              <a:ea typeface="+mn-ea"/>
              <a:sym typeface="宋体" panose="0201060003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+mn-lt"/>
                <a:ea typeface="+mn-ea"/>
                <a:sym typeface="宋体" panose="02010600030101010101" pitchFamily="2" charset="-122"/>
              </a:rPr>
              <a:t>       </a:t>
            </a:r>
            <a:endParaRPr lang="zh-CN" altLang="en-US" dirty="0">
              <a:latin typeface="+mn-lt"/>
              <a:ea typeface="+mn-ea"/>
              <a:sym typeface="宋体" panose="0201060003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+mn-lt"/>
                <a:ea typeface="+mn-ea"/>
                <a:sym typeface="宋体" panose="02010600030101010101" pitchFamily="2" charset="-122"/>
              </a:rPr>
              <a:t>                 </a:t>
            </a:r>
            <a:endParaRPr lang="zh-CN" altLang="en-US" dirty="0">
              <a:latin typeface="+mn-lt"/>
              <a:ea typeface="+mn-ea"/>
              <a:sym typeface="宋体" panose="0201060003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   英子犹豫了一会儿，慢吞吞地站了起来，眼圈红红的。在全班同学的注视下，她终于一摇一晃地走上了讲台。</a:t>
            </a:r>
            <a:endParaRPr lang="en-US" altLang="zh-CN" sz="2700" b="1" dirty="0">
              <a:solidFill>
                <a:srgbClr val="FF0000"/>
              </a:solidFill>
              <a:latin typeface="宋体" panose="02010600030101010101" pitchFamily="2" charset="-122"/>
              <a:ea typeface="+mn-ea"/>
              <a:sym typeface="宋体" panose="0201060003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700" b="1" dirty="0">
                <a:solidFill>
                  <a:srgbClr val="FF0000"/>
                </a:solidFill>
                <a:latin typeface="宋体" panose="02010600030101010101" pitchFamily="2" charset="-122"/>
                <a:ea typeface="+mn-ea"/>
                <a:sym typeface="宋体" panose="02010600030101010101" pitchFamily="2" charset="-122"/>
              </a:rPr>
              <a:t>     </a:t>
            </a:r>
            <a:endParaRPr lang="zh-CN" altLang="en-US" sz="2700" b="1" dirty="0">
              <a:solidFill>
                <a:srgbClr val="FF0000"/>
              </a:solidFill>
              <a:latin typeface="宋体" panose="02010600030101010101" pitchFamily="2" charset="-122"/>
              <a:ea typeface="+mn-ea"/>
              <a:sym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000" b="1" dirty="0">
                <a:latin typeface="宋体" panose="02010600030101010101" pitchFamily="2" charset="-122"/>
                <a:ea typeface="+mn-ea"/>
                <a:sym typeface="宋体" panose="02010600030101010101" pitchFamily="2" charset="-122"/>
              </a:rPr>
              <a:t>    同学们，换位思考一下：这时候</a:t>
            </a:r>
            <a:r>
              <a:rPr lang="en-US" altLang="zh-CN" sz="3000" b="1" dirty="0">
                <a:latin typeface="宋体" panose="02010600030101010101" pitchFamily="2" charset="-122"/>
                <a:ea typeface="+mn-ea"/>
                <a:sym typeface="宋体" panose="02010600030101010101" pitchFamily="2" charset="-122"/>
              </a:rPr>
              <a:t>,</a:t>
            </a:r>
            <a:r>
              <a:rPr lang="zh-CN" altLang="en-US" sz="3000" b="1" dirty="0">
                <a:latin typeface="宋体" panose="02010600030101010101" pitchFamily="2" charset="-122"/>
                <a:ea typeface="+mn-ea"/>
                <a:sym typeface="宋体" panose="02010600030101010101" pitchFamily="2" charset="-122"/>
              </a:rPr>
              <a:t>英子是多么希望同学们怎样做</a:t>
            </a:r>
            <a:r>
              <a:rPr lang="zh-CN" altLang="en-US" sz="3000" b="1" dirty="0">
                <a:latin typeface="宋体" panose="02010600030101010101" pitchFamily="2" charset="-122"/>
                <a:ea typeface="+mn-ea"/>
                <a:sym typeface="宋体" panose="02010600030101010101" pitchFamily="2" charset="-122"/>
              </a:rPr>
              <a:t>？希望</a:t>
            </a:r>
            <a:r>
              <a:rPr lang="zh-CN" altLang="en-US" sz="3000" b="1" dirty="0">
                <a:latin typeface="宋体" panose="02010600030101010101" pitchFamily="2" charset="-122"/>
                <a:ea typeface="+mn-ea"/>
                <a:sym typeface="宋体" panose="02010600030101010101" pitchFamily="2" charset="-122"/>
              </a:rPr>
              <a:t>老师</a:t>
            </a:r>
            <a:r>
              <a:rPr lang="zh-CN" altLang="en-US" sz="3000" b="1" dirty="0">
                <a:latin typeface="宋体" panose="02010600030101010101" pitchFamily="2" charset="-122"/>
                <a:ea typeface="+mn-ea"/>
                <a:sym typeface="宋体" panose="02010600030101010101" pitchFamily="2" charset="-122"/>
              </a:rPr>
              <a:t>怎么呢？</a:t>
            </a:r>
            <a:r>
              <a:rPr lang="zh-CN" altLang="en-US" sz="3000" dirty="0">
                <a:latin typeface="宋体" panose="02010600030101010101" pitchFamily="2" charset="-122"/>
                <a:ea typeface="+mn-ea"/>
                <a:sym typeface="宋体" panose="02010600030101010101" pitchFamily="2" charset="-122"/>
              </a:rPr>
              <a:t>     </a:t>
            </a:r>
            <a:endParaRPr lang="zh-CN" altLang="en-US" sz="3000" dirty="0">
              <a:latin typeface="宋体" panose="02010600030101010101" pitchFamily="2" charset="-122"/>
              <a:ea typeface="+mn-ea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5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5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5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5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60804" y="145257"/>
            <a:ext cx="7587853" cy="468589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+mn-lt"/>
                <a:ea typeface="+mn-ea"/>
                <a:sym typeface="宋体" panose="02010600030101010101" pitchFamily="2" charset="-122"/>
              </a:rPr>
              <a:t>       </a:t>
            </a:r>
            <a:endParaRPr lang="zh-CN" altLang="en-US" dirty="0">
              <a:latin typeface="+mn-lt"/>
              <a:ea typeface="+mn-ea"/>
              <a:sym typeface="宋体" panose="0201060003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  ◎就在英子刚刚站定的那一刻，教室里骤然间响起了掌声，那掌声热烈而持久。</a:t>
            </a:r>
            <a:endParaRPr lang="en-US" altLang="zh-CN" sz="30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   </a:t>
            </a:r>
            <a:endParaRPr lang="en-US" altLang="zh-CN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     </a:t>
            </a:r>
            <a:r>
              <a:rPr lang="zh-CN" altLang="en-US" sz="2700" b="1" dirty="0">
                <a:solidFill>
                  <a:srgbClr val="FF0000"/>
                </a:solidFill>
                <a:latin typeface="+mn-ea"/>
                <a:ea typeface="+mn-ea"/>
                <a:sym typeface="宋体" panose="02010600030101010101" pitchFamily="2" charset="-122"/>
              </a:rPr>
              <a:t>第一次掌声：</a:t>
            </a:r>
            <a:r>
              <a:rPr lang="zh-CN" altLang="en-US" sz="2700" b="1" dirty="0">
                <a:latin typeface="+mn-ea"/>
                <a:ea typeface="+mn-ea"/>
                <a:sym typeface="宋体" panose="02010600030101010101" pitchFamily="2" charset="-122"/>
              </a:rPr>
              <a:t>掌声里有</a:t>
            </a:r>
            <a:r>
              <a:rPr lang="zh-CN" altLang="en-US" sz="2700" b="1" u="sng" dirty="0">
                <a:solidFill>
                  <a:srgbClr val="FF0000"/>
                </a:solidFill>
                <a:latin typeface="+mn-ea"/>
                <a:ea typeface="+mn-ea"/>
                <a:sym typeface="宋体" panose="02010600030101010101" pitchFamily="2" charset="-122"/>
              </a:rPr>
              <a:t>同情</a:t>
            </a:r>
            <a:r>
              <a:rPr lang="zh-CN" altLang="en-US" sz="2700" b="1" dirty="0">
                <a:latin typeface="+mn-ea"/>
                <a:ea typeface="+mn-ea"/>
                <a:sym typeface="宋体" panose="02010600030101010101" pitchFamily="2" charset="-122"/>
              </a:rPr>
              <a:t>、</a:t>
            </a:r>
            <a:r>
              <a:rPr lang="zh-CN" altLang="en-US" sz="2700" b="1" u="sng" dirty="0">
                <a:solidFill>
                  <a:srgbClr val="FF0000"/>
                </a:solidFill>
                <a:latin typeface="+mn-ea"/>
                <a:ea typeface="+mn-ea"/>
                <a:sym typeface="宋体" panose="02010600030101010101" pitchFamily="2" charset="-122"/>
              </a:rPr>
              <a:t>理解</a:t>
            </a:r>
            <a:r>
              <a:rPr lang="zh-CN" altLang="en-US" sz="2700" b="1" dirty="0">
                <a:latin typeface="+mn-ea"/>
                <a:ea typeface="+mn-ea"/>
                <a:sym typeface="宋体" panose="02010600030101010101" pitchFamily="2" charset="-122"/>
              </a:rPr>
              <a:t>，但更多的是</a:t>
            </a:r>
            <a:r>
              <a:rPr lang="zh-CN" altLang="en-US" sz="2700" b="1" u="sng" dirty="0">
                <a:solidFill>
                  <a:srgbClr val="FF0000"/>
                </a:solidFill>
                <a:latin typeface="+mn-ea"/>
                <a:ea typeface="+mn-ea"/>
                <a:sym typeface="宋体" panose="02010600030101010101" pitchFamily="2" charset="-122"/>
              </a:rPr>
              <a:t>鼓励</a:t>
            </a:r>
            <a:r>
              <a:rPr lang="zh-CN" altLang="en-US" sz="2700" b="1" dirty="0">
                <a:latin typeface="+mn-ea"/>
                <a:ea typeface="+mn-ea"/>
                <a:sym typeface="宋体" panose="02010600030101010101" pitchFamily="2" charset="-122"/>
              </a:rPr>
              <a:t>、</a:t>
            </a:r>
            <a:r>
              <a:rPr lang="zh-CN" altLang="en-US" sz="2700" b="1" u="sng" dirty="0">
                <a:solidFill>
                  <a:srgbClr val="FF0000"/>
                </a:solidFill>
                <a:latin typeface="+mn-ea"/>
                <a:ea typeface="+mn-ea"/>
                <a:sym typeface="宋体" panose="02010600030101010101" pitchFamily="2" charset="-122"/>
              </a:rPr>
              <a:t>信任</a:t>
            </a:r>
            <a:r>
              <a:rPr lang="zh-CN" altLang="en-US" sz="2700" b="1" dirty="0">
                <a:latin typeface="+mn-ea"/>
                <a:ea typeface="+mn-ea"/>
                <a:sym typeface="宋体" panose="02010600030101010101" pitchFamily="2" charset="-122"/>
              </a:rPr>
              <a:t>与关爱。</a:t>
            </a:r>
            <a:endParaRPr lang="en-US" altLang="zh-CN" sz="2700" b="1" dirty="0">
              <a:latin typeface="+mn-ea"/>
              <a:ea typeface="+mn-ea"/>
              <a:sym typeface="宋体" panose="0201060003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  </a:t>
            </a:r>
            <a:endParaRPr lang="en-US" altLang="zh-CN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  ◎故事讲完了，教室里又响起了热烈的掌声。</a:t>
            </a:r>
            <a:endParaRPr lang="en-US" altLang="zh-CN" sz="30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700" b="1" dirty="0">
                <a:solidFill>
                  <a:srgbClr val="FF0000"/>
                </a:solidFill>
                <a:latin typeface="+mn-ea"/>
                <a:ea typeface="+mn-ea"/>
                <a:sym typeface="宋体" panose="02010600030101010101" pitchFamily="2" charset="-122"/>
              </a:rPr>
              <a:t>   第二次掌声：</a:t>
            </a:r>
            <a:r>
              <a:rPr lang="zh-CN" altLang="en-US" sz="2700" b="1" dirty="0">
                <a:latin typeface="+mn-ea"/>
                <a:ea typeface="+mn-ea"/>
                <a:sym typeface="宋体" panose="02010600030101010101" pitchFamily="2" charset="-122"/>
              </a:rPr>
              <a:t>这次的掌声里除了有</a:t>
            </a:r>
            <a:r>
              <a:rPr lang="zh-CN" altLang="en-US" sz="2700" b="1" u="sng" dirty="0">
                <a:solidFill>
                  <a:srgbClr val="FF0000"/>
                </a:solidFill>
                <a:latin typeface="+mn-ea"/>
                <a:ea typeface="+mn-ea"/>
                <a:sym typeface="宋体" panose="02010600030101010101" pitchFamily="2" charset="-122"/>
              </a:rPr>
              <a:t>鼓励</a:t>
            </a:r>
            <a:r>
              <a:rPr lang="zh-CN" altLang="en-US" sz="2700" b="1" dirty="0">
                <a:latin typeface="+mn-ea"/>
                <a:ea typeface="+mn-ea"/>
                <a:sym typeface="宋体" panose="02010600030101010101" pitchFamily="2" charset="-122"/>
              </a:rPr>
              <a:t>，还有对英子精彩的讲述的</a:t>
            </a:r>
            <a:r>
              <a:rPr lang="zh-CN" altLang="en-US" sz="2700" b="1" u="sng" dirty="0">
                <a:solidFill>
                  <a:srgbClr val="FF0000"/>
                </a:solidFill>
                <a:latin typeface="+mn-ea"/>
                <a:ea typeface="+mn-ea"/>
                <a:sym typeface="宋体" panose="02010600030101010101" pitchFamily="2" charset="-122"/>
              </a:rPr>
              <a:t>肯定与赞扬</a:t>
            </a:r>
            <a:r>
              <a:rPr lang="zh-CN" altLang="en-US" sz="2700" b="1" dirty="0">
                <a:latin typeface="+mn-ea"/>
                <a:ea typeface="+mn-ea"/>
                <a:sym typeface="宋体" panose="02010600030101010101" pitchFamily="2" charset="-122"/>
              </a:rPr>
              <a:t>。</a:t>
            </a:r>
            <a:r>
              <a:rPr lang="en-US" altLang="zh-CN" sz="1200" b="1" dirty="0">
                <a:solidFill>
                  <a:srgbClr val="FF0000"/>
                </a:solidFill>
                <a:latin typeface="宋体" panose="02010600030101010101" pitchFamily="2" charset="-122"/>
                <a:ea typeface="+mn-ea"/>
                <a:sym typeface="宋体" panose="02010600030101010101" pitchFamily="2" charset="-122"/>
              </a:rPr>
              <a:t> </a:t>
            </a:r>
            <a:r>
              <a:rPr lang="zh-CN" altLang="en-US" dirty="0">
                <a:latin typeface="宋体" panose="02010600030101010101" pitchFamily="2" charset="-122"/>
                <a:ea typeface="+mn-ea"/>
                <a:sym typeface="宋体" panose="02010600030101010101" pitchFamily="2" charset="-122"/>
              </a:rPr>
              <a:t>   </a:t>
            </a:r>
            <a:endParaRPr lang="zh-CN" altLang="en-US" dirty="0">
              <a:latin typeface="+mn-lt"/>
              <a:ea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39409" y="746525"/>
            <a:ext cx="7053263" cy="3300904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000" b="1">
                <a:latin typeface="+mn-lt"/>
                <a:ea typeface="+mn-ea"/>
                <a:sym typeface="宋体" panose="02010600030101010101" pitchFamily="2" charset="-122"/>
              </a:rPr>
              <a:t>读句子 </a:t>
            </a:r>
            <a:r>
              <a:rPr lang="zh-CN" altLang="en-US" sz="3000" b="1">
                <a:latin typeface="宋体" panose="02010600030101010101" pitchFamily="2" charset="-122"/>
                <a:ea typeface="+mn-ea"/>
                <a:sym typeface="宋体" panose="02010600030101010101" pitchFamily="2" charset="-122"/>
              </a:rPr>
              <a:t>想一想：</a:t>
            </a:r>
            <a:r>
              <a:rPr lang="zh-CN" altLang="en-US" sz="3000">
                <a:latin typeface="+mn-lt"/>
                <a:ea typeface="+mn-ea"/>
                <a:sym typeface="宋体" panose="02010600030101010101" pitchFamily="2" charset="-122"/>
              </a:rPr>
              <a:t>  </a:t>
            </a:r>
            <a:endParaRPr lang="zh-CN" altLang="en-US" sz="3000">
              <a:latin typeface="+mn-lt"/>
              <a:ea typeface="+mn-ea"/>
              <a:sym typeface="宋体" panose="0201060003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000">
                <a:latin typeface="+mn-lt"/>
                <a:ea typeface="+mn-ea"/>
                <a:sym typeface="宋体" panose="02010600030101010101" pitchFamily="2" charset="-122"/>
              </a:rPr>
              <a:t>       </a:t>
            </a:r>
            <a:endParaRPr lang="zh-CN" altLang="en-US" sz="3000">
              <a:latin typeface="+mn-lt"/>
              <a:ea typeface="+mn-ea"/>
              <a:sym typeface="宋体" panose="0201060003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0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   英子向大家深深地鞠了一躬，然后，在掌声里一摇一晃地走下了讲台。</a:t>
            </a:r>
            <a:endParaRPr lang="en-US" altLang="zh-CN" sz="30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0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  </a:t>
            </a:r>
            <a:r>
              <a:rPr lang="zh-CN" altLang="en-US" sz="3000" b="1">
                <a:latin typeface="宋体" panose="02010600030101010101" pitchFamily="2" charset="-122"/>
                <a:ea typeface="+mn-ea"/>
                <a:sym typeface="宋体" panose="02010600030101010101" pitchFamily="2" charset="-122"/>
              </a:rPr>
              <a:t>    </a:t>
            </a:r>
            <a:endParaRPr lang="en-US" altLang="zh-CN" sz="3000" b="1">
              <a:latin typeface="宋体" panose="02010600030101010101" pitchFamily="2" charset="-122"/>
              <a:ea typeface="+mn-ea"/>
              <a:sym typeface="宋体" panose="0201060003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000" b="1">
                <a:latin typeface="宋体" panose="02010600030101010101" pitchFamily="2" charset="-122"/>
                <a:ea typeface="+mn-ea"/>
                <a:sym typeface="宋体" panose="02010600030101010101" pitchFamily="2" charset="-122"/>
              </a:rPr>
              <a:t>   </a:t>
            </a:r>
            <a:r>
              <a:rPr lang="zh-CN" altLang="en-US" sz="3000" b="1">
                <a:solidFill>
                  <a:srgbClr val="FF0000"/>
                </a:solidFill>
                <a:latin typeface="+mn-ea"/>
                <a:ea typeface="+mn-ea"/>
                <a:sym typeface="宋体" panose="02010600030101010101" pitchFamily="2" charset="-122"/>
              </a:rPr>
              <a:t>“深深地鞠了一躬”表现了英子对大家给她的理解和支持表示感激。 </a:t>
            </a:r>
            <a:r>
              <a:rPr lang="zh-CN" altLang="en-US" sz="3000">
                <a:latin typeface="宋体" panose="02010600030101010101" pitchFamily="2" charset="-122"/>
                <a:ea typeface="+mn-ea"/>
                <a:sym typeface="宋体" panose="02010600030101010101" pitchFamily="2" charset="-122"/>
              </a:rPr>
              <a:t>   </a:t>
            </a:r>
            <a:endParaRPr lang="zh-CN" altLang="en-US" sz="3000">
              <a:latin typeface="+mn-lt"/>
              <a:ea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429822" y="240506"/>
            <a:ext cx="8227219" cy="430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5000"/>
              </a:lnSpc>
              <a:buFont typeface="Wingdings" panose="05000000000000000000" pitchFamily="2" charset="2"/>
              <a:buNone/>
            </a:pPr>
            <a:r>
              <a:rPr lang="zh-CN" altLang="zh-CN" sz="2700" b="1">
                <a:solidFill>
                  <a:srgbClr val="FF33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读课文</a:t>
            </a:r>
            <a:r>
              <a:rPr lang="zh-CN" altLang="en-US" sz="2700" b="1">
                <a:solidFill>
                  <a:srgbClr val="FF33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2700" b="1">
                <a:solidFill>
                  <a:srgbClr val="FF33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700" b="1">
                <a:solidFill>
                  <a:srgbClr val="FF33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段，</a:t>
            </a:r>
            <a:r>
              <a:rPr lang="zh-CN" altLang="zh-CN" sz="2700" b="1">
                <a:solidFill>
                  <a:srgbClr val="FF33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这时的英子又给你留下了什么印象？</a:t>
            </a:r>
            <a:endParaRPr lang="en-US" altLang="zh-CN" sz="2700" b="1">
              <a:solidFill>
                <a:srgbClr val="FF33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35000"/>
              </a:lnSpc>
              <a:buFont typeface="Wingdings" panose="05000000000000000000" pitchFamily="2" charset="2"/>
              <a:buNone/>
            </a:pPr>
            <a:r>
              <a:rPr lang="zh-CN" altLang="en-US" sz="2100">
                <a:solidFill>
                  <a:srgbClr val="FF3399"/>
                </a:solidFill>
                <a:latin typeface="楷体_GB2312"/>
                <a:ea typeface="楷体_GB2312"/>
                <a:cs typeface="楷体_GB2312"/>
              </a:rPr>
              <a:t>      </a:t>
            </a:r>
            <a:endParaRPr lang="en-US" altLang="zh-CN" sz="2100">
              <a:solidFill>
                <a:srgbClr val="FF3399"/>
              </a:solidFill>
              <a:latin typeface="楷体_GB2312"/>
              <a:ea typeface="楷体_GB2312"/>
              <a:cs typeface="楷体_GB2312"/>
            </a:endParaRPr>
          </a:p>
          <a:p>
            <a:pPr>
              <a:lnSpc>
                <a:spcPct val="135000"/>
              </a:lnSpc>
              <a:buFont typeface="Wingdings" panose="05000000000000000000" pitchFamily="2" charset="2"/>
              <a:buNone/>
            </a:pPr>
            <a:r>
              <a:rPr lang="en-US" altLang="zh-CN" sz="2100">
                <a:solidFill>
                  <a:srgbClr val="FF3399"/>
                </a:solidFill>
                <a:latin typeface="楷体_GB2312"/>
                <a:ea typeface="楷体_GB2312"/>
                <a:cs typeface="楷体_GB2312"/>
              </a:rPr>
              <a:t>      </a:t>
            </a:r>
            <a:r>
              <a:rPr lang="zh-CN" altLang="en-US" sz="300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从那以后，英子就像变了一个人似的，不再像以前那么忧郁。她和同学们一起游戏说笑，甚至在一次联欢会上，还让同学们教她跳舞</a:t>
            </a:r>
            <a:endParaRPr lang="en-US" altLang="zh-CN" sz="300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35000"/>
              </a:lnSpc>
              <a:buFont typeface="Wingdings" panose="05000000000000000000" pitchFamily="2" charset="2"/>
              <a:buNone/>
            </a:pPr>
            <a:endParaRPr lang="en-US" altLang="zh-CN" sz="3300">
              <a:solidFill>
                <a:srgbClr val="FF3399"/>
              </a:solidFill>
              <a:latin typeface="楷体_GB2312"/>
              <a:ea typeface="楷体_GB2312"/>
              <a:cs typeface="楷体_GB2312"/>
            </a:endParaRPr>
          </a:p>
          <a:p>
            <a:pPr>
              <a:lnSpc>
                <a:spcPct val="135000"/>
              </a:lnSpc>
              <a:buFont typeface="Wingdings" panose="05000000000000000000" pitchFamily="2" charset="2"/>
              <a:buNone/>
            </a:pPr>
            <a:endParaRPr lang="zh-CN" altLang="zh-CN" sz="3300">
              <a:solidFill>
                <a:srgbClr val="FF3399"/>
              </a:solidFill>
              <a:latin typeface="楷体_GB2312"/>
              <a:ea typeface="楷体_GB2312"/>
              <a:cs typeface="楷体_GB2312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902500" y="2846788"/>
            <a:ext cx="6256735" cy="2499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35000"/>
              </a:lnSpc>
              <a:buFont typeface="Wingdings" panose="05000000000000000000" pitchFamily="2" charset="2"/>
              <a:buNone/>
            </a:pPr>
            <a:endParaRPr lang="en-US" altLang="zh-CN" sz="3300">
              <a:latin typeface="Calibri" panose="020F0502020204030204" pitchFamily="34" charset="0"/>
              <a:ea typeface="楷体_GB2312"/>
              <a:cs typeface="楷体_GB2312"/>
            </a:endParaRPr>
          </a:p>
          <a:p>
            <a:pPr>
              <a:lnSpc>
                <a:spcPct val="135000"/>
              </a:lnSpc>
              <a:buFont typeface="Wingdings" panose="05000000000000000000" pitchFamily="2" charset="2"/>
              <a:buNone/>
            </a:pPr>
            <a:r>
              <a:rPr lang="zh-CN" altLang="zh-CN" sz="3300">
                <a:latin typeface="Calibri" panose="020F0502020204030204" pitchFamily="34" charset="0"/>
                <a:ea typeface="楷体_GB2312"/>
                <a:cs typeface="楷体_GB2312"/>
              </a:rPr>
              <a:t>英子为什么会有这么大</a:t>
            </a:r>
            <a:r>
              <a:rPr lang="zh-CN" altLang="en-US" sz="3300">
                <a:latin typeface="Calibri" panose="020F0502020204030204" pitchFamily="34" charset="0"/>
                <a:ea typeface="楷体_GB2312"/>
                <a:cs typeface="楷体_GB2312"/>
              </a:rPr>
              <a:t>的</a:t>
            </a:r>
            <a:r>
              <a:rPr lang="zh-CN" altLang="zh-CN" sz="3300">
                <a:latin typeface="Calibri" panose="020F0502020204030204" pitchFamily="34" charset="0"/>
                <a:ea typeface="楷体_GB2312"/>
                <a:cs typeface="楷体_GB2312"/>
              </a:rPr>
              <a:t>变化呢</a:t>
            </a:r>
            <a:r>
              <a:rPr lang="zh-CN" altLang="en-US" sz="3300">
                <a:latin typeface="Calibri" panose="020F0502020204030204" pitchFamily="34" charset="0"/>
                <a:ea typeface="楷体_GB2312"/>
                <a:cs typeface="楷体_GB2312"/>
              </a:rPr>
              <a:t>？</a:t>
            </a:r>
            <a:endParaRPr lang="en-US" altLang="zh-CN" sz="3300">
              <a:latin typeface="Calibri" panose="020F0502020204030204" pitchFamily="34" charset="0"/>
              <a:ea typeface="楷体_GB2312"/>
              <a:cs typeface="楷体_GB2312"/>
            </a:endParaRPr>
          </a:p>
          <a:p>
            <a:pPr>
              <a:lnSpc>
                <a:spcPct val="135000"/>
              </a:lnSpc>
              <a:buFont typeface="Wingdings" panose="05000000000000000000" pitchFamily="2" charset="2"/>
              <a:buNone/>
            </a:pPr>
            <a:endParaRPr lang="en-US" altLang="zh-CN" sz="3300">
              <a:solidFill>
                <a:srgbClr val="FF3399"/>
              </a:solidFill>
              <a:latin typeface="Calibri" panose="020F0502020204030204" pitchFamily="34" charset="0"/>
              <a:ea typeface="楷体_GB2312"/>
              <a:cs typeface="楷体_GB2312"/>
            </a:endParaRPr>
          </a:p>
          <a:p>
            <a:pPr>
              <a:lnSpc>
                <a:spcPct val="135000"/>
              </a:lnSpc>
              <a:buFont typeface="Wingdings" panose="05000000000000000000" pitchFamily="2" charset="2"/>
              <a:buNone/>
            </a:pPr>
            <a:endParaRPr lang="zh-CN" altLang="zh-CN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utoUpdateAnimBg="0"/>
      <p:bldP spid="19460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2" descr="图片2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72635" y="2"/>
            <a:ext cx="8932069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7" y="2031210"/>
            <a:ext cx="6318647" cy="1559719"/>
          </a:xfrm>
        </p:spPr>
        <p:txBody>
          <a:bodyPr/>
          <a:lstStyle/>
          <a:p>
            <a:r>
              <a:rPr lang="zh-CN" altLang="zh-CN" sz="5000">
                <a:solidFill>
                  <a:srgbClr val="FF00FF"/>
                </a:solidFill>
              </a:rPr>
              <a:t>开朗     快乐    自信</a:t>
            </a:r>
            <a:r>
              <a:rPr lang="zh-CN" altLang="en-US" sz="5000">
                <a:solidFill>
                  <a:srgbClr val="FF00FF"/>
                </a:solidFill>
              </a:rPr>
              <a:t>且</a:t>
            </a:r>
            <a:r>
              <a:rPr lang="zh-CN" altLang="zh-CN" sz="5000">
                <a:solidFill>
                  <a:srgbClr val="FF00FF"/>
                </a:solidFill>
              </a:rPr>
              <a:t>爱与人交往</a:t>
            </a:r>
            <a:endParaRPr lang="zh-CN" altLang="zh-CN" sz="5000">
              <a:solidFill>
                <a:srgbClr val="FF00FF"/>
              </a:solidFill>
            </a:endParaRPr>
          </a:p>
        </p:txBody>
      </p:sp>
      <p:sp>
        <p:nvSpPr>
          <p:cNvPr id="20484" name="WordArt 4"/>
          <p:cNvSpPr>
            <a:spLocks noChangeArrowheads="1" noChangeShapeType="1"/>
          </p:cNvSpPr>
          <p:nvPr/>
        </p:nvSpPr>
        <p:spPr bwMode="auto">
          <a:xfrm>
            <a:off x="2141935" y="789388"/>
            <a:ext cx="2656284" cy="767953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2700" kern="10">
                <a:ln w="9525">
                  <a:solidFill>
                    <a:srgbClr val="000000"/>
                  </a:solidFill>
                  <a:round/>
                </a:ln>
                <a:solidFill>
                  <a:srgbClr val="FF6699"/>
                </a:solidFill>
                <a:latin typeface="+mn-ea"/>
                <a:ea typeface="+mn-ea"/>
                <a:cs typeface="+mn-ea"/>
              </a:rPr>
              <a:t>英子变成：</a:t>
            </a:r>
            <a:endParaRPr lang="zh-CN" altLang="en-US" sz="2700" kern="10">
              <a:ln w="9525">
                <a:solidFill>
                  <a:srgbClr val="000000"/>
                </a:solidFill>
                <a:round/>
              </a:ln>
              <a:solidFill>
                <a:srgbClr val="FF6699"/>
              </a:solidFill>
              <a:latin typeface="+mn-ea"/>
              <a:ea typeface="+mn-ea"/>
              <a:cs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utoUpdateAnimBg="0"/>
      <p:bldP spid="2048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2" descr="图片2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72635" y="2"/>
            <a:ext cx="8932069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xfrm>
            <a:off x="1646641" y="2328866"/>
            <a:ext cx="6318647" cy="1559719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5000">
                <a:solidFill>
                  <a:srgbClr val="FF00FF"/>
                </a:solidFill>
              </a:rPr>
              <a:t>因为同学们的掌声让她明白：大家并没有歧视她，是掌声给她鼓励，掌声改变了她。</a:t>
            </a:r>
            <a:endParaRPr lang="zh-CN" altLang="zh-CN" sz="5000" dirty="0">
              <a:solidFill>
                <a:srgbClr val="FF00FF"/>
              </a:solidFill>
            </a:endParaRPr>
          </a:p>
        </p:txBody>
      </p:sp>
      <p:sp>
        <p:nvSpPr>
          <p:cNvPr id="20484" name="WordArt 4"/>
          <p:cNvSpPr>
            <a:spLocks noChangeArrowheads="1" noChangeShapeType="1"/>
          </p:cNvSpPr>
          <p:nvPr/>
        </p:nvSpPr>
        <p:spPr bwMode="auto">
          <a:xfrm>
            <a:off x="1646635" y="870351"/>
            <a:ext cx="5489972" cy="767953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2700" kern="10">
                <a:ln w="9525">
                  <a:solidFill>
                    <a:srgbClr val="000000"/>
                  </a:solidFill>
                  <a:round/>
                </a:ln>
                <a:solidFill>
                  <a:srgbClr val="FF6699"/>
                </a:solidFill>
                <a:latin typeface="+mn-ea"/>
                <a:ea typeface="+mn-ea"/>
                <a:cs typeface="+mn-ea"/>
              </a:rPr>
              <a:t>英子为什么变得快乐且开朗？</a:t>
            </a:r>
            <a:endParaRPr lang="zh-CN" altLang="en-US" sz="2700" kern="10">
              <a:ln w="9525">
                <a:solidFill>
                  <a:srgbClr val="000000"/>
                </a:solidFill>
                <a:round/>
              </a:ln>
              <a:solidFill>
                <a:srgbClr val="FF6699"/>
              </a:solidFill>
              <a:latin typeface="+mn-ea"/>
              <a:ea typeface="+mn-ea"/>
              <a:cs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utoUpdateAnimBg="0"/>
      <p:bldP spid="2048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2" descr="图片2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645325" y="845346"/>
            <a:ext cx="7529513" cy="76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zh-CN" altLang="en-US" sz="4500">
                <a:latin typeface="Calibri" panose="020F0502020204030204" pitchFamily="34" charset="0"/>
              </a:rPr>
              <a:t>       同学们为什么给英子掌声？</a:t>
            </a:r>
            <a:endParaRPr lang="zh-CN" altLang="en-US" sz="4500">
              <a:latin typeface="Calibri" panose="020F0502020204030204" pitchFamily="34" charset="0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1871669" y="2085975"/>
            <a:ext cx="5932885" cy="2377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zh-CN" altLang="en-US" sz="5000">
                <a:latin typeface="Calibri" panose="020F0502020204030204" pitchFamily="34" charset="0"/>
              </a:rPr>
              <a:t>同学们的</a:t>
            </a:r>
            <a:r>
              <a:rPr lang="zh-CN" altLang="en-US" sz="5000">
                <a:solidFill>
                  <a:srgbClr val="FF00FF"/>
                </a:solidFill>
                <a:latin typeface="Calibri" panose="020F0502020204030204" pitchFamily="34" charset="0"/>
              </a:rPr>
              <a:t>第一次掌声</a:t>
            </a:r>
            <a:r>
              <a:rPr lang="zh-CN" altLang="en-US" sz="5000">
                <a:latin typeface="Calibri" panose="020F0502020204030204" pitchFamily="34" charset="0"/>
              </a:rPr>
              <a:t>和</a:t>
            </a:r>
            <a:r>
              <a:rPr lang="zh-CN" altLang="en-US" sz="5000">
                <a:solidFill>
                  <a:srgbClr val="FF3399"/>
                </a:solidFill>
                <a:latin typeface="Calibri" panose="020F0502020204030204" pitchFamily="34" charset="0"/>
              </a:rPr>
              <a:t>第二次掌声</a:t>
            </a:r>
            <a:r>
              <a:rPr lang="zh-CN" altLang="en-US" sz="5000">
                <a:latin typeface="Calibri" panose="020F0502020204030204" pitchFamily="34" charset="0"/>
              </a:rPr>
              <a:t>有什么不同？</a:t>
            </a:r>
            <a:endParaRPr lang="zh-CN" altLang="en-US" sz="5000">
              <a:latin typeface="Calibri" panose="020F0502020204030204" pitchFamily="34" charset="0"/>
            </a:endParaRPr>
          </a:p>
        </p:txBody>
      </p:sp>
      <p:sp>
        <p:nvSpPr>
          <p:cNvPr id="24581" name="Line 5">
            <a:hlinkClick r:id="rId2" action="ppaction://hlinksldjump"/>
          </p:cNvPr>
          <p:cNvSpPr>
            <a:spLocks noChangeShapeType="1"/>
          </p:cNvSpPr>
          <p:nvPr/>
        </p:nvSpPr>
        <p:spPr bwMode="auto">
          <a:xfrm>
            <a:off x="4518424" y="2895600"/>
            <a:ext cx="3077765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4582" name="Line 6">
            <a:hlinkClick r:id="rId3" action="ppaction://hlinksldjump"/>
          </p:cNvPr>
          <p:cNvSpPr>
            <a:spLocks noChangeShapeType="1"/>
          </p:cNvSpPr>
          <p:nvPr/>
        </p:nvSpPr>
        <p:spPr bwMode="auto">
          <a:xfrm>
            <a:off x="2627710" y="3651647"/>
            <a:ext cx="3024188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autoUpdateAnimBg="0"/>
      <p:bldP spid="24580" grpId="0" autoUpdateAnimBg="0"/>
      <p:bldP spid="24581" grpId="0" animBg="1"/>
      <p:bldP spid="2458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 descr="c1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964531" y="2308624"/>
            <a:ext cx="1834754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4" descr="c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64532" y="1"/>
            <a:ext cx="2088356" cy="2308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6" descr="c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" y="2262190"/>
            <a:ext cx="1964531" cy="2625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7" descr="Dfgshen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" y="2"/>
            <a:ext cx="1964531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8" descr="Img21162193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99285" y="2290764"/>
            <a:ext cx="3380184" cy="2616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052894" y="79774"/>
            <a:ext cx="3137297" cy="2210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7392597" y="714376"/>
            <a:ext cx="862013" cy="58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zh-CN" altLang="zh-CN" sz="4500" b="1">
                <a:solidFill>
                  <a:srgbClr val="0000FF"/>
                </a:solidFill>
                <a:latin typeface="Calibri Light" panose="020F0302020204030204" pitchFamily="34" charset="0"/>
              </a:rPr>
              <a:t>掌</a:t>
            </a:r>
            <a:endParaRPr lang="en-US" altLang="zh-CN" sz="4500" b="1">
              <a:solidFill>
                <a:srgbClr val="0000FF"/>
              </a:solidFill>
              <a:latin typeface="Calibri Light" panose="020F03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zh-CN" altLang="zh-CN" sz="4500" b="1">
                <a:solidFill>
                  <a:srgbClr val="0000FF"/>
                </a:solidFill>
                <a:latin typeface="Calibri Light" panose="020F0302020204030204" pitchFamily="34" charset="0"/>
              </a:rPr>
              <a:t>声</a:t>
            </a:r>
            <a:endParaRPr lang="en-US" altLang="zh-CN" sz="4500" b="1">
              <a:solidFill>
                <a:srgbClr val="0000FF"/>
              </a:solidFill>
              <a:latin typeface="Calibri Light" panose="020F03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zh-CN" altLang="en-US" sz="4500" b="1">
                <a:solidFill>
                  <a:srgbClr val="0000FF"/>
                </a:solidFill>
                <a:latin typeface="Calibri Light" panose="020F0302020204030204" pitchFamily="34" charset="0"/>
              </a:rPr>
              <a:t>代</a:t>
            </a:r>
            <a:endParaRPr lang="en-US" altLang="zh-CN" sz="4500" b="1">
              <a:solidFill>
                <a:srgbClr val="0000FF"/>
              </a:solidFill>
              <a:latin typeface="Calibri Light" panose="020F03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zh-CN" altLang="en-US" sz="4500" b="1">
                <a:solidFill>
                  <a:srgbClr val="0000FF"/>
                </a:solidFill>
                <a:latin typeface="Calibri Light" panose="020F0302020204030204" pitchFamily="34" charset="0"/>
              </a:rPr>
              <a:t>表</a:t>
            </a:r>
            <a:endParaRPr lang="en-US" altLang="zh-CN" sz="4500" b="1">
              <a:solidFill>
                <a:srgbClr val="0000FF"/>
              </a:solidFill>
              <a:latin typeface="Calibri Light" panose="020F03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zh-CN" altLang="en-US" sz="4500" b="1">
                <a:solidFill>
                  <a:srgbClr val="0000FF"/>
                </a:solidFill>
                <a:latin typeface="Calibri Light" panose="020F0302020204030204" pitchFamily="34" charset="0"/>
              </a:rPr>
              <a:t>鼓励</a:t>
            </a:r>
            <a:endParaRPr lang="zh-CN" altLang="zh-CN" sz="4500" b="1">
              <a:solidFill>
                <a:srgbClr val="0000FF"/>
              </a:solidFill>
              <a:latin typeface="Calibri Light" panose="020F030202020403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16694" y="4"/>
            <a:ext cx="7784306" cy="2356247"/>
          </a:xfrm>
        </p:spPr>
        <p:txBody>
          <a:bodyPr/>
          <a:lstStyle/>
          <a:p>
            <a:r>
              <a:rPr lang="zh-CN" altLang="zh-CN" sz="4500"/>
              <a:t>       </a:t>
            </a:r>
            <a:r>
              <a:rPr lang="en-US" altLang="zh-CN" sz="4500"/>
              <a:t>  </a:t>
            </a:r>
            <a:r>
              <a:rPr lang="zh-CN" altLang="zh-CN" sz="4500"/>
              <a:t>第一次掌声，</a:t>
            </a:r>
            <a:r>
              <a:rPr lang="zh-CN" altLang="en-US" sz="4500"/>
              <a:t>同学们</a:t>
            </a:r>
            <a:r>
              <a:rPr lang="zh-CN" altLang="zh-CN" sz="4500"/>
              <a:t>可能会在心里</a:t>
            </a:r>
            <a:r>
              <a:rPr lang="zh-CN" altLang="en-US" sz="4500"/>
              <a:t>对</a:t>
            </a:r>
            <a:r>
              <a:rPr lang="zh-CN" altLang="zh-CN" sz="4500"/>
              <a:t>英子说</a:t>
            </a:r>
            <a:r>
              <a:rPr lang="zh-CN" altLang="en-US" sz="4500"/>
              <a:t>些</a:t>
            </a:r>
            <a:r>
              <a:rPr lang="zh-CN" altLang="zh-CN" sz="4500"/>
              <a:t>什么？</a:t>
            </a:r>
            <a:endParaRPr lang="zh-CN" altLang="zh-CN" sz="4500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148828" y="2463404"/>
            <a:ext cx="7852172" cy="2146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zh-CN" altLang="en-US" sz="4500">
                <a:latin typeface="Calibri" panose="020F0502020204030204" pitchFamily="34" charset="0"/>
              </a:rPr>
              <a:t>         </a:t>
            </a:r>
            <a:r>
              <a:rPr lang="zh-CN" altLang="en-US" sz="4500">
                <a:solidFill>
                  <a:srgbClr val="FF00FF"/>
                </a:solidFill>
                <a:latin typeface="Calibri" panose="020F0502020204030204" pitchFamily="34" charset="0"/>
              </a:rPr>
              <a:t>英子，你终于克服了自己的懦弱，你真勇敢，你一定行，我们大家都相信你</a:t>
            </a:r>
            <a:r>
              <a:rPr lang="en-GB" altLang="en-US" sz="4500">
                <a:solidFill>
                  <a:srgbClr val="FF00FF"/>
                </a:solidFill>
                <a:latin typeface="Calibri" panose="020F0502020204030204" pitchFamily="34" charset="0"/>
              </a:rPr>
              <a:t>......</a:t>
            </a:r>
            <a:endParaRPr lang="zh-CN" altLang="en-US" sz="4500">
              <a:solidFill>
                <a:srgbClr val="FF00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346473" y="195262"/>
            <a:ext cx="7654528" cy="1454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zh-CN" altLang="zh-CN" sz="4500">
                <a:latin typeface="Calibri" panose="020F0502020204030204" pitchFamily="34" charset="0"/>
              </a:rPr>
              <a:t>        </a:t>
            </a:r>
            <a:r>
              <a:rPr lang="en-US" altLang="zh-CN" sz="4500">
                <a:latin typeface="Calibri" panose="020F0502020204030204" pitchFamily="34" charset="0"/>
              </a:rPr>
              <a:t> </a:t>
            </a:r>
            <a:r>
              <a:rPr lang="zh-CN" altLang="zh-CN" sz="4500">
                <a:latin typeface="Calibri" panose="020F0502020204030204" pitchFamily="34" charset="0"/>
              </a:rPr>
              <a:t>第二次掌声，他们又</a:t>
            </a:r>
            <a:r>
              <a:rPr lang="zh-CN" altLang="en-US" sz="4500">
                <a:latin typeface="Calibri" panose="020F0502020204030204" pitchFamily="34" charset="0"/>
              </a:rPr>
              <a:t>会</a:t>
            </a:r>
            <a:r>
              <a:rPr lang="zh-CN" altLang="zh-CN" sz="4500">
                <a:latin typeface="Calibri" panose="020F0502020204030204" pitchFamily="34" charset="0"/>
              </a:rPr>
              <a:t>在心里</a:t>
            </a:r>
            <a:r>
              <a:rPr lang="zh-CN" altLang="en-US" sz="4500">
                <a:latin typeface="Calibri" panose="020F0502020204030204" pitchFamily="34" charset="0"/>
              </a:rPr>
              <a:t>对</a:t>
            </a:r>
            <a:r>
              <a:rPr lang="zh-CN" altLang="zh-CN" sz="4500">
                <a:latin typeface="Calibri" panose="020F0502020204030204" pitchFamily="34" charset="0"/>
              </a:rPr>
              <a:t>英子说</a:t>
            </a:r>
            <a:r>
              <a:rPr lang="zh-CN" altLang="en-US" sz="4500">
                <a:latin typeface="Calibri" panose="020F0502020204030204" pitchFamily="34" charset="0"/>
              </a:rPr>
              <a:t>些</a:t>
            </a:r>
            <a:r>
              <a:rPr lang="zh-CN" altLang="zh-CN" sz="4500">
                <a:latin typeface="Calibri" panose="020F0502020204030204" pitchFamily="34" charset="0"/>
              </a:rPr>
              <a:t>什么？</a:t>
            </a:r>
            <a:endParaRPr lang="zh-CN" altLang="zh-CN" sz="4500">
              <a:latin typeface="Calibri" panose="020F0502020204030204" pitchFamily="34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346479" y="2518176"/>
            <a:ext cx="8174831" cy="2321719"/>
          </a:xfrm>
        </p:spPr>
        <p:txBody>
          <a:bodyPr/>
          <a:lstStyle/>
          <a:p>
            <a:r>
              <a:rPr lang="zh-CN" altLang="zh-CN" sz="5000" b="1"/>
              <a:t>     </a:t>
            </a:r>
            <a:r>
              <a:rPr lang="en-US" altLang="zh-CN" sz="5000" b="1"/>
              <a:t>    </a:t>
            </a:r>
            <a:r>
              <a:rPr lang="zh-CN" altLang="en-US" sz="5000" b="1">
                <a:solidFill>
                  <a:srgbClr val="0000FF"/>
                </a:solidFill>
              </a:rPr>
              <a:t>英子，你</a:t>
            </a:r>
            <a:r>
              <a:rPr lang="zh-CN" altLang="zh-CN" sz="5000" b="1">
                <a:solidFill>
                  <a:srgbClr val="0000FF"/>
                </a:solidFill>
              </a:rPr>
              <a:t>讲得太精彩了，你终于成功了，你是一个敢于挑战自己的</a:t>
            </a:r>
            <a:r>
              <a:rPr lang="zh-CN" altLang="en-US" sz="5000" b="1">
                <a:solidFill>
                  <a:srgbClr val="0000FF"/>
                </a:solidFill>
              </a:rPr>
              <a:t>人</a:t>
            </a:r>
            <a:r>
              <a:rPr lang="zh-CN" altLang="zh-CN" sz="5000" b="1">
                <a:solidFill>
                  <a:srgbClr val="0000FF"/>
                </a:solidFill>
              </a:rPr>
              <a:t>……</a:t>
            </a:r>
            <a:endParaRPr lang="zh-CN" altLang="zh-CN" sz="5000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2" descr="图片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5149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-67866" y="1387082"/>
            <a:ext cx="9144001" cy="283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zh-CN" altLang="zh-CN" sz="4500">
                <a:latin typeface="Calibri" panose="020F0502020204030204" pitchFamily="34" charset="0"/>
              </a:rPr>
              <a:t>        </a:t>
            </a:r>
            <a:r>
              <a:rPr lang="en-US" altLang="zh-CN" sz="4500">
                <a:latin typeface="Calibri" panose="020F0502020204030204" pitchFamily="34" charset="0"/>
              </a:rPr>
              <a:t> </a:t>
            </a:r>
            <a:r>
              <a:rPr lang="zh-CN" altLang="zh-CN" sz="4500">
                <a:latin typeface="Calibri" panose="020F0502020204030204" pitchFamily="34" charset="0"/>
              </a:rPr>
              <a:t>我永远不会忘记那次掌声，因为它使我明白，同学们并没有歧视我。大家的掌声给了我极大的鼓励，使我鼓起勇气</a:t>
            </a:r>
            <a:r>
              <a:rPr lang="zh-CN" altLang="zh-CN" sz="4500">
                <a:solidFill>
                  <a:srgbClr val="FF00FF"/>
                </a:solidFill>
                <a:latin typeface="Calibri" panose="020F0502020204030204" pitchFamily="34" charset="0"/>
              </a:rPr>
              <a:t>微笑着面对生活</a:t>
            </a:r>
            <a:r>
              <a:rPr lang="zh-CN" altLang="zh-CN" sz="4500">
                <a:latin typeface="Calibri" panose="020F0502020204030204" pitchFamily="34" charset="0"/>
              </a:rPr>
              <a:t>。</a:t>
            </a:r>
            <a:endParaRPr lang="zh-CN" altLang="zh-CN" sz="4500">
              <a:latin typeface="Calibri" panose="020F0502020204030204" pitchFamily="34" charset="0"/>
            </a:endParaRPr>
          </a:p>
        </p:txBody>
      </p:sp>
      <p:sp>
        <p:nvSpPr>
          <p:cNvPr id="80899" name="WordArt 4"/>
          <p:cNvSpPr>
            <a:spLocks noChangeArrowheads="1" noChangeShapeType="1"/>
          </p:cNvSpPr>
          <p:nvPr/>
        </p:nvSpPr>
        <p:spPr bwMode="auto">
          <a:xfrm>
            <a:off x="3302800" y="520303"/>
            <a:ext cx="2538413" cy="917972"/>
          </a:xfrm>
          <a:prstGeom prst="rect">
            <a:avLst/>
          </a:prstGeom>
        </p:spPr>
        <p:txBody>
          <a:bodyPr spcFirstLastPara="1" wrap="none" lIns="68580" tIns="34290" rIns="68580" bIns="34290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zh-CN" altLang="en-US" sz="2700" kern="1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latin typeface="+mn-ea"/>
                <a:ea typeface="+mn-ea"/>
                <a:cs typeface="+mn-ea"/>
              </a:rPr>
              <a:t>英子的来信</a:t>
            </a:r>
            <a:endParaRPr lang="zh-CN" altLang="en-US" sz="2700" kern="10">
              <a:ln w="9525">
                <a:solidFill>
                  <a:srgbClr val="FF0000"/>
                </a:solidFill>
                <a:round/>
              </a:ln>
              <a:solidFill>
                <a:srgbClr val="FF0000"/>
              </a:solidFill>
              <a:latin typeface="+mn-ea"/>
              <a:ea typeface="+mn-ea"/>
              <a:cs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2" descr="图片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1678" y="0"/>
            <a:ext cx="905232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>
          <a:xfrm>
            <a:off x="1333505" y="2141936"/>
            <a:ext cx="6669881" cy="1999059"/>
          </a:xfrm>
        </p:spPr>
        <p:txBody>
          <a:bodyPr/>
          <a:lstStyle/>
          <a:p>
            <a:r>
              <a:rPr lang="zh-CN" altLang="zh-CN" sz="5000"/>
              <a:t>对生活中的困难有直面的勇气和克服的信心！</a:t>
            </a:r>
            <a:endParaRPr lang="zh-CN" altLang="zh-CN" sz="5000"/>
          </a:p>
        </p:txBody>
      </p:sp>
      <p:sp>
        <p:nvSpPr>
          <p:cNvPr id="31748" name="WordArt 4"/>
          <p:cNvSpPr>
            <a:spLocks noChangeArrowheads="1" noChangeShapeType="1"/>
          </p:cNvSpPr>
          <p:nvPr/>
        </p:nvSpPr>
        <p:spPr bwMode="auto">
          <a:xfrm>
            <a:off x="1043175" y="573883"/>
            <a:ext cx="7620992" cy="1241822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700" dirty="0">
                <a:ln w="9525" cmpd="sng">
                  <a:solidFill>
                    <a:srgbClr val="FF99CC"/>
                  </a:solidFill>
                  <a:round/>
                </a:ln>
                <a:solidFill>
                  <a:srgbClr val="FF0000"/>
                </a:solidFill>
                <a:latin typeface="宋体" panose="02010600030101010101" pitchFamily="2" charset="-122"/>
                <a:ea typeface="+mn-ea"/>
              </a:rPr>
              <a:t>微笑着面对生活是什么意思</a:t>
            </a:r>
            <a:r>
              <a:rPr lang="zh-CN" altLang="en-US" sz="2700" dirty="0">
                <a:ln w="9525" cmpd="sng">
                  <a:solidFill>
                    <a:srgbClr val="FF99CC"/>
                  </a:solidFill>
                  <a:round/>
                </a:ln>
                <a:solidFill>
                  <a:srgbClr val="FF00FF"/>
                </a:solidFill>
                <a:latin typeface="宋体" panose="02010600030101010101" pitchFamily="2" charset="-122"/>
                <a:ea typeface="+mn-ea"/>
              </a:rPr>
              <a:t>？</a:t>
            </a:r>
            <a:endParaRPr lang="zh-CN" altLang="en-US" sz="2700" dirty="0">
              <a:ln w="9525" cmpd="sng">
                <a:solidFill>
                  <a:srgbClr val="FF99CC"/>
                </a:solidFill>
                <a:round/>
              </a:ln>
              <a:solidFill>
                <a:srgbClr val="FF00FF"/>
              </a:solidFill>
              <a:latin typeface="宋体" panose="02010600030101010101" pitchFamily="2" charset="-122"/>
              <a:ea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>
            <a:spLocks noChangeArrowheads="1"/>
          </p:cNvSpPr>
          <p:nvPr/>
        </p:nvSpPr>
        <p:spPr bwMode="auto">
          <a:xfrm>
            <a:off x="211938" y="152400"/>
            <a:ext cx="8566547" cy="2008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40000"/>
              </a:lnSpc>
            </a:pPr>
            <a:r>
              <a:rPr lang="zh-CN" altLang="en-US" sz="3000" b="1">
                <a:latin typeface="宋体" panose="02010600030101010101" pitchFamily="2" charset="-122"/>
              </a:rPr>
              <a:t>讨论回答：</a:t>
            </a:r>
            <a:endParaRPr lang="zh-CN" altLang="en-US" sz="3000" b="1">
              <a:latin typeface="宋体" panose="02010600030101010101" pitchFamily="2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3000" b="1">
                <a:latin typeface="宋体" panose="02010600030101010101" pitchFamily="2" charset="-122"/>
              </a:rPr>
              <a:t>  </a:t>
            </a:r>
            <a:r>
              <a:rPr lang="en-US" altLang="zh-CN" sz="3000" b="1">
                <a:latin typeface="宋体" panose="02010600030101010101" pitchFamily="2" charset="-122"/>
              </a:rPr>
              <a:t>1.</a:t>
            </a:r>
            <a:r>
              <a:rPr lang="zh-CN" altLang="en-US" sz="3000" b="1">
                <a:latin typeface="宋体" panose="02010600030101010101" pitchFamily="2" charset="-122"/>
              </a:rPr>
              <a:t>英子为什么会有这么大的变化？</a:t>
            </a:r>
            <a:endParaRPr lang="zh-CN" altLang="en-US" sz="3000" b="1">
              <a:latin typeface="宋体" panose="02010600030101010101" pitchFamily="2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3000" b="1">
                <a:latin typeface="宋体" panose="02010600030101010101" pitchFamily="2" charset="-122"/>
              </a:rPr>
              <a:t>  </a:t>
            </a:r>
            <a:r>
              <a:rPr lang="en-US" altLang="zh-CN" sz="3000" b="1">
                <a:latin typeface="宋体" panose="02010600030101010101" pitchFamily="2" charset="-122"/>
              </a:rPr>
              <a:t>2.从英子的变化和两次掌声中，你体会到了什么？</a:t>
            </a:r>
            <a:endParaRPr lang="en-US" altLang="zh-CN" sz="3000" b="1">
              <a:latin typeface="宋体" panose="02010600030101010101" pitchFamily="2" charset="-122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1671638" y="2607470"/>
            <a:ext cx="5089922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indent="304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000" b="1">
                <a:solidFill>
                  <a:srgbClr val="0000FF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同学们的</a:t>
            </a:r>
            <a:r>
              <a:rPr lang="zh-CN" altLang="en-US" sz="3600" b="1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掌声</a:t>
            </a:r>
            <a:r>
              <a:rPr lang="zh-CN" altLang="en-US" sz="3000" b="1">
                <a:solidFill>
                  <a:srgbClr val="0000FF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改变了英子。</a:t>
            </a:r>
            <a:endParaRPr lang="zh-CN" altLang="en-US" sz="3000" b="1">
              <a:solidFill>
                <a:srgbClr val="0000FF"/>
              </a:solidFill>
              <a:latin typeface="宋体" panose="02010600030101010101" pitchFamily="2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966794" y="3586165"/>
            <a:ext cx="7058025" cy="577081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indent="304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300" b="1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尊重、理解、鼓励可以改变一个人！</a:t>
            </a:r>
            <a:endParaRPr lang="zh-CN" altLang="en-US" sz="3300" b="1">
              <a:solidFill>
                <a:srgbClr val="FF0000"/>
              </a:solidFill>
              <a:latin typeface="宋体" panose="02010600030101010101" pitchFamily="2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8" grpId="0"/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1111111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64307" y="0"/>
            <a:ext cx="8979694" cy="5149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2800350" y="2514603"/>
            <a:ext cx="2571750" cy="53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000">
                <a:solidFill>
                  <a:srgbClr val="FF0000"/>
                </a:solidFill>
                <a:ea typeface="楷体_GB2312"/>
                <a:cs typeface="楷体_GB2312"/>
              </a:rPr>
              <a:t>次</a:t>
            </a:r>
            <a:r>
              <a:rPr lang="zh-CN" altLang="zh-CN" sz="3000">
                <a:solidFill>
                  <a:srgbClr val="FF0000"/>
                </a:solidFill>
                <a:ea typeface="楷体_GB2312"/>
                <a:cs typeface="楷体_GB2312"/>
              </a:rPr>
              <a:t>掌声。”</a:t>
            </a:r>
            <a:endParaRPr lang="zh-CN" altLang="zh-CN" sz="3000">
              <a:solidFill>
                <a:srgbClr val="FF0000"/>
              </a:solidFill>
              <a:ea typeface="楷体_GB2312"/>
              <a:cs typeface="楷体_GB2312"/>
            </a:endParaRP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3314700" y="1257303"/>
            <a:ext cx="4114800" cy="53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zh-CN" sz="3000">
                <a:solidFill>
                  <a:srgbClr val="FF0000"/>
                </a:solidFill>
                <a:ea typeface="楷体_GB2312"/>
                <a:cs typeface="楷体_GB2312"/>
              </a:rPr>
              <a:t> “我永远</a:t>
            </a:r>
            <a:r>
              <a:rPr lang="zh-CN" altLang="en-US" sz="3000">
                <a:solidFill>
                  <a:srgbClr val="FF0000"/>
                </a:solidFill>
                <a:ea typeface="楷体_GB2312"/>
                <a:cs typeface="楷体_GB2312"/>
              </a:rPr>
              <a:t>不会忘记</a:t>
            </a:r>
            <a:r>
              <a:rPr lang="zh-CN" altLang="zh-CN" sz="3000">
                <a:solidFill>
                  <a:srgbClr val="FF0000"/>
                </a:solidFill>
                <a:ea typeface="楷体_GB2312"/>
                <a:cs typeface="楷体_GB2312"/>
              </a:rPr>
              <a:t>那</a:t>
            </a:r>
            <a:endParaRPr lang="zh-CN" altLang="zh-CN" sz="3000">
              <a:solidFill>
                <a:srgbClr val="FF0000"/>
              </a:solidFill>
              <a:ea typeface="楷体_GB2312"/>
              <a:cs typeface="楷体_GB2312"/>
            </a:endParaRP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2800350" y="1670451"/>
            <a:ext cx="4686300" cy="53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zh-CN" sz="3000">
                <a:solidFill>
                  <a:srgbClr val="FF0000"/>
                </a:solidFill>
                <a:ea typeface="楷体_GB2312"/>
                <a:cs typeface="楷体_GB2312"/>
              </a:rPr>
              <a:t>次掌声，它使我鼓起了生</a:t>
            </a:r>
            <a:endParaRPr lang="zh-CN" altLang="zh-CN" sz="3000">
              <a:solidFill>
                <a:srgbClr val="FF0000"/>
              </a:solidFill>
              <a:ea typeface="楷体_GB2312"/>
              <a:cs typeface="楷体_GB2312"/>
            </a:endParaRP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2800350" y="2097885"/>
            <a:ext cx="4914900" cy="53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zh-CN" sz="3000">
                <a:solidFill>
                  <a:srgbClr val="FF0000"/>
                </a:solidFill>
                <a:ea typeface="楷体_GB2312"/>
                <a:cs typeface="楷体_GB2312"/>
              </a:rPr>
              <a:t>活的勇气。我永远感谢这</a:t>
            </a:r>
            <a:endParaRPr lang="zh-CN" altLang="zh-CN" sz="3000">
              <a:solidFill>
                <a:srgbClr val="FF0000"/>
              </a:solidFill>
              <a:ea typeface="楷体_GB2312"/>
              <a:cs typeface="楷体_GB2312"/>
            </a:endParaRPr>
          </a:p>
        </p:txBody>
      </p:sp>
      <p:sp>
        <p:nvSpPr>
          <p:cNvPr id="32775" name="WordArt 7"/>
          <p:cNvSpPr>
            <a:spLocks noChangeArrowheads="1" noChangeShapeType="1"/>
          </p:cNvSpPr>
          <p:nvPr/>
        </p:nvSpPr>
        <p:spPr bwMode="auto">
          <a:xfrm>
            <a:off x="6516297" y="4516044"/>
            <a:ext cx="1152525" cy="816769"/>
          </a:xfrm>
          <a:prstGeom prst="rect">
            <a:avLst/>
          </a:prstGeom>
        </p:spPr>
        <p:txBody>
          <a:bodyPr spcFirstLastPara="1" wrap="none" lIns="68580" tIns="34290" rIns="68580" bIns="34290" fromWordArt="1">
            <a:prstTxWarp prst="textArchUp">
              <a:avLst>
                <a:gd name="adj" fmla="val 12258300"/>
              </a:avLst>
            </a:prstTxWarp>
          </a:bodyPr>
          <a:lstStyle/>
          <a:p>
            <a:pPr algn="ctr"/>
            <a:r>
              <a:rPr lang="zh-CN" altLang="en-US" sz="2700" b="1" kern="10">
                <a:ln w="9525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latin typeface="+mn-ea"/>
                <a:ea typeface="+mn-ea"/>
                <a:cs typeface="+mn-ea"/>
              </a:rPr>
              <a:t>英子</a:t>
            </a:r>
            <a:endParaRPr lang="zh-CN" altLang="en-US" sz="2700" b="1" kern="10">
              <a:ln w="9525">
                <a:solidFill>
                  <a:srgbClr val="000000"/>
                </a:solidFill>
                <a:round/>
              </a:ln>
              <a:solidFill>
                <a:srgbClr val="FF0000"/>
              </a:solidFill>
              <a:latin typeface="+mn-ea"/>
              <a:ea typeface="+mn-ea"/>
              <a:cs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  <p:bldP spid="32772" grpId="0"/>
      <p:bldP spid="32773" grpId="0"/>
      <p:bldP spid="32774" grpId="0"/>
      <p:bldP spid="3277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2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2"/>
            <a:ext cx="9144000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520429" y="365525"/>
            <a:ext cx="6103144" cy="4224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zh-CN" sz="2700">
                <a:ea typeface="楷体_GB2312"/>
                <a:cs typeface="楷体_GB2312"/>
              </a:rPr>
              <a:t>                           </a:t>
            </a:r>
            <a:r>
              <a:rPr lang="zh-CN" altLang="zh-CN" sz="45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是啊，人人都需要掌声，</a:t>
            </a:r>
            <a:r>
              <a:rPr lang="zh-CN" altLang="en-US" sz="45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尤其</a:t>
            </a:r>
            <a:r>
              <a:rPr lang="zh-CN" altLang="zh-CN" sz="45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是当一个人</a:t>
            </a:r>
            <a:r>
              <a:rPr lang="zh-CN" altLang="zh-CN" sz="45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身处困境</a:t>
            </a:r>
            <a:r>
              <a:rPr lang="zh-CN" altLang="zh-CN" sz="45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的时候。让我们</a:t>
            </a:r>
            <a:r>
              <a:rPr lang="zh-CN" altLang="zh-CN" sz="45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珍惜</a:t>
            </a:r>
            <a:r>
              <a:rPr lang="zh-CN" altLang="zh-CN" sz="45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别人的掌声，同时，也不要忘记把自己的掌声</a:t>
            </a:r>
            <a:r>
              <a:rPr lang="zh-CN" altLang="zh-CN" sz="45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献给</a:t>
            </a:r>
            <a:r>
              <a:rPr lang="zh-CN" altLang="zh-CN" sz="45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别人</a:t>
            </a:r>
            <a:r>
              <a:rPr lang="zh-CN" altLang="en-US" sz="45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吧</a:t>
            </a:r>
            <a:r>
              <a:rPr lang="zh-CN" altLang="zh-CN" sz="45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zh-CN" sz="45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24" name="TextBox 26"/>
          <p:cNvSpPr txBox="1">
            <a:spLocks noChangeArrowheads="1"/>
          </p:cNvSpPr>
          <p:nvPr/>
        </p:nvSpPr>
        <p:spPr bwMode="auto">
          <a:xfrm>
            <a:off x="69056" y="2574135"/>
            <a:ext cx="1347788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1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掌声</a:t>
            </a:r>
            <a:endParaRPr lang="zh-CN" altLang="en-US" sz="21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左大括号 18"/>
          <p:cNvSpPr/>
          <p:nvPr/>
        </p:nvSpPr>
        <p:spPr>
          <a:xfrm>
            <a:off x="1226344" y="1293021"/>
            <a:ext cx="155972" cy="2970610"/>
          </a:xfrm>
          <a:prstGeom prst="leftBrace">
            <a:avLst>
              <a:gd name="adj1" fmla="val 80725"/>
              <a:gd name="adj2" fmla="val 50000"/>
            </a:avLst>
          </a:prstGeom>
          <a:ln w="254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lIns="68580" tIns="34290" rIns="68580" bIns="34290" anchor="ctr"/>
          <a:lstStyle/>
          <a:p>
            <a:pPr algn="ctr" defTabSz="342900"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0" name="TextBox 12"/>
          <p:cNvSpPr txBox="1">
            <a:spLocks noChangeArrowheads="1"/>
          </p:cNvSpPr>
          <p:nvPr/>
        </p:nvSpPr>
        <p:spPr bwMode="auto">
          <a:xfrm>
            <a:off x="1359694" y="1109666"/>
            <a:ext cx="4388644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1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掌声前：文静 默默 早来晚走 自卑</a:t>
            </a:r>
            <a:endParaRPr lang="zh-CN" altLang="en-US" sz="21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" name="TextBox 17"/>
          <p:cNvSpPr txBox="1">
            <a:spLocks noChangeArrowheads="1"/>
          </p:cNvSpPr>
          <p:nvPr/>
        </p:nvSpPr>
        <p:spPr bwMode="auto">
          <a:xfrm>
            <a:off x="1250156" y="2559846"/>
            <a:ext cx="80010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1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掌声</a:t>
            </a:r>
            <a:endParaRPr lang="zh-CN" altLang="en-US" sz="21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" name="TextBox 18"/>
          <p:cNvSpPr txBox="1">
            <a:spLocks noChangeArrowheads="1"/>
          </p:cNvSpPr>
          <p:nvPr/>
        </p:nvSpPr>
        <p:spPr bwMode="auto">
          <a:xfrm>
            <a:off x="2074069" y="2077645"/>
            <a:ext cx="4731544" cy="1329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21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第一次：骤然响起 热烈持久 流下泪水</a:t>
            </a:r>
            <a:endParaRPr lang="en-US" altLang="zh-CN" sz="21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30000"/>
              </a:lnSpc>
            </a:pPr>
            <a:endParaRPr lang="en-US" altLang="zh-CN" sz="21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1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第二次：再次响起 依然热烈 深深鞠躬</a:t>
            </a:r>
            <a:endParaRPr lang="zh-CN" altLang="en-US" sz="21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" name="左大括号 27"/>
          <p:cNvSpPr/>
          <p:nvPr/>
        </p:nvSpPr>
        <p:spPr>
          <a:xfrm flipH="1">
            <a:off x="7577144" y="1191818"/>
            <a:ext cx="173831" cy="2970609"/>
          </a:xfrm>
          <a:prstGeom prst="leftBrace">
            <a:avLst>
              <a:gd name="adj1" fmla="val 80725"/>
              <a:gd name="adj2" fmla="val 50000"/>
            </a:avLst>
          </a:prstGeom>
          <a:ln w="254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lIns="68580" tIns="34290" rIns="68580" bIns="34290" anchor="ctr"/>
          <a:lstStyle/>
          <a:p>
            <a:pPr algn="ctr" defTabSz="342900"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9" name="TextBox 23"/>
          <p:cNvSpPr txBox="1">
            <a:spLocks noChangeArrowheads="1"/>
          </p:cNvSpPr>
          <p:nvPr/>
        </p:nvSpPr>
        <p:spPr bwMode="auto">
          <a:xfrm>
            <a:off x="7759608" y="1746650"/>
            <a:ext cx="914096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68580" tIns="34290" rIns="68580" bIns="34290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21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人间有真情</a:t>
            </a:r>
            <a:endParaRPr lang="en-US" altLang="zh-CN" sz="21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1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掌声送关爱</a:t>
            </a:r>
            <a:endParaRPr lang="zh-CN" altLang="en-US" sz="21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86024" name="组合 29"/>
          <p:cNvGrpSpPr/>
          <p:nvPr/>
        </p:nvGrpSpPr>
        <p:grpSpPr bwMode="auto">
          <a:xfrm>
            <a:off x="9525" y="248844"/>
            <a:ext cx="2445544" cy="823913"/>
            <a:chOff x="12038" y="331387"/>
            <a:chExt cx="3261030" cy="1098952"/>
          </a:xfrm>
        </p:grpSpPr>
        <p:grpSp>
          <p:nvGrpSpPr>
            <p:cNvPr id="86029" name="组合 30"/>
            <p:cNvGrpSpPr/>
            <p:nvPr/>
          </p:nvGrpSpPr>
          <p:grpSpPr bwMode="auto">
            <a:xfrm>
              <a:off x="1026546" y="568010"/>
              <a:ext cx="2246522" cy="678111"/>
              <a:chOff x="1937780" y="2511790"/>
              <a:chExt cx="2246522" cy="678111"/>
            </a:xfrm>
          </p:grpSpPr>
          <p:cxnSp>
            <p:nvCxnSpPr>
              <p:cNvPr id="33" name="直接连接符 32"/>
              <p:cNvCxnSpPr/>
              <p:nvPr/>
            </p:nvCxnSpPr>
            <p:spPr>
              <a:xfrm>
                <a:off x="1964769" y="2511790"/>
                <a:ext cx="1875013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974295" y="3189901"/>
                <a:ext cx="1876600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"/>
              <p:cNvSpPr txBox="1">
                <a:spLocks noChangeArrowheads="1"/>
              </p:cNvSpPr>
              <p:nvPr/>
            </p:nvSpPr>
            <p:spPr bwMode="auto">
              <a:xfrm>
                <a:off x="1937780" y="2543552"/>
                <a:ext cx="2246522" cy="61577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defTabSz="342900">
                  <a:defRPr/>
                </a:pPr>
                <a:r>
                  <a:rPr lang="zh-CN" altLang="en-US" sz="2400" b="1" spc="375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层次梳理</a:t>
                </a:r>
                <a:endParaRPr lang="zh-CN" altLang="en-US" sz="2400" b="1" spc="375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36" name="直接连接符 35"/>
              <p:cNvCxnSpPr/>
              <p:nvPr/>
            </p:nvCxnSpPr>
            <p:spPr>
              <a:xfrm>
                <a:off x="3831844" y="2511790"/>
                <a:ext cx="306417" cy="335085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 flipV="1">
                <a:off x="3849309" y="2827819"/>
                <a:ext cx="269900" cy="362082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86030" name="图片 31"/>
            <p:cNvPicPr>
              <a:picLocks noChangeAspect="1"/>
            </p:cNvPicPr>
            <p:nvPr/>
          </p:nvPicPr>
          <p:blipFill>
            <a:blip r:embed="rId1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038" y="331387"/>
              <a:ext cx="1051489" cy="1098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" name="TextBox 17"/>
          <p:cNvSpPr txBox="1">
            <a:spLocks noChangeArrowheads="1"/>
          </p:cNvSpPr>
          <p:nvPr/>
        </p:nvSpPr>
        <p:spPr bwMode="auto">
          <a:xfrm>
            <a:off x="1310879" y="4023126"/>
            <a:ext cx="4157663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1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掌声后：鼓起勇气微笑着面对生活</a:t>
            </a:r>
            <a:endParaRPr lang="zh-CN" altLang="en-US" sz="21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8" name="左大括号 37"/>
          <p:cNvSpPr/>
          <p:nvPr/>
        </p:nvSpPr>
        <p:spPr>
          <a:xfrm>
            <a:off x="2020491" y="2299099"/>
            <a:ext cx="57150" cy="917972"/>
          </a:xfrm>
          <a:prstGeom prst="leftBrace">
            <a:avLst>
              <a:gd name="adj1" fmla="val 80725"/>
              <a:gd name="adj2" fmla="val 50000"/>
            </a:avLst>
          </a:prstGeom>
          <a:ln w="254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lIns="68580" tIns="34290" rIns="68580" bIns="34290" anchor="ctr"/>
          <a:lstStyle/>
          <a:p>
            <a:pPr algn="ctr" defTabSz="342900"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1" name="左大括号 20"/>
          <p:cNvSpPr/>
          <p:nvPr/>
        </p:nvSpPr>
        <p:spPr>
          <a:xfrm flipH="1">
            <a:off x="6744897" y="2302669"/>
            <a:ext cx="165497" cy="917972"/>
          </a:xfrm>
          <a:prstGeom prst="leftBrace">
            <a:avLst>
              <a:gd name="adj1" fmla="val 80725"/>
              <a:gd name="adj2" fmla="val 50000"/>
            </a:avLst>
          </a:prstGeom>
          <a:ln w="254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lIns="68580" tIns="34290" rIns="68580" bIns="34290" anchor="ctr"/>
          <a:lstStyle/>
          <a:p>
            <a:pPr algn="ctr" defTabSz="342900"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" name="TextBox 17"/>
          <p:cNvSpPr txBox="1">
            <a:spLocks noChangeArrowheads="1"/>
          </p:cNvSpPr>
          <p:nvPr/>
        </p:nvSpPr>
        <p:spPr bwMode="auto">
          <a:xfrm>
            <a:off x="6881813" y="2384826"/>
            <a:ext cx="800100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1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鼓励赞扬</a:t>
            </a:r>
            <a:endParaRPr lang="zh-CN" altLang="en-US" sz="21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6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24" grpId="0"/>
      <p:bldP spid="19" grpId="0" animBg="1"/>
      <p:bldP spid="20" grpId="0"/>
      <p:bldP spid="24" grpId="0"/>
      <p:bldP spid="25" grpId="0"/>
      <p:bldP spid="28" grpId="0" animBg="1"/>
      <p:bldP spid="29" grpId="0"/>
      <p:bldP spid="31" grpId="0"/>
      <p:bldP spid="38" grpId="0" animBg="1"/>
      <p:bldP spid="21" grpId="0" animBg="1"/>
      <p:bldP spid="2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文本框 21509"/>
          <p:cNvSpPr txBox="1">
            <a:spLocks noChangeArrowheads="1"/>
          </p:cNvSpPr>
          <p:nvPr/>
        </p:nvSpPr>
        <p:spPr bwMode="auto">
          <a:xfrm>
            <a:off x="797719" y="1281116"/>
            <a:ext cx="7722394" cy="307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3000" dirty="0">
                <a:solidFill>
                  <a:srgbClr val="000000"/>
                </a:solidFill>
              </a:rPr>
              <a:t>         </a:t>
            </a:r>
            <a:r>
              <a:rPr lang="zh-CN" altLang="en-US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本文写的是一个患有腿疾的女孩，在上讲台讲故事时得到同学们掌声的鼓励和赞扬，因而战胜了自卑心理，开始“微笑着面对生活”的故事。告诉我们：对他人的关爱和鼓励，很可能改变其一生。</a:t>
            </a:r>
            <a:endParaRPr lang="zh-CN" altLang="en-US" sz="3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87042" name="组合 5"/>
          <p:cNvGrpSpPr/>
          <p:nvPr/>
        </p:nvGrpSpPr>
        <p:grpSpPr bwMode="auto">
          <a:xfrm>
            <a:off x="14291" y="267892"/>
            <a:ext cx="2440781" cy="735806"/>
            <a:chOff x="18662" y="357049"/>
            <a:chExt cx="3254406" cy="980919"/>
          </a:xfrm>
        </p:grpSpPr>
        <p:grpSp>
          <p:nvGrpSpPr>
            <p:cNvPr id="87043" name="组合 6"/>
            <p:cNvGrpSpPr/>
            <p:nvPr/>
          </p:nvGrpSpPr>
          <p:grpSpPr bwMode="auto">
            <a:xfrm>
              <a:off x="1026735" y="568153"/>
              <a:ext cx="2246333" cy="679342"/>
              <a:chOff x="1937969" y="2511933"/>
              <a:chExt cx="2246333" cy="679342"/>
            </a:xfrm>
          </p:grpSpPr>
          <p:cxnSp>
            <p:nvCxnSpPr>
              <p:cNvPr id="9" name="直接连接符 8"/>
              <p:cNvCxnSpPr/>
              <p:nvPr/>
            </p:nvCxnSpPr>
            <p:spPr>
              <a:xfrm>
                <a:off x="1964956" y="2511933"/>
                <a:ext cx="1874856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/>
              <p:nvPr/>
            </p:nvCxnSpPr>
            <p:spPr>
              <a:xfrm>
                <a:off x="1974481" y="3191275"/>
                <a:ext cx="1876443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3"/>
              <p:cNvSpPr txBox="1">
                <a:spLocks noChangeArrowheads="1"/>
              </p:cNvSpPr>
              <p:nvPr/>
            </p:nvSpPr>
            <p:spPr bwMode="auto">
              <a:xfrm>
                <a:off x="1937969" y="2543679"/>
                <a:ext cx="2246333" cy="6154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400" b="1" spc="375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主旨归纳</a:t>
                </a:r>
                <a:endParaRPr lang="zh-CN" altLang="en-US" sz="2400" b="1" spc="375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12" name="直接连接符 11"/>
              <p:cNvCxnSpPr/>
              <p:nvPr/>
            </p:nvCxnSpPr>
            <p:spPr>
              <a:xfrm>
                <a:off x="3831874" y="2511933"/>
                <a:ext cx="306391" cy="33491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 flipV="1">
                <a:off x="3849337" y="2829382"/>
                <a:ext cx="269878" cy="361892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87044" name="图片 7"/>
            <p:cNvPicPr>
              <a:picLocks noChangeAspect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18662" y="357049"/>
              <a:ext cx="1090423" cy="980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>
            <a:spLocks noChangeArrowheads="1"/>
          </p:cNvSpPr>
          <p:nvPr/>
        </p:nvSpPr>
        <p:spPr bwMode="auto">
          <a:xfrm>
            <a:off x="790575" y="858445"/>
            <a:ext cx="7965281" cy="307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2700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 </a:t>
            </a:r>
            <a:r>
              <a:rPr lang="zh-CN" altLang="en-US" sz="3000" dirty="0">
                <a:latin typeface="宋体" panose="02010600030101010101" pitchFamily="2" charset="-122"/>
                <a:sym typeface="宋体" panose="02010600030101010101" pitchFamily="2" charset="-122"/>
              </a:rPr>
              <a:t> </a:t>
            </a:r>
            <a:endParaRPr lang="zh-CN" altLang="en-US" sz="3000" dirty="0"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000" dirty="0">
                <a:latin typeface="宋体" panose="02010600030101010101" pitchFamily="2" charset="-122"/>
                <a:sym typeface="宋体" panose="02010600030101010101" pitchFamily="2" charset="-122"/>
              </a:rPr>
              <a:t>    </a:t>
            </a:r>
            <a:r>
              <a:rPr lang="zh-CN" altLang="en-US" sz="3000" b="1" dirty="0">
                <a:latin typeface="宋体" panose="02010600030101010101" pitchFamily="2" charset="-122"/>
                <a:sym typeface="宋体" panose="02010600030101010101" pitchFamily="2" charset="-122"/>
              </a:rPr>
              <a:t>多么美好的掌声，老师也为之动容，你们觉得掌声是什么</a:t>
            </a:r>
            <a:r>
              <a:rPr lang="en-US" altLang="zh-CN" sz="3000" b="1" dirty="0">
                <a:latin typeface="宋体" panose="02010600030101010101" pitchFamily="2" charset="-122"/>
                <a:sym typeface="宋体" panose="02010600030101010101" pitchFamily="2" charset="-122"/>
              </a:rPr>
              <a:t>?</a:t>
            </a:r>
            <a:endParaRPr lang="en-US" altLang="zh-CN" sz="3000" b="1" dirty="0"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endParaRPr lang="en-US" altLang="zh-CN" sz="3000" b="1" dirty="0">
              <a:latin typeface="宋体" panose="02010600030101010101" pitchFamily="2" charset="-122"/>
              <a:ea typeface="华文楷体" panose="0201060004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endParaRPr lang="zh-CN" altLang="en-US" sz="30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1019181" y="2853932"/>
            <a:ext cx="6238875" cy="53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000" b="1" dirty="0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爱、鼓励、夸奖、关心、支持……</a:t>
            </a:r>
            <a:endParaRPr lang="zh-CN" altLang="en-US" sz="3000" b="1" dirty="0">
              <a:solidFill>
                <a:srgbClr val="FF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20" name="Picture 8" descr="11116温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7" y="0"/>
            <a:ext cx="3564731" cy="2693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2007122410954921_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" y="2693194"/>
            <a:ext cx="3564731" cy="2450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64737" y="1168006"/>
            <a:ext cx="5579269" cy="3975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233868" y="158356"/>
            <a:ext cx="3746897" cy="58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zh-CN" altLang="zh-CN" sz="4500" b="1">
                <a:solidFill>
                  <a:srgbClr val="0000FF"/>
                </a:solidFill>
                <a:latin typeface="Calibri Light" panose="020F0302020204030204" pitchFamily="34" charset="0"/>
              </a:rPr>
              <a:t>掌声</a:t>
            </a:r>
            <a:r>
              <a:rPr lang="zh-CN" altLang="en-US" sz="4500" b="1">
                <a:solidFill>
                  <a:srgbClr val="0000FF"/>
                </a:solidFill>
                <a:latin typeface="Calibri Light" panose="020F0302020204030204" pitchFamily="34" charset="0"/>
              </a:rPr>
              <a:t>代表认可</a:t>
            </a:r>
            <a:endParaRPr lang="zh-CN" altLang="zh-CN" sz="4500" b="1">
              <a:solidFill>
                <a:srgbClr val="0000FF"/>
              </a:solidFill>
              <a:latin typeface="Calibri Light" panose="020F030202020403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>
            <a:spLocks noChangeArrowheads="1"/>
          </p:cNvSpPr>
          <p:nvPr/>
        </p:nvSpPr>
        <p:spPr bwMode="auto">
          <a:xfrm>
            <a:off x="917979" y="1431135"/>
            <a:ext cx="7603331" cy="2613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90000"/>
              </a:lnSpc>
            </a:pPr>
            <a:r>
              <a:rPr lang="en-US" altLang="zh-CN" sz="900" dirty="0">
                <a:latin typeface="宋体" panose="02010600030101010101" pitchFamily="2" charset="-122"/>
              </a:rPr>
              <a:t> </a:t>
            </a:r>
            <a:endParaRPr lang="en-US" altLang="zh-CN" sz="2400" dirty="0">
              <a:latin typeface="宋体" panose="02010600030101010101" pitchFamily="2" charset="-122"/>
            </a:endParaRPr>
          </a:p>
          <a:p>
            <a:pPr>
              <a:lnSpc>
                <a:spcPct val="190000"/>
              </a:lnSpc>
            </a:pPr>
            <a:r>
              <a:rPr lang="en-US" altLang="zh-CN" sz="2400" dirty="0">
                <a:latin typeface="宋体" panose="02010600030101010101" pitchFamily="2" charset="-122"/>
              </a:rPr>
              <a:t>   </a:t>
            </a:r>
            <a:r>
              <a:rPr lang="en-US" altLang="zh-CN" sz="2700" dirty="0">
                <a:solidFill>
                  <a:srgbClr val="FF0000"/>
                </a:solidFill>
                <a:latin typeface="宋体" panose="02010600030101010101" pitchFamily="2" charset="-122"/>
              </a:rPr>
              <a:t> </a:t>
            </a:r>
            <a:r>
              <a:rPr lang="zh-CN" altLang="en-US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爱人者，人恒爱之；敬人者，人恒敬之。</a:t>
            </a:r>
            <a:endParaRPr lang="zh-CN" altLang="en-US" sz="3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9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    </a:t>
            </a:r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释义：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关爱别人的人，也会得到他人的关爱；尊敬别人的人，也会得到他人的敬重。</a:t>
            </a:r>
            <a:endParaRPr lang="zh-CN" altLang="en-US" sz="24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3582597" y="1054896"/>
            <a:ext cx="1966913" cy="53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国学积累</a:t>
            </a:r>
            <a:endParaRPr lang="zh-CN" altLang="en-US" sz="30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grpSp>
        <p:nvGrpSpPr>
          <p:cNvPr id="89091" name="组合 3"/>
          <p:cNvGrpSpPr/>
          <p:nvPr/>
        </p:nvGrpSpPr>
        <p:grpSpPr bwMode="auto">
          <a:xfrm>
            <a:off x="52394" y="130970"/>
            <a:ext cx="2402681" cy="923925"/>
            <a:chOff x="70047" y="173893"/>
            <a:chExt cx="3203021" cy="1233082"/>
          </a:xfrm>
        </p:grpSpPr>
        <p:grpSp>
          <p:nvGrpSpPr>
            <p:cNvPr id="89092" name="组合 4"/>
            <p:cNvGrpSpPr/>
            <p:nvPr/>
          </p:nvGrpSpPr>
          <p:grpSpPr bwMode="auto">
            <a:xfrm>
              <a:off x="1027143" y="567970"/>
              <a:ext cx="2245925" cy="678514"/>
              <a:chOff x="1938377" y="2511750"/>
              <a:chExt cx="2245925" cy="678514"/>
            </a:xfrm>
          </p:grpSpPr>
          <p:cxnSp>
            <p:nvCxnSpPr>
              <p:cNvPr id="8" name="直接连接符 7"/>
              <p:cNvCxnSpPr/>
              <p:nvPr/>
            </p:nvCxnSpPr>
            <p:spPr>
              <a:xfrm>
                <a:off x="1965360" y="2511750"/>
                <a:ext cx="1874514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>
                <a:off x="1974884" y="3190264"/>
                <a:ext cx="1876101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3"/>
              <p:cNvSpPr txBox="1">
                <a:spLocks noChangeArrowheads="1"/>
              </p:cNvSpPr>
              <p:nvPr/>
            </p:nvSpPr>
            <p:spPr bwMode="auto">
              <a:xfrm>
                <a:off x="1938377" y="2543531"/>
                <a:ext cx="2245925" cy="616144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400" b="1" spc="375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知识拓展</a:t>
                </a:r>
                <a:endParaRPr lang="zh-CN" altLang="en-US" sz="2400" b="1" spc="375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11" name="直接连接符 10"/>
              <p:cNvCxnSpPr/>
              <p:nvPr/>
            </p:nvCxnSpPr>
            <p:spPr>
              <a:xfrm>
                <a:off x="3831938" y="2511750"/>
                <a:ext cx="306335" cy="335284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 flipV="1">
                <a:off x="3849398" y="2827966"/>
                <a:ext cx="269828" cy="362297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89093" name="图片 6"/>
            <p:cNvPicPr>
              <a:picLocks noChangeAspect="1"/>
            </p:cNvPicPr>
            <p:nvPr/>
          </p:nvPicPr>
          <p:blipFill>
            <a:blip r:embed="rId1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047" y="173893"/>
              <a:ext cx="1042365" cy="1233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1015610" y="469107"/>
            <a:ext cx="7264003" cy="3947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zh-CN" sz="3600" dirty="0">
                <a:solidFill>
                  <a:srgbClr val="EE1111"/>
                </a:solidFill>
              </a:rPr>
              <a:t>             </a:t>
            </a:r>
            <a:r>
              <a:rPr lang="zh-CN" altLang="zh-CN" sz="2700" dirty="0">
                <a:solidFill>
                  <a:srgbClr val="EE1111"/>
                </a:solidFill>
              </a:rPr>
              <a:t> </a:t>
            </a:r>
            <a:r>
              <a:rPr lang="en-US" altLang="zh-CN" sz="2700" dirty="0">
                <a:solidFill>
                  <a:srgbClr val="EE1111"/>
                </a:solidFill>
              </a:rPr>
              <a:t>                </a:t>
            </a:r>
            <a:r>
              <a:rPr lang="zh-CN" altLang="zh-CN" sz="2400" dirty="0">
                <a:solidFill>
                  <a:srgbClr val="EE1111"/>
                </a:solidFill>
              </a:rPr>
              <a:t>  </a:t>
            </a:r>
            <a:r>
              <a:rPr lang="zh-CN" altLang="zh-CN" sz="2400" b="1" dirty="0">
                <a:solidFill>
                  <a:srgbClr val="0000FF"/>
                </a:solidFill>
              </a:rPr>
              <a:t>掌 声</a:t>
            </a:r>
            <a:endParaRPr lang="zh-CN" altLang="zh-CN" sz="2400" b="1" dirty="0">
              <a:solidFill>
                <a:srgbClr val="0000FF"/>
              </a:solidFill>
            </a:endParaRPr>
          </a:p>
          <a:p>
            <a:pPr>
              <a:spcBef>
                <a:spcPct val="50000"/>
              </a:spcBef>
            </a:pPr>
            <a:r>
              <a:rPr lang="zh-CN" altLang="zh-CN" sz="2400" dirty="0">
                <a:solidFill>
                  <a:srgbClr val="EE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掌声是一首美妙的歌，</a:t>
            </a:r>
            <a:r>
              <a:rPr lang="zh-CN" altLang="zh-CN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zh-CN" sz="2400" dirty="0">
                <a:solidFill>
                  <a:srgbClr val="EE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能唤起人们的勇气！</a:t>
            </a:r>
            <a:r>
              <a:rPr lang="zh-CN" altLang="zh-CN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just">
              <a:spcBef>
                <a:spcPct val="50000"/>
              </a:spcBef>
            </a:pPr>
            <a:r>
              <a:rPr lang="zh-CN" altLang="zh-CN" sz="2400" dirty="0">
                <a:solidFill>
                  <a:srgbClr val="EE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掌声是一朵芳香的花，</a:t>
            </a:r>
            <a:r>
              <a:rPr lang="zh-CN" altLang="zh-CN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zh-CN" sz="2400" dirty="0">
                <a:solidFill>
                  <a:srgbClr val="EE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花香能够使人振奋起来！</a:t>
            </a:r>
            <a:r>
              <a:rPr lang="zh-CN" altLang="zh-CN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zh-CN" sz="2400" dirty="0">
              <a:solidFill>
                <a:srgbClr val="EE111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just">
              <a:spcBef>
                <a:spcPct val="50000"/>
              </a:spcBef>
            </a:pPr>
            <a:r>
              <a:rPr lang="zh-CN" altLang="zh-CN" sz="2400" dirty="0">
                <a:solidFill>
                  <a:srgbClr val="EE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掌声是一轮早晨的太阳，能给我们带来一缕阳光！</a:t>
            </a:r>
            <a:r>
              <a:rPr lang="zh-CN" altLang="zh-CN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zh-CN" sz="2400" dirty="0">
              <a:solidFill>
                <a:srgbClr val="EE111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just">
              <a:spcBef>
                <a:spcPct val="50000"/>
              </a:spcBef>
            </a:pPr>
            <a:r>
              <a:rPr lang="zh-CN" altLang="zh-CN" sz="2400" dirty="0">
                <a:solidFill>
                  <a:srgbClr val="EE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掌声是一把钥匙，</a:t>
            </a:r>
            <a:r>
              <a:rPr lang="zh-CN" altLang="zh-CN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zh-CN" sz="2400" dirty="0">
                <a:solidFill>
                  <a:srgbClr val="EE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可以打开勇气的大门！</a:t>
            </a:r>
            <a:r>
              <a:rPr lang="zh-CN" altLang="zh-CN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zh-CN" sz="2400" dirty="0">
              <a:solidFill>
                <a:srgbClr val="EE111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just">
              <a:spcBef>
                <a:spcPct val="50000"/>
              </a:spcBef>
            </a:pPr>
            <a:r>
              <a:rPr lang="zh-CN" altLang="zh-CN" sz="2400" dirty="0">
                <a:solidFill>
                  <a:srgbClr val="EE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掌声是一片宽阔的海洋，</a:t>
            </a:r>
            <a:r>
              <a:rPr lang="zh-CN" altLang="zh-CN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zh-CN" sz="2400" dirty="0">
                <a:solidFill>
                  <a:srgbClr val="EE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能把害羞淹没！</a:t>
            </a:r>
            <a:endParaRPr lang="zh-CN" altLang="zh-CN" sz="2400" dirty="0">
              <a:solidFill>
                <a:srgbClr val="EE111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just">
              <a:spcBef>
                <a:spcPct val="50000"/>
              </a:spcBef>
            </a:pPr>
            <a:r>
              <a:rPr lang="zh-CN" altLang="zh-CN" sz="2400" dirty="0">
                <a:solidFill>
                  <a:srgbClr val="EE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掌声是闪闪的星星，</a:t>
            </a:r>
            <a:r>
              <a:rPr lang="zh-CN" altLang="zh-CN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zh-CN" sz="2400" dirty="0">
                <a:solidFill>
                  <a:srgbClr val="EE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能把孤独的黑夜照亮！</a:t>
            </a:r>
            <a:endParaRPr lang="zh-CN" altLang="zh-CN" sz="27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2950" y="2172894"/>
            <a:ext cx="7758113" cy="1566863"/>
          </a:xfrm>
        </p:spPr>
        <p:txBody>
          <a:bodyPr rtlCol="0">
            <a:normAutofit fontScale="90000"/>
          </a:bodyPr>
          <a:lstStyle/>
          <a:p>
            <a:pPr fontAlgn="auto">
              <a:lnSpc>
                <a:spcPct val="210000"/>
              </a:lnSpc>
              <a:spcAft>
                <a:spcPts val="0"/>
              </a:spcAft>
              <a:defRPr/>
            </a:pPr>
            <a:r>
              <a:rPr lang="en-US" altLang="zh-CN" sz="27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      </a:t>
            </a:r>
            <a:r>
              <a:rPr lang="zh-CN" altLang="en-US" sz="27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r>
              <a:rPr lang="zh-CN" altLang="en-US" sz="3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是啊，人人都需要掌声，不要忘记把自己的掌声献给别人，同时也要珍惜别人的掌声，让我们把掌声献给别人，献给自己，献给多彩的生活吧！</a:t>
            </a:r>
            <a:endParaRPr lang="zh-CN" altLang="en-US" sz="30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华文楷体" panose="0201060004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82192" y="222241"/>
            <a:ext cx="561692" cy="577081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68580" tIns="34290" rIns="68580" bIns="3429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30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心</a:t>
            </a:r>
            <a:endParaRPr lang="zh-CN" altLang="en-US" sz="3300" dirty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89411" y="222241"/>
            <a:ext cx="561692" cy="577081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68580" tIns="34290" rIns="68580" bIns="3429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30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灵</a:t>
            </a:r>
            <a:endParaRPr lang="zh-CN" altLang="en-US" sz="3300" dirty="0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596629" y="222241"/>
            <a:ext cx="561692" cy="577081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68580" tIns="34290" rIns="68580" bIns="3429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30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感</a:t>
            </a:r>
            <a:endParaRPr lang="zh-CN" altLang="en-US" sz="3300" dirty="0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202657" y="222241"/>
            <a:ext cx="561692" cy="577081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68580" tIns="34290" rIns="68580" bIns="3429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30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悟</a:t>
            </a:r>
            <a:endParaRPr lang="zh-CN" altLang="en-US" sz="33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1388269" y="1303735"/>
            <a:ext cx="5954316" cy="2562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5000"/>
              </a:lnSpc>
              <a:buFont typeface="Wingdings" panose="05000000000000000000" pitchFamily="2" charset="2"/>
              <a:buChar char="q"/>
            </a:pPr>
            <a:r>
              <a:rPr lang="zh-CN" altLang="en-US" sz="2100" dirty="0">
                <a:latin typeface="楷体_GB2312"/>
                <a:ea typeface="楷体_GB2312"/>
                <a:cs typeface="楷体_GB2312"/>
              </a:rPr>
              <a:t>　</a:t>
            </a:r>
            <a:r>
              <a:rPr lang="zh-CN" altLang="en-US" sz="2400" dirty="0">
                <a:latin typeface="楷体_GB2312"/>
                <a:ea typeface="楷体_GB2312"/>
                <a:cs typeface="楷体_GB2312"/>
              </a:rPr>
              <a:t>搜集有关反映人与人之间互相尊重、关 　  爱的名言或谚语。</a:t>
            </a:r>
            <a:endParaRPr lang="zh-CN" altLang="en-US" sz="2400" dirty="0">
              <a:latin typeface="楷体_GB2312"/>
              <a:ea typeface="楷体_GB2312"/>
              <a:cs typeface="楷体_GB2312"/>
            </a:endParaRPr>
          </a:p>
          <a:p>
            <a:pPr>
              <a:lnSpc>
                <a:spcPct val="135000"/>
              </a:lnSpc>
              <a:buFont typeface="Wingdings" panose="05000000000000000000" pitchFamily="2" charset="2"/>
              <a:buNone/>
            </a:pPr>
            <a:endParaRPr lang="zh-CN" altLang="en-US" sz="2400" dirty="0">
              <a:latin typeface="楷体_GB2312"/>
              <a:ea typeface="楷体_GB2312"/>
              <a:cs typeface="楷体_GB2312"/>
            </a:endParaRPr>
          </a:p>
          <a:p>
            <a:pPr>
              <a:lnSpc>
                <a:spcPct val="135000"/>
              </a:lnSpc>
              <a:buFont typeface="Wingdings" panose="05000000000000000000" pitchFamily="2" charset="2"/>
              <a:buChar char="q"/>
            </a:pPr>
            <a:r>
              <a:rPr lang="zh-CN" altLang="en-US" sz="2400" dirty="0">
                <a:latin typeface="楷体_GB2312"/>
                <a:ea typeface="楷体_GB2312"/>
                <a:cs typeface="楷体_GB2312"/>
              </a:rPr>
              <a:t>　假如你的一个好朋友考试考得不好，他　  很难过，请你写一两句鼓励他的话。 </a:t>
            </a:r>
            <a:endParaRPr lang="zh-CN" altLang="en-US" sz="2400" dirty="0">
              <a:latin typeface="楷体_GB2312"/>
              <a:ea typeface="楷体_GB2312"/>
              <a:cs typeface="楷体_GB231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autoUpdateAnimBg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185" name="组合 44"/>
          <p:cNvGrpSpPr/>
          <p:nvPr/>
        </p:nvGrpSpPr>
        <p:grpSpPr bwMode="auto">
          <a:xfrm>
            <a:off x="54769" y="144066"/>
            <a:ext cx="2400300" cy="838200"/>
            <a:chOff x="73041" y="192552"/>
            <a:chExt cx="3200027" cy="1116663"/>
          </a:xfrm>
        </p:grpSpPr>
        <p:grpSp>
          <p:nvGrpSpPr>
            <p:cNvPr id="93195" name="组合 45"/>
            <p:cNvGrpSpPr/>
            <p:nvPr/>
          </p:nvGrpSpPr>
          <p:grpSpPr bwMode="auto">
            <a:xfrm>
              <a:off x="1027018" y="566888"/>
              <a:ext cx="2246050" cy="680466"/>
              <a:chOff x="1938252" y="2510668"/>
              <a:chExt cx="2246050" cy="680466"/>
            </a:xfrm>
          </p:grpSpPr>
          <p:cxnSp>
            <p:nvCxnSpPr>
              <p:cNvPr id="48" name="直接连接符 47"/>
              <p:cNvCxnSpPr/>
              <p:nvPr/>
            </p:nvCxnSpPr>
            <p:spPr>
              <a:xfrm>
                <a:off x="1965236" y="2510668"/>
                <a:ext cx="1874619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/>
              <p:cNvCxnSpPr/>
              <p:nvPr/>
            </p:nvCxnSpPr>
            <p:spPr>
              <a:xfrm>
                <a:off x="1974760" y="3191134"/>
                <a:ext cx="1876206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TextBox 3"/>
              <p:cNvSpPr txBox="1">
                <a:spLocks noChangeArrowheads="1"/>
              </p:cNvSpPr>
              <p:nvPr/>
            </p:nvSpPr>
            <p:spPr bwMode="auto">
              <a:xfrm>
                <a:off x="1938252" y="2542391"/>
                <a:ext cx="2246050" cy="61503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400" b="1" spc="375" dirty="0">
                    <a:solidFill>
                      <a:srgbClr val="00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课后作业</a:t>
                </a:r>
                <a:endParaRPr lang="zh-CN" altLang="en-US" sz="2400" b="1" spc="375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51" name="直接连接符 50"/>
              <p:cNvCxnSpPr/>
              <p:nvPr/>
            </p:nvCxnSpPr>
            <p:spPr>
              <a:xfrm>
                <a:off x="3831918" y="2510668"/>
                <a:ext cx="306352" cy="336268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 flipV="1">
                <a:off x="3849379" y="2827901"/>
                <a:ext cx="269844" cy="363232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93196" name="图片 46"/>
            <p:cNvPicPr>
              <a:picLocks noChangeAspect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73041" y="192552"/>
              <a:ext cx="976164" cy="1116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" name="组合 22"/>
          <p:cNvGrpSpPr/>
          <p:nvPr/>
        </p:nvGrpSpPr>
        <p:grpSpPr bwMode="auto">
          <a:xfrm>
            <a:off x="723901" y="1476381"/>
            <a:ext cx="4175178" cy="646331"/>
            <a:chOff x="1058284" y="1986826"/>
            <a:chExt cx="5567749" cy="862536"/>
          </a:xfrm>
        </p:grpSpPr>
        <p:sp>
          <p:nvSpPr>
            <p:cNvPr id="93193" name="矩形 13"/>
            <p:cNvSpPr>
              <a:spLocks noChangeArrowheads="1"/>
            </p:cNvSpPr>
            <p:nvPr/>
          </p:nvSpPr>
          <p:spPr bwMode="auto">
            <a:xfrm>
              <a:off x="1058284" y="1986826"/>
              <a:ext cx="593835" cy="862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428625" indent="-428625">
                <a:buFont typeface="Wingdings" panose="05000000000000000000" pitchFamily="2" charset="2"/>
                <a:buChar char="Ø"/>
              </a:pPr>
              <a:r>
                <a:rPr lang="en-US" altLang="zh-CN" sz="3600" b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endParaRPr lang="zh-CN" altLang="en-US" sz="3600">
                <a:solidFill>
                  <a:srgbClr val="FF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93194" name="矩形 10"/>
            <p:cNvSpPr>
              <a:spLocks noChangeArrowheads="1"/>
            </p:cNvSpPr>
            <p:nvPr/>
          </p:nvSpPr>
          <p:spPr bwMode="auto">
            <a:xfrm>
              <a:off x="1897097" y="2061577"/>
              <a:ext cx="4728936" cy="718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900" b="1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有感情地朗读课文。</a:t>
              </a:r>
              <a:endParaRPr lang="zh-CN" altLang="en-US" sz="2900" dirty="0">
                <a:solidFill>
                  <a:srgbClr val="0000FF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 bwMode="auto">
          <a:xfrm>
            <a:off x="723900" y="2400308"/>
            <a:ext cx="7910240" cy="646331"/>
            <a:chOff x="1058284" y="3122273"/>
            <a:chExt cx="10547478" cy="862536"/>
          </a:xfrm>
        </p:grpSpPr>
        <p:sp>
          <p:nvSpPr>
            <p:cNvPr id="93191" name="矩形 13"/>
            <p:cNvSpPr>
              <a:spLocks noChangeArrowheads="1"/>
            </p:cNvSpPr>
            <p:nvPr/>
          </p:nvSpPr>
          <p:spPr bwMode="auto">
            <a:xfrm>
              <a:off x="1058284" y="3122273"/>
              <a:ext cx="593834" cy="862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428625" indent="-428625">
                <a:buFont typeface="Wingdings" panose="05000000000000000000" pitchFamily="2" charset="2"/>
                <a:buChar char="Ø"/>
              </a:pPr>
              <a:r>
                <a:rPr lang="en-US" altLang="zh-CN" sz="3600" b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endParaRPr lang="zh-CN" altLang="en-US" sz="3600">
                <a:solidFill>
                  <a:srgbClr val="FF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93192" name="矩形 11"/>
            <p:cNvSpPr>
              <a:spLocks noChangeArrowheads="1"/>
            </p:cNvSpPr>
            <p:nvPr/>
          </p:nvSpPr>
          <p:spPr bwMode="auto">
            <a:xfrm>
              <a:off x="1897096" y="3195931"/>
              <a:ext cx="9708666" cy="718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900" b="1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在田字格中书写本课生字及词语表的词语。</a:t>
              </a:r>
              <a:endParaRPr lang="zh-CN" altLang="en-US" sz="2900" dirty="0">
                <a:solidFill>
                  <a:srgbClr val="0000FF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 bwMode="auto">
          <a:xfrm>
            <a:off x="723900" y="3324229"/>
            <a:ext cx="7333060" cy="646331"/>
            <a:chOff x="1058284" y="4152801"/>
            <a:chExt cx="9777163" cy="860890"/>
          </a:xfrm>
        </p:grpSpPr>
        <p:sp>
          <p:nvSpPr>
            <p:cNvPr id="93189" name="矩形 13"/>
            <p:cNvSpPr>
              <a:spLocks noChangeArrowheads="1"/>
            </p:cNvSpPr>
            <p:nvPr/>
          </p:nvSpPr>
          <p:spPr bwMode="auto">
            <a:xfrm>
              <a:off x="1058284" y="4152801"/>
              <a:ext cx="593835" cy="860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428625" indent="-428625">
                <a:buFont typeface="Wingdings" panose="05000000000000000000" pitchFamily="2" charset="2"/>
                <a:buChar char="Ø"/>
              </a:pPr>
              <a:r>
                <a:rPr lang="en-US" altLang="zh-CN" sz="3600" b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endParaRPr lang="zh-CN" altLang="en-US" sz="3600">
                <a:solidFill>
                  <a:srgbClr val="FF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93190" name="矩形 14"/>
            <p:cNvSpPr>
              <a:spLocks noChangeArrowheads="1"/>
            </p:cNvSpPr>
            <p:nvPr/>
          </p:nvSpPr>
          <p:spPr bwMode="auto">
            <a:xfrm>
              <a:off x="1897096" y="4233007"/>
              <a:ext cx="8938351" cy="772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ts val="3750"/>
                </a:lnSpc>
              </a:pPr>
              <a:r>
                <a:rPr lang="zh-CN" altLang="en-US" sz="2900" b="1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如果你是英子，请你来讲讲这个故事。</a:t>
              </a:r>
              <a:endParaRPr lang="zh-CN" altLang="en-US" sz="2900" dirty="0">
                <a:solidFill>
                  <a:srgbClr val="0000FF"/>
                </a:solidFill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838201" y="729854"/>
            <a:ext cx="7547372" cy="354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2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掌声，就是两只手互相发出的声音。对于掌声，我们都不陌生，在生活中，我们给过别人掌声，也得到过别人的掌声。掌声是对别人的一种肯定，也是对别人的一种鼓励。本文以“掌声”为题，围绕掌声向我们讲述了怎样的故事呢？一起去文中看看吧！</a:t>
            </a:r>
            <a:endParaRPr lang="zh-CN" altLang="en-US" sz="3200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3" name="组合 25"/>
          <p:cNvGrpSpPr/>
          <p:nvPr/>
        </p:nvGrpSpPr>
        <p:grpSpPr bwMode="auto">
          <a:xfrm>
            <a:off x="169069" y="122638"/>
            <a:ext cx="2330054" cy="950119"/>
            <a:chOff x="225760" y="163382"/>
            <a:chExt cx="3105734" cy="1266623"/>
          </a:xfrm>
        </p:grpSpPr>
        <p:grpSp>
          <p:nvGrpSpPr>
            <p:cNvPr id="54313" name="组合 26"/>
            <p:cNvGrpSpPr/>
            <p:nvPr/>
          </p:nvGrpSpPr>
          <p:grpSpPr bwMode="auto">
            <a:xfrm>
              <a:off x="1158908" y="568130"/>
              <a:ext cx="2172586" cy="679342"/>
              <a:chOff x="1966232" y="2511910"/>
              <a:chExt cx="2172586" cy="679342"/>
            </a:xfrm>
          </p:grpSpPr>
          <p:cxnSp>
            <p:nvCxnSpPr>
              <p:cNvPr id="30" name="直接连接符 29"/>
              <p:cNvCxnSpPr/>
              <p:nvPr/>
            </p:nvCxnSpPr>
            <p:spPr>
              <a:xfrm>
                <a:off x="1966232" y="2511910"/>
                <a:ext cx="1874232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3"/>
              <p:cNvSpPr txBox="1">
                <a:spLocks noChangeArrowheads="1"/>
              </p:cNvSpPr>
              <p:nvPr/>
            </p:nvSpPr>
            <p:spPr bwMode="auto">
              <a:xfrm>
                <a:off x="2058276" y="2543656"/>
                <a:ext cx="2063083" cy="6154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400" b="1" spc="9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我会认</a:t>
                </a:r>
                <a:endParaRPr lang="zh-CN" altLang="en-US" sz="2400" b="1" spc="900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32" name="直接连接符 31"/>
              <p:cNvCxnSpPr/>
              <p:nvPr/>
            </p:nvCxnSpPr>
            <p:spPr>
              <a:xfrm>
                <a:off x="3832529" y="2511910"/>
                <a:ext cx="306289" cy="33491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 flipV="1">
                <a:off x="3849986" y="2829359"/>
                <a:ext cx="269788" cy="361892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966232" y="3191252"/>
                <a:ext cx="1904385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4314" name="图片 28"/>
            <p:cNvPicPr>
              <a:picLocks noChangeAspect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225760" y="163382"/>
              <a:ext cx="1065668" cy="1266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组合 1"/>
          <p:cNvGrpSpPr/>
          <p:nvPr/>
        </p:nvGrpSpPr>
        <p:grpSpPr bwMode="auto">
          <a:xfrm>
            <a:off x="1428750" y="1170388"/>
            <a:ext cx="1389460" cy="1527707"/>
            <a:chOff x="902641" y="1599452"/>
            <a:chExt cx="1852653" cy="2037525"/>
          </a:xfrm>
        </p:grpSpPr>
        <p:sp>
          <p:nvSpPr>
            <p:cNvPr id="22" name="文本框 21"/>
            <p:cNvSpPr txBox="1"/>
            <p:nvPr/>
          </p:nvSpPr>
          <p:spPr>
            <a:xfrm>
              <a:off x="902641" y="1599452"/>
              <a:ext cx="1852653" cy="779923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9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</a:t>
              </a:r>
              <a:r>
                <a:rPr lang="en-US" altLang="zh-CN" sz="3200" b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à</a:t>
              </a:r>
              <a:r>
                <a:rPr lang="en-US" altLang="zh-CN" sz="29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</a:t>
              </a:r>
              <a:endParaRPr lang="zh-CN" altLang="en-US" sz="29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312" name="TextBox 4"/>
            <p:cNvSpPr txBox="1">
              <a:spLocks noChangeArrowheads="1"/>
            </p:cNvSpPr>
            <p:nvPr/>
          </p:nvSpPr>
          <p:spPr bwMode="auto">
            <a:xfrm>
              <a:off x="1287888" y="2118178"/>
              <a:ext cx="1072140" cy="1518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68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落</a:t>
              </a:r>
              <a:endParaRPr lang="zh-CN" altLang="en-US" sz="6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 bwMode="auto">
          <a:xfrm>
            <a:off x="2674144" y="1222773"/>
            <a:ext cx="1389460" cy="1475434"/>
            <a:chOff x="928768" y="1669124"/>
            <a:chExt cx="1852653" cy="1968007"/>
          </a:xfrm>
        </p:grpSpPr>
        <p:sp>
          <p:nvSpPr>
            <p:cNvPr id="35" name="文本框 34"/>
            <p:cNvSpPr txBox="1"/>
            <p:nvPr/>
          </p:nvSpPr>
          <p:spPr>
            <a:xfrm>
              <a:off x="928768" y="1669124"/>
              <a:ext cx="1852653" cy="718423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9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zī</a:t>
              </a:r>
              <a:endParaRPr lang="zh-CN" altLang="en-US" sz="29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310" name="TextBox 4"/>
            <p:cNvSpPr txBox="1">
              <a:spLocks noChangeArrowheads="1"/>
            </p:cNvSpPr>
            <p:nvPr/>
          </p:nvSpPr>
          <p:spPr bwMode="auto">
            <a:xfrm>
              <a:off x="1287888" y="2118179"/>
              <a:ext cx="1072140" cy="1518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68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姿</a:t>
              </a:r>
              <a:endParaRPr lang="zh-CN" altLang="en-US" sz="6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 bwMode="auto">
          <a:xfrm>
            <a:off x="3906447" y="1228727"/>
            <a:ext cx="1389459" cy="1469037"/>
            <a:chOff x="937477" y="1677833"/>
            <a:chExt cx="1852653" cy="1958686"/>
          </a:xfrm>
        </p:grpSpPr>
        <p:sp>
          <p:nvSpPr>
            <p:cNvPr id="43" name="文本框 42"/>
            <p:cNvSpPr txBox="1"/>
            <p:nvPr/>
          </p:nvSpPr>
          <p:spPr>
            <a:xfrm>
              <a:off x="937477" y="1677833"/>
              <a:ext cx="1852653" cy="718134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9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shì</a:t>
              </a:r>
              <a:endParaRPr lang="zh-CN" altLang="en-US" sz="29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308" name="TextBox 4"/>
            <p:cNvSpPr txBox="1">
              <a:spLocks noChangeArrowheads="1"/>
            </p:cNvSpPr>
            <p:nvPr/>
          </p:nvSpPr>
          <p:spPr bwMode="auto">
            <a:xfrm>
              <a:off x="1287887" y="2118178"/>
              <a:ext cx="1072140" cy="1518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68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势</a:t>
              </a:r>
              <a:endParaRPr lang="zh-CN" altLang="en-US" sz="6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54" name="组合 53"/>
          <p:cNvGrpSpPr/>
          <p:nvPr/>
        </p:nvGrpSpPr>
        <p:grpSpPr bwMode="auto">
          <a:xfrm>
            <a:off x="5151836" y="1228727"/>
            <a:ext cx="1389459" cy="1469037"/>
            <a:chOff x="963603" y="1677833"/>
            <a:chExt cx="1852653" cy="1958686"/>
          </a:xfrm>
        </p:grpSpPr>
        <p:sp>
          <p:nvSpPr>
            <p:cNvPr id="55" name="文本框 54"/>
            <p:cNvSpPr txBox="1"/>
            <p:nvPr/>
          </p:nvSpPr>
          <p:spPr>
            <a:xfrm>
              <a:off x="963603" y="1677833"/>
              <a:ext cx="1852653" cy="718134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9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tóu</a:t>
              </a:r>
              <a:endParaRPr lang="zh-CN" altLang="en-US" sz="29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306" name="TextBox 4"/>
            <p:cNvSpPr txBox="1">
              <a:spLocks noChangeArrowheads="1"/>
            </p:cNvSpPr>
            <p:nvPr/>
          </p:nvSpPr>
          <p:spPr bwMode="auto">
            <a:xfrm>
              <a:off x="1287888" y="2118178"/>
              <a:ext cx="1072140" cy="1518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68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投</a:t>
              </a:r>
              <a:endParaRPr lang="zh-CN" altLang="en-US" sz="6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57" name="组合 56"/>
          <p:cNvGrpSpPr/>
          <p:nvPr/>
        </p:nvGrpSpPr>
        <p:grpSpPr bwMode="auto">
          <a:xfrm>
            <a:off x="6404375" y="1183484"/>
            <a:ext cx="1389459" cy="1514639"/>
            <a:chOff x="1007148" y="1616870"/>
            <a:chExt cx="1852653" cy="2020143"/>
          </a:xfrm>
        </p:grpSpPr>
        <p:sp>
          <p:nvSpPr>
            <p:cNvPr id="58" name="文本框 57"/>
            <p:cNvSpPr txBox="1"/>
            <p:nvPr/>
          </p:nvSpPr>
          <p:spPr>
            <a:xfrm>
              <a:off x="1007148" y="1616870"/>
              <a:ext cx="1852653" cy="779941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9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di</a:t>
              </a:r>
              <a:r>
                <a:rPr lang="en-US" altLang="zh-CN" sz="3200" b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à</a:t>
              </a:r>
              <a:r>
                <a:rPr lang="en-US" altLang="zh-CN" sz="29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</a:t>
              </a:r>
              <a:endParaRPr lang="zh-CN" altLang="en-US" sz="29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304" name="TextBox 4"/>
            <p:cNvSpPr txBox="1">
              <a:spLocks noChangeArrowheads="1"/>
            </p:cNvSpPr>
            <p:nvPr/>
          </p:nvSpPr>
          <p:spPr bwMode="auto">
            <a:xfrm>
              <a:off x="1287888" y="2118180"/>
              <a:ext cx="1072140" cy="1518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68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调</a:t>
              </a:r>
              <a:endParaRPr lang="zh-CN" altLang="en-US" sz="6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60" name="组合 59"/>
          <p:cNvGrpSpPr/>
          <p:nvPr/>
        </p:nvGrpSpPr>
        <p:grpSpPr bwMode="auto">
          <a:xfrm>
            <a:off x="7590241" y="1183484"/>
            <a:ext cx="1389459" cy="1514639"/>
            <a:chOff x="946186" y="1616870"/>
            <a:chExt cx="1852653" cy="2020143"/>
          </a:xfrm>
        </p:grpSpPr>
        <p:sp>
          <p:nvSpPr>
            <p:cNvPr id="61" name="文本框 60"/>
            <p:cNvSpPr txBox="1"/>
            <p:nvPr/>
          </p:nvSpPr>
          <p:spPr>
            <a:xfrm>
              <a:off x="946186" y="1616870"/>
              <a:ext cx="1852653" cy="779941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9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ku</a:t>
              </a:r>
              <a:r>
                <a:rPr lang="en-US" altLang="zh-CN" sz="3200" b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à</a:t>
              </a:r>
              <a:r>
                <a:rPr lang="en-US" altLang="zh-CN" sz="29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ng</a:t>
              </a:r>
              <a:endPara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302" name="TextBox 4"/>
            <p:cNvSpPr txBox="1">
              <a:spLocks noChangeArrowheads="1"/>
            </p:cNvSpPr>
            <p:nvPr/>
          </p:nvSpPr>
          <p:spPr bwMode="auto">
            <a:xfrm>
              <a:off x="1287888" y="2118180"/>
              <a:ext cx="1072140" cy="1518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68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况</a:t>
              </a:r>
              <a:endParaRPr lang="zh-CN" altLang="en-US" sz="6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63" name="组合 62"/>
          <p:cNvGrpSpPr/>
          <p:nvPr/>
        </p:nvGrpSpPr>
        <p:grpSpPr bwMode="auto">
          <a:xfrm>
            <a:off x="203602" y="1235872"/>
            <a:ext cx="1389459" cy="1462367"/>
            <a:chOff x="902641" y="1686542"/>
            <a:chExt cx="1852653" cy="1950630"/>
          </a:xfrm>
        </p:grpSpPr>
        <p:sp>
          <p:nvSpPr>
            <p:cNvPr id="64" name="文本框 63"/>
            <p:cNvSpPr txBox="1"/>
            <p:nvPr/>
          </p:nvSpPr>
          <p:spPr>
            <a:xfrm>
              <a:off x="902641" y="1686542"/>
              <a:ext cx="1852653" cy="718443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9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mò</a:t>
              </a:r>
              <a:endPara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300" name="TextBox 4"/>
            <p:cNvSpPr txBox="1">
              <a:spLocks noChangeArrowheads="1"/>
            </p:cNvSpPr>
            <p:nvPr/>
          </p:nvSpPr>
          <p:spPr bwMode="auto">
            <a:xfrm>
              <a:off x="1287888" y="2118179"/>
              <a:ext cx="1072140" cy="1518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68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默</a:t>
              </a:r>
              <a:endParaRPr lang="zh-CN" altLang="en-US" sz="6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72" name="组合 71"/>
          <p:cNvGrpSpPr/>
          <p:nvPr/>
        </p:nvGrpSpPr>
        <p:grpSpPr bwMode="auto">
          <a:xfrm>
            <a:off x="1703791" y="2800352"/>
            <a:ext cx="1389459" cy="1488502"/>
            <a:chOff x="946186" y="1651706"/>
            <a:chExt cx="1852653" cy="1985383"/>
          </a:xfrm>
        </p:grpSpPr>
        <p:sp>
          <p:nvSpPr>
            <p:cNvPr id="73" name="文本框 72"/>
            <p:cNvSpPr txBox="1"/>
            <p:nvPr/>
          </p:nvSpPr>
          <p:spPr>
            <a:xfrm>
              <a:off x="946186" y="1651706"/>
              <a:ext cx="1852653" cy="718404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9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zhèn</a:t>
              </a:r>
              <a:endParaRPr lang="zh-CN" altLang="en-US" sz="29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298" name="TextBox 4"/>
            <p:cNvSpPr txBox="1">
              <a:spLocks noChangeArrowheads="1"/>
            </p:cNvSpPr>
            <p:nvPr/>
          </p:nvSpPr>
          <p:spPr bwMode="auto">
            <a:xfrm>
              <a:off x="1287888" y="2118179"/>
              <a:ext cx="1072140" cy="1518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68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镇</a:t>
              </a:r>
              <a:endParaRPr lang="zh-CN" altLang="en-US" sz="6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75" name="组合 74"/>
          <p:cNvGrpSpPr/>
          <p:nvPr/>
        </p:nvGrpSpPr>
        <p:grpSpPr bwMode="auto">
          <a:xfrm>
            <a:off x="3142066" y="2812257"/>
            <a:ext cx="1389459" cy="1475712"/>
            <a:chOff x="902641" y="1669124"/>
            <a:chExt cx="1852653" cy="1966756"/>
          </a:xfrm>
        </p:grpSpPr>
        <p:sp>
          <p:nvSpPr>
            <p:cNvPr id="76" name="文本框 75"/>
            <p:cNvSpPr txBox="1"/>
            <p:nvPr/>
          </p:nvSpPr>
          <p:spPr>
            <a:xfrm>
              <a:off x="902641" y="1669124"/>
              <a:ext cx="1852653" cy="717831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9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shù</a:t>
              </a:r>
              <a:endParaRPr lang="zh-CN" altLang="en-US" sz="29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296" name="TextBox 4"/>
            <p:cNvSpPr txBox="1">
              <a:spLocks noChangeArrowheads="1"/>
            </p:cNvSpPr>
            <p:nvPr/>
          </p:nvSpPr>
          <p:spPr bwMode="auto">
            <a:xfrm>
              <a:off x="1287888" y="2118180"/>
              <a:ext cx="1072140" cy="151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68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述</a:t>
              </a:r>
              <a:endParaRPr lang="zh-CN" altLang="en-US" sz="6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78" name="组合 77"/>
          <p:cNvGrpSpPr/>
          <p:nvPr/>
        </p:nvGrpSpPr>
        <p:grpSpPr bwMode="auto">
          <a:xfrm>
            <a:off x="4612481" y="2787254"/>
            <a:ext cx="1389460" cy="1501569"/>
            <a:chOff x="902641" y="1634289"/>
            <a:chExt cx="1852653" cy="2002759"/>
          </a:xfrm>
        </p:grpSpPr>
        <p:sp>
          <p:nvSpPr>
            <p:cNvPr id="79" name="文本框 78"/>
            <p:cNvSpPr txBox="1"/>
            <p:nvPr/>
          </p:nvSpPr>
          <p:spPr>
            <a:xfrm>
              <a:off x="902641" y="1634289"/>
              <a:ext cx="1852653" cy="718385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9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pǔ</a:t>
              </a:r>
              <a:endParaRPr lang="zh-CN" altLang="en-US" sz="29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294" name="TextBox 4"/>
            <p:cNvSpPr txBox="1">
              <a:spLocks noChangeArrowheads="1"/>
            </p:cNvSpPr>
            <p:nvPr/>
          </p:nvSpPr>
          <p:spPr bwMode="auto">
            <a:xfrm>
              <a:off x="1287888" y="2118178"/>
              <a:ext cx="1072140" cy="1518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68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普</a:t>
              </a:r>
              <a:endParaRPr lang="zh-CN" altLang="en-US" sz="6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81" name="组合 80"/>
          <p:cNvGrpSpPr/>
          <p:nvPr/>
        </p:nvGrpSpPr>
        <p:grpSpPr bwMode="auto">
          <a:xfrm>
            <a:off x="6084094" y="2800352"/>
            <a:ext cx="1389460" cy="1488502"/>
            <a:chOff x="902641" y="1651706"/>
            <a:chExt cx="1852653" cy="1985383"/>
          </a:xfrm>
        </p:grpSpPr>
        <p:sp>
          <p:nvSpPr>
            <p:cNvPr id="82" name="文本框 81"/>
            <p:cNvSpPr txBox="1"/>
            <p:nvPr/>
          </p:nvSpPr>
          <p:spPr>
            <a:xfrm>
              <a:off x="902641" y="1651706"/>
              <a:ext cx="1852653" cy="718404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9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yōu</a:t>
              </a:r>
              <a:endParaRPr lang="zh-CN" altLang="en-US" sz="29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292" name="TextBox 4"/>
            <p:cNvSpPr txBox="1">
              <a:spLocks noChangeArrowheads="1"/>
            </p:cNvSpPr>
            <p:nvPr/>
          </p:nvSpPr>
          <p:spPr bwMode="auto">
            <a:xfrm>
              <a:off x="1287888" y="2118179"/>
              <a:ext cx="1072140" cy="1518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68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忧</a:t>
              </a:r>
              <a:endParaRPr lang="zh-CN" altLang="en-US" sz="6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84" name="组合 83"/>
          <p:cNvGrpSpPr/>
          <p:nvPr/>
        </p:nvGrpSpPr>
        <p:grpSpPr bwMode="auto">
          <a:xfrm>
            <a:off x="7574757" y="2800352"/>
            <a:ext cx="1389460" cy="1488502"/>
            <a:chOff x="928768" y="1651706"/>
            <a:chExt cx="1852653" cy="1985383"/>
          </a:xfrm>
        </p:grpSpPr>
        <p:sp>
          <p:nvSpPr>
            <p:cNvPr id="85" name="文本框 84"/>
            <p:cNvSpPr txBox="1"/>
            <p:nvPr/>
          </p:nvSpPr>
          <p:spPr>
            <a:xfrm>
              <a:off x="928768" y="1651706"/>
              <a:ext cx="1852653" cy="77998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9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li</a:t>
              </a:r>
              <a:r>
                <a:rPr lang="en-US" altLang="zh-CN" sz="3200" b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án</a:t>
              </a:r>
              <a:endParaRPr lang="zh-CN" altLang="en-US" sz="29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290" name="TextBox 4"/>
            <p:cNvSpPr txBox="1">
              <a:spLocks noChangeArrowheads="1"/>
            </p:cNvSpPr>
            <p:nvPr/>
          </p:nvSpPr>
          <p:spPr bwMode="auto">
            <a:xfrm>
              <a:off x="1287888" y="2118179"/>
              <a:ext cx="1072140" cy="1518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68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联</a:t>
              </a:r>
              <a:endParaRPr lang="zh-CN" altLang="en-US" sz="6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87" name="组合 86"/>
          <p:cNvGrpSpPr/>
          <p:nvPr/>
        </p:nvGrpSpPr>
        <p:grpSpPr bwMode="auto">
          <a:xfrm>
            <a:off x="200025" y="2832499"/>
            <a:ext cx="1389460" cy="1455966"/>
            <a:chOff x="902641" y="1695251"/>
            <a:chExt cx="1852653" cy="1941305"/>
          </a:xfrm>
        </p:grpSpPr>
        <p:sp>
          <p:nvSpPr>
            <p:cNvPr id="88" name="文本框 87"/>
            <p:cNvSpPr txBox="1"/>
            <p:nvPr/>
          </p:nvSpPr>
          <p:spPr>
            <a:xfrm>
              <a:off x="902641" y="1695251"/>
              <a:ext cx="1852653" cy="718152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9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liè</a:t>
              </a:r>
              <a:endPara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288" name="TextBox 4"/>
            <p:cNvSpPr txBox="1">
              <a:spLocks noChangeArrowheads="1"/>
            </p:cNvSpPr>
            <p:nvPr/>
          </p:nvSpPr>
          <p:spPr bwMode="auto">
            <a:xfrm>
              <a:off x="1287888" y="2118179"/>
              <a:ext cx="1072140" cy="1518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68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烈</a:t>
              </a:r>
              <a:endParaRPr lang="zh-CN" altLang="en-US" sz="6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03935" y="216694"/>
            <a:ext cx="2509838" cy="1001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735813" y="1733553"/>
            <a:ext cx="1875235" cy="76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45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默默地</a:t>
            </a:r>
            <a:endParaRPr lang="zh-CN" altLang="en-US" sz="45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89563" y="1407352"/>
            <a:ext cx="1037539" cy="423193"/>
          </a:xfrm>
          <a:prstGeom prst="rect">
            <a:avLst/>
          </a:prstGeom>
          <a:noFill/>
        </p:spPr>
        <p:txBody>
          <a:bodyPr lIns="68580" tIns="34290" rIns="68580" bIns="34290">
            <a:spAutoFit/>
            <a:scene3d>
              <a:camera prst="orthographicFront"/>
              <a:lightRig rig="threePt" dir="t"/>
            </a:scene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3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mò</a:t>
            </a:r>
            <a:endParaRPr lang="zh-CN" altLang="en-US" sz="26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3399241" y="1733553"/>
            <a:ext cx="2563415" cy="76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45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落下残疾</a:t>
            </a:r>
            <a:endParaRPr lang="zh-CN" altLang="en-US" sz="45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351999" y="1353561"/>
            <a:ext cx="945303" cy="469359"/>
          </a:xfrm>
          <a:prstGeom prst="rect">
            <a:avLst/>
          </a:prstGeom>
          <a:noFill/>
        </p:spPr>
        <p:txBody>
          <a:bodyPr lIns="68580" tIns="34290" rIns="68580" bIns="34290">
            <a:spAutoFit/>
            <a:scene3d>
              <a:camera prst="orthographicFront"/>
              <a:lightRig rig="threePt" dir="t"/>
            </a:scene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3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</a:t>
            </a:r>
            <a:r>
              <a:rPr lang="en-US" altLang="zh-CN" sz="26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à</a:t>
            </a:r>
            <a:r>
              <a:rPr lang="en-US" altLang="zh-CN" sz="23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</a:t>
            </a:r>
            <a:endParaRPr lang="zh-CN" altLang="en-US" sz="26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758428" y="2814641"/>
            <a:ext cx="1432322" cy="76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45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姿势</a:t>
            </a:r>
            <a:endParaRPr lang="zh-CN" altLang="en-US" sz="45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852561" y="2501371"/>
            <a:ext cx="1251371" cy="423193"/>
          </a:xfrm>
          <a:prstGeom prst="rect">
            <a:avLst/>
          </a:prstGeom>
          <a:noFill/>
        </p:spPr>
        <p:txBody>
          <a:bodyPr lIns="68580" tIns="34290" rIns="68580" bIns="34290">
            <a:spAutoFit/>
            <a:scene3d>
              <a:camera prst="orthographicFront"/>
              <a:lightRig rig="threePt" dir="t"/>
            </a:scene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3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zī </a:t>
            </a:r>
            <a:r>
              <a:rPr lang="en-US" altLang="zh-CN" sz="23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shì</a:t>
            </a:r>
            <a:endParaRPr lang="zh-CN" altLang="en-US" sz="26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2281238" y="2814641"/>
            <a:ext cx="1432322" cy="76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45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投向</a:t>
            </a:r>
            <a:endParaRPr lang="zh-CN" altLang="en-US" sz="45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2320412" y="2501371"/>
            <a:ext cx="876737" cy="423193"/>
          </a:xfrm>
          <a:prstGeom prst="rect">
            <a:avLst/>
          </a:prstGeom>
          <a:noFill/>
        </p:spPr>
        <p:txBody>
          <a:bodyPr lIns="68580" tIns="34290" rIns="68580" bIns="34290">
            <a:spAutoFit/>
            <a:scene3d>
              <a:camera prst="orthographicFront"/>
              <a:lightRig rig="threePt" dir="t"/>
            </a:scene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3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tóu</a:t>
            </a:r>
            <a:endParaRPr lang="zh-CN" altLang="en-US" sz="26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3802857" y="2814641"/>
            <a:ext cx="1432322" cy="76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45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调来</a:t>
            </a:r>
            <a:endParaRPr lang="zh-CN" altLang="en-US" sz="45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3728318" y="2434134"/>
            <a:ext cx="1095530" cy="469359"/>
          </a:xfrm>
          <a:prstGeom prst="rect">
            <a:avLst/>
          </a:prstGeom>
          <a:noFill/>
        </p:spPr>
        <p:txBody>
          <a:bodyPr lIns="68580" tIns="34290" rIns="68580" bIns="34290">
            <a:spAutoFit/>
            <a:scene3d>
              <a:camera prst="orthographicFront"/>
              <a:lightRig rig="threePt" dir="t"/>
            </a:scene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3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</a:t>
            </a:r>
            <a:r>
              <a:rPr lang="en-US" altLang="zh-CN" sz="26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à</a:t>
            </a:r>
            <a:r>
              <a:rPr lang="en-US" altLang="zh-CN" sz="23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</a:t>
            </a:r>
            <a:endParaRPr lang="zh-CN" altLang="en-US" sz="26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Text Box 4"/>
          <p:cNvSpPr txBox="1">
            <a:spLocks noChangeArrowheads="1"/>
          </p:cNvSpPr>
          <p:nvPr/>
        </p:nvSpPr>
        <p:spPr bwMode="auto">
          <a:xfrm>
            <a:off x="5324481" y="2814641"/>
            <a:ext cx="1433513" cy="76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45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情况</a:t>
            </a:r>
            <a:endParaRPr lang="zh-CN" altLang="en-US" sz="45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5799031" y="2434134"/>
            <a:ext cx="1079729" cy="469359"/>
          </a:xfrm>
          <a:prstGeom prst="rect">
            <a:avLst/>
          </a:prstGeom>
          <a:noFill/>
        </p:spPr>
        <p:txBody>
          <a:bodyPr lIns="68580" tIns="34290" rIns="68580" bIns="34290">
            <a:spAutoFit/>
            <a:scene3d>
              <a:camera prst="orthographicFront"/>
              <a:lightRig rig="threePt" dir="t"/>
            </a:scene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3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ku</a:t>
            </a:r>
            <a:r>
              <a:rPr lang="en-US" altLang="zh-CN" sz="26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à</a:t>
            </a:r>
            <a:r>
              <a:rPr lang="en-US" altLang="zh-CN" sz="23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ng</a:t>
            </a:r>
            <a:endParaRPr lang="zh-CN" altLang="en-US" sz="26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769144" y="3869534"/>
            <a:ext cx="1432322" cy="76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45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热烈</a:t>
            </a:r>
            <a:endParaRPr lang="zh-CN" altLang="en-US" sz="45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346451" y="3556195"/>
            <a:ext cx="876737" cy="423193"/>
          </a:xfrm>
          <a:prstGeom prst="rect">
            <a:avLst/>
          </a:prstGeom>
          <a:noFill/>
        </p:spPr>
        <p:txBody>
          <a:bodyPr lIns="68580" tIns="34290" rIns="68580" bIns="34290">
            <a:spAutoFit/>
            <a:scene3d>
              <a:camera prst="orthographicFront"/>
              <a:lightRig rig="threePt" dir="t"/>
            </a:scene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3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liè</a:t>
            </a:r>
            <a:endParaRPr lang="zh-CN" altLang="en-US" sz="26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2571751" y="3869534"/>
            <a:ext cx="1432322" cy="76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45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镇定</a:t>
            </a:r>
            <a:endParaRPr lang="zh-CN" altLang="en-US" sz="45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596073" y="3556195"/>
            <a:ext cx="876737" cy="423193"/>
          </a:xfrm>
          <a:prstGeom prst="rect">
            <a:avLst/>
          </a:prstGeom>
          <a:noFill/>
        </p:spPr>
        <p:txBody>
          <a:bodyPr lIns="68580" tIns="34290" rIns="68580" bIns="34290">
            <a:spAutoFit/>
            <a:scene3d>
              <a:camera prst="orthographicFront"/>
              <a:lightRig rig="threePt" dir="t"/>
            </a:scene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3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zhèn</a:t>
            </a:r>
            <a:endParaRPr lang="zh-CN" altLang="en-US" sz="26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4374357" y="3869534"/>
            <a:ext cx="1432322" cy="76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45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讲述</a:t>
            </a:r>
            <a:endParaRPr lang="zh-CN" altLang="en-US" sz="45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4929721" y="3556195"/>
            <a:ext cx="876737" cy="423193"/>
          </a:xfrm>
          <a:prstGeom prst="rect">
            <a:avLst/>
          </a:prstGeom>
          <a:noFill/>
        </p:spPr>
        <p:txBody>
          <a:bodyPr lIns="68580" tIns="34290" rIns="68580" bIns="34290">
            <a:spAutoFit/>
            <a:scene3d>
              <a:camera prst="orthographicFront"/>
              <a:lightRig rig="threePt" dir="t"/>
            </a:scene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3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shù</a:t>
            </a:r>
            <a:endParaRPr lang="zh-CN" altLang="en-US" sz="26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5" grpId="0"/>
      <p:bldP spid="31" grpId="0"/>
      <p:bldP spid="33" grpId="0"/>
      <p:bldP spid="35" grpId="0"/>
      <p:bldP spid="37" grpId="0"/>
      <p:bldP spid="25" grpId="0"/>
      <p:bldP spid="27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654844" y="2096691"/>
            <a:ext cx="2056210" cy="823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49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普通话</a:t>
            </a:r>
            <a:endParaRPr lang="zh-CN" altLang="en-US" sz="49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544426" y="1763320"/>
            <a:ext cx="1031438" cy="469359"/>
          </a:xfrm>
          <a:prstGeom prst="rect">
            <a:avLst/>
          </a:prstGeom>
          <a:noFill/>
        </p:spPr>
        <p:txBody>
          <a:bodyPr lIns="68580" tIns="34290" rIns="68580" bIns="34290">
            <a:spAutoFit/>
            <a:scene3d>
              <a:camera prst="orthographicFront"/>
              <a:lightRig rig="threePt" dir="t"/>
            </a:scene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6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pǔ</a:t>
            </a:r>
            <a:endParaRPr lang="zh-CN" altLang="en-US" sz="26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2870597" y="2096691"/>
            <a:ext cx="1432322" cy="823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49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忧郁</a:t>
            </a:r>
            <a:endParaRPr lang="zh-CN" altLang="en-US" sz="49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2699611" y="1749873"/>
            <a:ext cx="1138520" cy="469359"/>
          </a:xfrm>
          <a:prstGeom prst="rect">
            <a:avLst/>
          </a:prstGeom>
          <a:noFill/>
        </p:spPr>
        <p:txBody>
          <a:bodyPr lIns="68580" tIns="34290" rIns="68580" bIns="34290">
            <a:spAutoFit/>
            <a:scene3d>
              <a:camera prst="orthographicFront"/>
              <a:lightRig rig="threePt" dir="t"/>
            </a:scene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6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yōu</a:t>
            </a:r>
            <a:endParaRPr lang="zh-CN" altLang="en-US" sz="26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4462469" y="2063354"/>
            <a:ext cx="2153841" cy="823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49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联欢会</a:t>
            </a:r>
            <a:endParaRPr lang="zh-CN" altLang="en-US" sz="49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4477899" y="1683589"/>
            <a:ext cx="876737" cy="561692"/>
          </a:xfrm>
          <a:prstGeom prst="rect">
            <a:avLst/>
          </a:prstGeom>
          <a:noFill/>
        </p:spPr>
        <p:txBody>
          <a:bodyPr lIns="68580" tIns="34290" rIns="68580" bIns="34290">
            <a:spAutoFit/>
            <a:scene3d>
              <a:camera prst="orthographicFront"/>
              <a:lightRig rig="threePt" dir="t"/>
            </a:scene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6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</a:t>
            </a:r>
            <a:r>
              <a:rPr lang="en-US" altLang="zh-CN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á</a:t>
            </a:r>
            <a:r>
              <a:rPr lang="en-US" altLang="zh-CN" sz="26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</a:t>
            </a:r>
            <a:endParaRPr lang="zh-CN" altLang="en-US" sz="26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506022" y="1560910"/>
            <a:ext cx="1320403" cy="122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7500" b="1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落</a:t>
            </a:r>
            <a:endParaRPr lang="zh-CN" altLang="en-US" sz="7500" b="1">
              <a:solidFill>
                <a:srgbClr val="FF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1493044" y="1195389"/>
            <a:ext cx="1775222" cy="592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900"/>
              </a:spcBef>
            </a:pPr>
            <a:r>
              <a:rPr lang="en-US" altLang="zh-CN" sz="3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luò</a:t>
            </a:r>
            <a:endParaRPr lang="zh-CN" altLang="en-US" sz="3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1493044" y="1784750"/>
            <a:ext cx="1775222" cy="6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900"/>
              </a:spcBef>
            </a:pPr>
            <a:r>
              <a:rPr lang="en-US" altLang="zh-CN" sz="3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</a:t>
            </a:r>
            <a:r>
              <a:rPr lang="en-US" altLang="zh-CN" sz="38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à</a:t>
            </a:r>
            <a:r>
              <a:rPr lang="en-US" altLang="zh-CN" sz="3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</a:t>
            </a:r>
            <a:endParaRPr lang="zh-CN" altLang="en-US" sz="3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左大括号 1"/>
          <p:cNvSpPr/>
          <p:nvPr/>
        </p:nvSpPr>
        <p:spPr>
          <a:xfrm>
            <a:off x="1672828" y="1501382"/>
            <a:ext cx="90488" cy="1350169"/>
          </a:xfrm>
          <a:prstGeom prst="leftBrac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2611041" y="1121570"/>
            <a:ext cx="2586038" cy="700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1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（落泪）</a:t>
            </a:r>
            <a:endParaRPr lang="zh-CN" altLang="en-US" sz="41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2630092" y="1765697"/>
            <a:ext cx="2953940" cy="700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1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（落下残疾）</a:t>
            </a:r>
            <a:endParaRPr lang="zh-CN" altLang="en-US" sz="41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757244" y="3253982"/>
            <a:ext cx="7868841" cy="15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例：她从小</a:t>
            </a:r>
            <a:r>
              <a:rPr lang="zh-CN" altLang="en-US" sz="32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落（ </a:t>
            </a:r>
            <a:r>
              <a:rPr lang="en-US" altLang="zh-CN" sz="32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32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zh-CN" altLang="en-US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下了残疾，尽管她很努力，比赛时还是被</a:t>
            </a:r>
            <a:r>
              <a:rPr lang="zh-CN" altLang="en-US" sz="32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落（   ）</a:t>
            </a:r>
            <a:r>
              <a:rPr lang="zh-CN" altLang="en-US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在了后面，妈妈看到此景，伤心地</a:t>
            </a:r>
            <a:r>
              <a:rPr lang="zh-CN" altLang="en-US" sz="32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落（   ）</a:t>
            </a:r>
            <a:r>
              <a:rPr lang="zh-CN" altLang="en-US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泪了。</a:t>
            </a:r>
            <a:endParaRPr lang="zh-CN" altLang="en-US" sz="32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4699398" y="4255294"/>
            <a:ext cx="85725" cy="86916"/>
          </a:xfrm>
          <a:prstGeom prst="ellipse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9" name="文本框 28"/>
          <p:cNvSpPr txBox="1">
            <a:spLocks noChangeArrowheads="1"/>
          </p:cNvSpPr>
          <p:nvPr/>
        </p:nvSpPr>
        <p:spPr bwMode="auto">
          <a:xfrm>
            <a:off x="4142185" y="1121570"/>
            <a:ext cx="2586038" cy="700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1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（落叶）</a:t>
            </a:r>
            <a:endParaRPr lang="zh-CN" altLang="en-US" sz="41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文本框 23"/>
          <p:cNvSpPr txBox="1">
            <a:spLocks noChangeArrowheads="1"/>
          </p:cNvSpPr>
          <p:nvPr/>
        </p:nvSpPr>
        <p:spPr bwMode="auto">
          <a:xfrm>
            <a:off x="5349485" y="3724277"/>
            <a:ext cx="802481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l</a:t>
            </a:r>
            <a:r>
              <a:rPr lang="en-US" altLang="zh-CN" sz="3300" b="1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à</a:t>
            </a:r>
            <a:r>
              <a:rPr lang="en-US" altLang="zh-CN" sz="33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32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文本框 25"/>
          <p:cNvSpPr txBox="1">
            <a:spLocks noChangeArrowheads="1"/>
          </p:cNvSpPr>
          <p:nvPr/>
        </p:nvSpPr>
        <p:spPr bwMode="auto">
          <a:xfrm>
            <a:off x="3630216" y="3224215"/>
            <a:ext cx="807244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l</a:t>
            </a:r>
            <a:r>
              <a:rPr lang="en-US" altLang="zh-CN" sz="3300" b="1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à</a:t>
            </a:r>
            <a:r>
              <a:rPr lang="en-US" altLang="zh-CN" sz="3200" b="1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o</a:t>
            </a:r>
            <a:r>
              <a:rPr lang="en-US" altLang="zh-CN" sz="33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32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3048005" y="3762377"/>
            <a:ext cx="85725" cy="85725"/>
          </a:xfrm>
          <a:prstGeom prst="ellipse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57357" name="组合 16"/>
          <p:cNvGrpSpPr/>
          <p:nvPr/>
        </p:nvGrpSpPr>
        <p:grpSpPr bwMode="auto">
          <a:xfrm>
            <a:off x="73819" y="30956"/>
            <a:ext cx="2449116" cy="1123950"/>
            <a:chOff x="98820" y="40860"/>
            <a:chExt cx="3264410" cy="1498483"/>
          </a:xfrm>
        </p:grpSpPr>
        <p:grpSp>
          <p:nvGrpSpPr>
            <p:cNvPr id="57362" name="组合 17"/>
            <p:cNvGrpSpPr/>
            <p:nvPr/>
          </p:nvGrpSpPr>
          <p:grpSpPr bwMode="auto">
            <a:xfrm>
              <a:off x="1117659" y="494850"/>
              <a:ext cx="2245571" cy="679397"/>
              <a:chOff x="2197337" y="2510822"/>
              <a:chExt cx="2245571" cy="679397"/>
            </a:xfrm>
          </p:grpSpPr>
          <p:cxnSp>
            <p:nvCxnSpPr>
              <p:cNvPr id="21" name="直接连接符 20"/>
              <p:cNvCxnSpPr/>
              <p:nvPr/>
            </p:nvCxnSpPr>
            <p:spPr>
              <a:xfrm>
                <a:off x="2197337" y="2510822"/>
                <a:ext cx="1642520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>
                <a:off x="2197337" y="3190219"/>
                <a:ext cx="1653629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"/>
              <p:cNvSpPr txBox="1">
                <a:spLocks noChangeArrowheads="1"/>
              </p:cNvSpPr>
              <p:nvPr/>
            </p:nvSpPr>
            <p:spPr bwMode="auto">
              <a:xfrm>
                <a:off x="2197337" y="2536219"/>
                <a:ext cx="2245571" cy="61550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400" b="1" spc="375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多音字</a:t>
                </a:r>
                <a:endParaRPr lang="zh-CN" altLang="en-US" sz="2400" b="1" spc="375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33" name="直接连接符 32"/>
              <p:cNvCxnSpPr/>
              <p:nvPr/>
            </p:nvCxnSpPr>
            <p:spPr>
              <a:xfrm>
                <a:off x="3831922" y="2510822"/>
                <a:ext cx="306287" cy="334937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 flipV="1">
                <a:off x="3849379" y="2828297"/>
                <a:ext cx="269786" cy="361922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7363" name="图片 19"/>
            <p:cNvPicPr>
              <a:picLocks noChangeAspect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98820" y="40860"/>
              <a:ext cx="998989" cy="1498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Text Box 15"/>
          <p:cNvSpPr txBox="1">
            <a:spLocks noChangeArrowheads="1"/>
          </p:cNvSpPr>
          <p:nvPr/>
        </p:nvSpPr>
        <p:spPr bwMode="auto">
          <a:xfrm>
            <a:off x="1497807" y="2457453"/>
            <a:ext cx="1775222" cy="6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900"/>
              </a:spcBef>
            </a:pPr>
            <a:r>
              <a:rPr lang="en-US" altLang="zh-CN" sz="3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</a:t>
            </a:r>
            <a:r>
              <a:rPr lang="en-US" altLang="zh-CN" sz="38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à</a:t>
            </a:r>
            <a:endParaRPr lang="zh-CN" altLang="en-US" sz="3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35"/>
          <p:cNvSpPr txBox="1">
            <a:spLocks noChangeArrowheads="1"/>
          </p:cNvSpPr>
          <p:nvPr/>
        </p:nvSpPr>
        <p:spPr bwMode="auto">
          <a:xfrm>
            <a:off x="2634854" y="2430066"/>
            <a:ext cx="2949178" cy="700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1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（丢三落四）</a:t>
            </a:r>
            <a:endParaRPr lang="zh-CN" altLang="en-US" sz="41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8" name="文本框 37"/>
          <p:cNvSpPr txBox="1">
            <a:spLocks noChangeArrowheads="1"/>
          </p:cNvSpPr>
          <p:nvPr/>
        </p:nvSpPr>
        <p:spPr bwMode="auto">
          <a:xfrm>
            <a:off x="5672144" y="4201717"/>
            <a:ext cx="802481" cy="56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luò</a:t>
            </a:r>
            <a:endParaRPr lang="zh-CN" altLang="en-US" sz="32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5101835" y="4760120"/>
            <a:ext cx="86915" cy="85725"/>
          </a:xfrm>
          <a:prstGeom prst="ellipse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5" grpId="0"/>
      <p:bldP spid="16" grpId="0"/>
      <p:bldP spid="2" grpId="0" animBg="1"/>
      <p:bldP spid="4" grpId="0"/>
      <p:bldP spid="19" grpId="0"/>
      <p:bldP spid="5" grpId="0"/>
      <p:bldP spid="25" grpId="0" animBg="1"/>
      <p:bldP spid="29" grpId="0"/>
      <p:bldP spid="24" grpId="0"/>
      <p:bldP spid="26" grpId="0"/>
      <p:bldP spid="27" grpId="0" animBg="1"/>
      <p:bldP spid="35" grpId="0"/>
      <p:bldP spid="36" grpId="0"/>
      <p:bldP spid="38" grpId="0"/>
      <p:bldP spid="39" grpId="0" animBg="1"/>
    </p:bldLst>
  </p:timing>
</p:sld>
</file>

<file path=ppt/theme/theme1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3734</Words>
  <PresentationFormat>全屏显示(16:9)</PresentationFormat>
  <Paragraphs>662</Paragraphs>
  <Slides>44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44</vt:i4>
      </vt:variant>
    </vt:vector>
  </HeadingPairs>
  <TitlesOfParts>
    <vt:vector size="61" baseType="lpstr">
      <vt:lpstr>Arial</vt:lpstr>
      <vt:lpstr>宋体</vt:lpstr>
      <vt:lpstr>Wingdings</vt:lpstr>
      <vt:lpstr>Calibri Light</vt:lpstr>
      <vt:lpstr>Calibri</vt:lpstr>
      <vt:lpstr>Calibri</vt:lpstr>
      <vt:lpstr>等线</vt:lpstr>
      <vt:lpstr>等线 Light</vt:lpstr>
      <vt:lpstr>黑体</vt:lpstr>
      <vt:lpstr>微软雅黑</vt:lpstr>
      <vt:lpstr>楷体</vt:lpstr>
      <vt:lpstr>Arial Unicode MS</vt:lpstr>
      <vt:lpstr>楷体_GB2312</vt:lpstr>
      <vt:lpstr>新宋体</vt:lpstr>
      <vt:lpstr>华文楷体</vt:lpstr>
      <vt:lpstr>Arial</vt:lpstr>
      <vt:lpstr>3_Office 主题</vt:lpstr>
      <vt:lpstr>PowerPoint 演示文稿</vt:lpstr>
      <vt:lpstr>掌声，无处不在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文静     胆怯         自卑     忧郁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开朗     快乐    自信且爱与人交往</vt:lpstr>
      <vt:lpstr>因为同学们的掌声让她明白：大家并没有歧视她，是掌声给她鼓励，掌声改变了她。</vt:lpstr>
      <vt:lpstr>PowerPoint 演示文稿</vt:lpstr>
      <vt:lpstr>         第一次掌声，同学们可能会在心里对英子说些什么？</vt:lpstr>
      <vt:lpstr>         英子，你讲得太精彩了，你终于成功了，你是一个敢于挑战自己的人……</vt:lpstr>
      <vt:lpstr>PowerPoint 演示文稿</vt:lpstr>
      <vt:lpstr>对生活中的困难有直面的勇气和克服的信心！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     是啊，人人都需要掌声，不要忘记把自己的掌声献给别人，同时也要珍惜别人的掌声，让我们把掌声献给别人，献给自己，献给多彩的生活吧！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2018-03-12T14:29:00Z</dcterms:created>
  <dcterms:modified xsi:type="dcterms:W3CDTF">2020-09-12T07:14:34Z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2052-11.1.0.9828</vt:lpwstr>
  </property>
</Properties>
</file>