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45"/>
  </p:notesMasterIdLst>
  <p:sldIdLst>
    <p:sldId id="462" r:id="rId5"/>
    <p:sldId id="463" r:id="rId6"/>
    <p:sldId id="257" r:id="rId7"/>
    <p:sldId id="297" r:id="rId8"/>
    <p:sldId id="348" r:id="rId9"/>
    <p:sldId id="468" r:id="rId10"/>
    <p:sldId id="464" r:id="rId11"/>
    <p:sldId id="465" r:id="rId12"/>
    <p:sldId id="466" r:id="rId13"/>
    <p:sldId id="467" r:id="rId14"/>
    <p:sldId id="299" r:id="rId15"/>
    <p:sldId id="260" r:id="rId16"/>
    <p:sldId id="300" r:id="rId17"/>
    <p:sldId id="379" r:id="rId18"/>
    <p:sldId id="263" r:id="rId19"/>
    <p:sldId id="430" r:id="rId20"/>
    <p:sldId id="431" r:id="rId21"/>
    <p:sldId id="432" r:id="rId22"/>
    <p:sldId id="292" r:id="rId23"/>
    <p:sldId id="405" r:id="rId24"/>
    <p:sldId id="469" r:id="rId25"/>
    <p:sldId id="433" r:id="rId26"/>
    <p:sldId id="294" r:id="rId27"/>
    <p:sldId id="296" r:id="rId28"/>
    <p:sldId id="434" r:id="rId29"/>
    <p:sldId id="303" r:id="rId30"/>
    <p:sldId id="406" r:id="rId31"/>
    <p:sldId id="408" r:id="rId32"/>
    <p:sldId id="409" r:id="rId33"/>
    <p:sldId id="410" r:id="rId34"/>
    <p:sldId id="435" r:id="rId35"/>
    <p:sldId id="470" r:id="rId36"/>
    <p:sldId id="265" r:id="rId37"/>
    <p:sldId id="304" r:id="rId38"/>
    <p:sldId id="305" r:id="rId39"/>
    <p:sldId id="414" r:id="rId40"/>
    <p:sldId id="415" r:id="rId41"/>
    <p:sldId id="417" r:id="rId42"/>
    <p:sldId id="418" r:id="rId43"/>
    <p:sldId id="268" r:id="rId44"/>
  </p:sldIdLst>
  <p:sldSz cx="9144000" cy="6858000" type="screen4x3"/>
  <p:notesSz cx="7103745" cy="10234295"/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162477"/>
    <a:srgbClr val="DFB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416" y="-96"/>
      </p:cViewPr>
      <p:guideLst>
        <p:guide orient="horz" pos="2064"/>
        <p:guide pos="21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4" cy="72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9" Type="http://schemas.openxmlformats.org/officeDocument/2006/relationships/tags" Target="tags/tag70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6607"/>
            <a:ext cx="82296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603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6607"/>
            <a:ext cx="82296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6607"/>
            <a:ext cx="82296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9200" rtl="0" eaLnBrk="0" fontAlgn="base" latinLnBrk="0" hangingPunct="0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6607"/>
            <a:ext cx="8229600" cy="1524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6035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35F0-909F-4DFE-857B-20F52C1227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E61A-5DB8-4182-9676-6691654943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9200" rtl="0" eaLnBrk="0" fontAlgn="base" hangingPunct="0">
        <a:spcBef>
          <a:spcPts val="125"/>
        </a:spcBef>
        <a:spcAft>
          <a:spcPct val="0"/>
        </a:spcAft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lvl="1" indent="-381000" algn="l" defTabSz="1219200" rtl="0" eaLnBrk="0" fontAlgn="base" hangingPunct="0">
        <a:spcBef>
          <a:spcPts val="125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lvl="2" indent="-304800" algn="l" defTabSz="1219200" rtl="0" eaLnBrk="0" fontAlgn="base" hangingPunct="0">
        <a:spcBef>
          <a:spcPts val="125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lvl="3" indent="-304800" algn="l" defTabSz="1219200" rtl="0" eaLnBrk="0" fontAlgn="base" hangingPunct="0">
        <a:spcBef>
          <a:spcPts val="125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lvl="4" indent="-304800" algn="l" defTabSz="1219200" rtl="0" eaLnBrk="0" fontAlgn="base" hangingPunct="0">
        <a:spcBef>
          <a:spcPts val="125"/>
        </a:spcBef>
        <a:spcAft>
          <a:spcPct val="0"/>
        </a:spcAft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lvl="5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400" lvl="6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2000" lvl="7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600" lvl="8" indent="-304165" algn="l" defTabSz="1219200" eaLnBrk="1" fontAlgn="base" latinLnBrk="0" hangingPunct="1">
        <a:lnSpc>
          <a:spcPct val="100000"/>
        </a:lnSpc>
        <a:spcBef>
          <a:spcPts val="130"/>
        </a:spcBef>
        <a:spcAft>
          <a:spcPct val="0"/>
        </a:spcAft>
        <a:buChar char="»"/>
        <a:defRPr sz="26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2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6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192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384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48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6576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672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8768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tags" Target="../tags/tag63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4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1"/>
          <p:cNvSpPr txBox="1"/>
          <p:nvPr/>
        </p:nvSpPr>
        <p:spPr>
          <a:xfrm>
            <a:off x="6350" y="4202113"/>
            <a:ext cx="9102725" cy="13112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>
            <a:spAutoFit/>
          </a:bodyPr>
          <a:p>
            <a:endParaRPr lang="zh-CN" altLang="en-US" sz="8000" dirty="0">
              <a:latin typeface="Arial" panose="020B0604020202020204" pitchFamily="34" charset="0"/>
            </a:endParaRPr>
          </a:p>
        </p:txBody>
      </p:sp>
      <p:sp>
        <p:nvSpPr>
          <p:cNvPr id="2051" name="标题 1"/>
          <p:cNvSpPr>
            <a:spLocks noGrp="1"/>
          </p:cNvSpPr>
          <p:nvPr/>
        </p:nvSpPr>
        <p:spPr>
          <a:xfrm>
            <a:off x="1073150" y="4202113"/>
            <a:ext cx="6969125" cy="717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中国人失掉自信力了吗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2879725" cy="998538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solidFill>
                  <a:srgbClr val="FF3300"/>
                </a:solidFill>
              </a:rPr>
              <a:t>论证方式</a:t>
            </a:r>
            <a:endParaRPr lang="zh-CN" altLang="en-US" dirty="0">
              <a:solidFill>
                <a:srgbClr val="FF3300"/>
              </a:solidFill>
            </a:endParaRPr>
          </a:p>
        </p:txBody>
      </p:sp>
      <p:sp>
        <p:nvSpPr>
          <p:cNvPr id="112644" name="Text Box 4"/>
          <p:cNvSpPr txBox="1"/>
          <p:nvPr/>
        </p:nvSpPr>
        <p:spPr>
          <a:xfrm>
            <a:off x="323850" y="1773238"/>
            <a:ext cx="75612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驳论：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</a:rPr>
              <a:t>用正确的观点披露或驳斥错误的观          点，从而进一步阐明和确立正确的观点。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112645" name="Text Box 5"/>
          <p:cNvSpPr txBox="1"/>
          <p:nvPr/>
        </p:nvSpPr>
        <p:spPr>
          <a:xfrm>
            <a:off x="539750" y="2924175"/>
            <a:ext cx="41767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一般结构和形式：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6" name="Text Box 6"/>
          <p:cNvSpPr txBox="1"/>
          <p:nvPr/>
        </p:nvSpPr>
        <p:spPr>
          <a:xfrm>
            <a:off x="755650" y="3716338"/>
            <a:ext cx="7920038" cy="2043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、指出错误论点、论据或论证（树靶子）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、批驳错误论点、论据或论证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、指明错误的实质或危害（打倒靶子）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222" name="AutoShape 8"/>
          <p:cNvSpPr/>
          <p:nvPr/>
        </p:nvSpPr>
        <p:spPr>
          <a:xfrm>
            <a:off x="3132138" y="476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223" name="Text Box 9"/>
          <p:cNvSpPr txBox="1"/>
          <p:nvPr/>
        </p:nvSpPr>
        <p:spPr>
          <a:xfrm>
            <a:off x="2916238" y="260350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立论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10"/>
          <p:cNvSpPr txBox="1"/>
          <p:nvPr/>
        </p:nvSpPr>
        <p:spPr>
          <a:xfrm>
            <a:off x="2916238" y="98107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驳论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/>
      <p:bldP spid="112645" grpId="0"/>
      <p:bldP spid="1126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1026160"/>
            <a:ext cx="7886700" cy="4591050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0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Text Box 4" descr="中国教育出版网"/>
          <p:cNvSpPr txBox="1"/>
          <p:nvPr/>
        </p:nvSpPr>
        <p:spPr>
          <a:xfrm>
            <a:off x="763270" y="1171575"/>
            <a:ext cx="761682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驳论：</a:t>
            </a:r>
            <a:r>
              <a:rPr lang="zh-CN" altLang="en-US" sz="2600" b="1" dirty="0">
                <a:latin typeface="宋体" panose="02010600030101010101" pitchFamily="2" charset="-122"/>
              </a:rPr>
              <a:t>用正确的观点披露或驳斥错误的观点，从而进一步阐明和确立正确的观点。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3" name="Text Box 5" descr="中国教育出版网"/>
          <p:cNvSpPr txBox="1"/>
          <p:nvPr/>
        </p:nvSpPr>
        <p:spPr>
          <a:xfrm>
            <a:off x="899160" y="2552700"/>
            <a:ext cx="3321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一般结构和形式：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 descr="中国教育出版网"/>
          <p:cNvSpPr txBox="1"/>
          <p:nvPr/>
        </p:nvSpPr>
        <p:spPr>
          <a:xfrm>
            <a:off x="898843" y="3231515"/>
            <a:ext cx="6602412" cy="2198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、指出错误论点、论据或论证（树靶子）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、批驳错误论点、论据或论证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600" b="1" dirty="0">
                <a:solidFill>
                  <a:srgbClr val="0000FF"/>
                </a:solidFill>
                <a:latin typeface="宋体" panose="02010600030101010101" pitchFamily="2" charset="-122"/>
              </a:rPr>
              <a:t>、指明错误的实质或危害（打倒靶子）</a:t>
            </a:r>
            <a:endParaRPr lang="zh-CN" altLang="en-US" sz="2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1446530"/>
            <a:ext cx="8060055" cy="3128645"/>
          </a:xfrm>
          <a:solidFill>
            <a:schemeClr val="bg1">
              <a:alpha val="18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lnSpc>
                <a:spcPts val="4000"/>
              </a:lnSpc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搽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玄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虚（     ）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悟（    ）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渺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茫（    ）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梁（    ）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诓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骗（  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叹（    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 descr="中国教育出版网"/>
          <p:cNvSpPr txBox="1"/>
          <p:nvPr/>
        </p:nvSpPr>
        <p:spPr>
          <a:xfrm>
            <a:off x="1425575" y="2060575"/>
            <a:ext cx="8572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chá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0" name="文本框 2" descr="中国教育出版网"/>
          <p:cNvSpPr txBox="1"/>
          <p:nvPr/>
        </p:nvSpPr>
        <p:spPr>
          <a:xfrm>
            <a:off x="5072063" y="2028825"/>
            <a:ext cx="10795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xuán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1" name="文本框 3" descr="中国教育出版网"/>
          <p:cNvSpPr txBox="1"/>
          <p:nvPr/>
        </p:nvSpPr>
        <p:spPr>
          <a:xfrm>
            <a:off x="1670050" y="2659063"/>
            <a:ext cx="10795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xǐnɡ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2" name="文本框 4" descr="中国教育出版网"/>
          <p:cNvSpPr txBox="1"/>
          <p:nvPr/>
        </p:nvSpPr>
        <p:spPr>
          <a:xfrm>
            <a:off x="5108575" y="2625725"/>
            <a:ext cx="1079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miǎo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3" name="文本框 5" descr="中国教育出版网"/>
          <p:cNvSpPr txBox="1"/>
          <p:nvPr/>
        </p:nvSpPr>
        <p:spPr>
          <a:xfrm>
            <a:off x="1720850" y="3279775"/>
            <a:ext cx="10795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jǐ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274" name="文本框 6" descr="中国教育出版网"/>
          <p:cNvSpPr txBox="1"/>
          <p:nvPr/>
        </p:nvSpPr>
        <p:spPr>
          <a:xfrm>
            <a:off x="5154613" y="3203575"/>
            <a:ext cx="108108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kuān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ɡ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文本框 7" descr="中国教育出版网"/>
          <p:cNvSpPr txBox="1"/>
          <p:nvPr/>
        </p:nvSpPr>
        <p:spPr>
          <a:xfrm>
            <a:off x="1704975" y="3851275"/>
            <a:ext cx="10810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k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ǎ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i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4895" y="697865"/>
            <a:ext cx="300101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预习检测</a:t>
            </a:r>
            <a:endParaRPr lang="zh-CN" altLang="en-US" sz="4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charRg st="1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charRg st="4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5">
                                            <p:txEl>
                                              <p:charRg st="45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charRg st="71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5">
                                            <p:txEl>
                                              <p:charRg st="71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charRg st="9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5">
                                            <p:txEl>
                                              <p:charRg st="97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0" grpId="0"/>
      <p:bldP spid="11271" grpId="0"/>
      <p:bldP spid="11272" grpId="0"/>
      <p:bldP spid="11273" grpId="0"/>
      <p:bldP spid="11274" grpId="0"/>
      <p:bldP spid="11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42900" y="1440180"/>
            <a:ext cx="2041525" cy="4084955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玄虚：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渺茫：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诓骗：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怀古伤今：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为民请命：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埋头苦干：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前仆后继：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0" name="文本框 1" descr="中国教育出版网"/>
          <p:cNvSpPr txBox="1"/>
          <p:nvPr/>
        </p:nvSpPr>
        <p:spPr>
          <a:xfrm>
            <a:off x="2384425" y="1440180"/>
            <a:ext cx="6739255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用使人迷惑的形式来掩盖真相的欺骗手段。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文本框 2" descr="中国教育出版网"/>
          <p:cNvSpPr txBox="1"/>
          <p:nvPr/>
        </p:nvSpPr>
        <p:spPr>
          <a:xfrm>
            <a:off x="2384425" y="1962150"/>
            <a:ext cx="4010660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因没有把握而难以预期。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2" name="文本框 2" descr="中国教育出版网"/>
          <p:cNvSpPr txBox="1"/>
          <p:nvPr/>
        </p:nvSpPr>
        <p:spPr>
          <a:xfrm>
            <a:off x="2384425" y="2484120"/>
            <a:ext cx="4010660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用谎话骗人。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3" name="文本框 3" descr="中国教育出版网"/>
          <p:cNvSpPr txBox="1"/>
          <p:nvPr/>
        </p:nvSpPr>
        <p:spPr>
          <a:xfrm>
            <a:off x="2384425" y="3006090"/>
            <a:ext cx="4011930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怀古，追念古代的事情。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4" name="文本框 4" descr="中国教育出版网"/>
          <p:cNvSpPr txBox="1"/>
          <p:nvPr/>
        </p:nvSpPr>
        <p:spPr>
          <a:xfrm>
            <a:off x="2384425" y="3528060"/>
            <a:ext cx="6099175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请命，代人请求保全生命或解除困苦。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5" name="文本框 5" descr="中国教育出版网"/>
          <p:cNvSpPr txBox="1"/>
          <p:nvPr/>
        </p:nvSpPr>
        <p:spPr>
          <a:xfrm>
            <a:off x="2384425" y="4050030"/>
            <a:ext cx="4053840" cy="52197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专心地下苦功夫做事。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296" name="文本框 6" descr="中国教育出版网"/>
          <p:cNvSpPr txBox="1"/>
          <p:nvPr/>
        </p:nvSpPr>
        <p:spPr>
          <a:xfrm>
            <a:off x="2384425" y="4571683"/>
            <a:ext cx="6188075" cy="95313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前面的人倒下来，后面的人继续跟上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去。形容英勇奋斗，不怕牺牲。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2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 build="p"/>
      <p:bldP spid="12290" grpId="0" bldLvl="0" animBg="1"/>
      <p:bldP spid="12291" grpId="0" bldLvl="0" animBg="1"/>
      <p:bldP spid="12292" grpId="0" bldLvl="0" animBg="1"/>
      <p:bldP spid="12293" grpId="0" bldLvl="0" animBg="1"/>
      <p:bldP spid="12294" grpId="0" bldLvl="0" animBg="1"/>
      <p:bldP spid="12295" grpId="0" bldLvl="0" animBg="1"/>
      <p:bldP spid="1229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15925" y="1278255"/>
            <a:ext cx="1824355" cy="2820670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自欺欺人：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舍身求法：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地大物博：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4" name="文本框 3" descr="中国教育出版网"/>
          <p:cNvSpPr txBox="1"/>
          <p:nvPr/>
        </p:nvSpPr>
        <p:spPr>
          <a:xfrm>
            <a:off x="2239963" y="1277938"/>
            <a:ext cx="6500812" cy="98869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用自己都难以置信的话，或手法来欺骗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别人。           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315" name="文本框 1" descr="中国教育出版网"/>
          <p:cNvSpPr txBox="1"/>
          <p:nvPr/>
        </p:nvSpPr>
        <p:spPr>
          <a:xfrm>
            <a:off x="2239963" y="2392363"/>
            <a:ext cx="6500812" cy="98869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原指佛教徒舍弃肉身去追求佛法，后来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比喻为追求真理而不惜牺牲个人的生命。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  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316" name="文本框 2" descr="中国教育出版网"/>
          <p:cNvSpPr txBox="1"/>
          <p:nvPr/>
        </p:nvSpPr>
        <p:spPr>
          <a:xfrm>
            <a:off x="2251075" y="3559175"/>
            <a:ext cx="6500813" cy="53975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文中指国家疆土辽阔，资源丰富。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  <p:bldP spid="13314" grpId="0" bldLvl="0" animBg="1"/>
      <p:bldP spid="13315" grpId="0" bldLvl="0" animBg="1"/>
      <p:bldP spid="133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23215" y="1687830"/>
            <a:ext cx="8498205" cy="3783965"/>
          </a:xfrm>
          <a:solidFill>
            <a:schemeClr val="bg1">
              <a:alpha val="18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4000"/>
              </a:lnSpc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1.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自由诵读文章，思考下列问题：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（1）对方的错误观点是什么？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（2）作者为什么认为它是错误的？ 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（3）文中列出对方的错误论点是什么？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     对方的论据是什么？ 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（4）作者提出观点的依据是什么？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366" name="内容占位符 2" descr="中国教育出版网"/>
          <p:cNvSpPr>
            <a:spLocks noGrp="1"/>
          </p:cNvSpPr>
          <p:nvPr/>
        </p:nvSpPr>
        <p:spPr>
          <a:xfrm>
            <a:off x="628650" y="1393825"/>
            <a:ext cx="7886700" cy="1066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宋体" panose="02010600030101010101" pitchFamily="2" charset="-122"/>
              </a:rPr>
              <a:t>  </a:t>
            </a:r>
            <a:endParaRPr lang="en-US" altLang="zh-CN" sz="2400" dirty="0"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1545" y="625475"/>
            <a:ext cx="498729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活动一、文章感知</a:t>
            </a:r>
            <a:endParaRPr lang="zh-CN" altLang="en-US" sz="4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4348" descr="中国教育出版网"/>
          <p:cNvSpPr/>
          <p:nvPr/>
        </p:nvSpPr>
        <p:spPr>
          <a:xfrm>
            <a:off x="826770" y="1658620"/>
            <a:ext cx="5815330" cy="57086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anchor="b"/>
          <a:lstStyle/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）对方的错误观点是什么？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文本框 14349" descr="中国教育出版网"/>
          <p:cNvSpPr txBox="1"/>
          <p:nvPr/>
        </p:nvSpPr>
        <p:spPr>
          <a:xfrm>
            <a:off x="826770" y="2694305"/>
            <a:ext cx="8103235" cy="82994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对方的错误观点是：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“中国人失掉自信力了”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6389" name="Picture 6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00738" y="3690938"/>
            <a:ext cx="2857500" cy="2667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矩形 15370" descr="中国教育出版网"/>
          <p:cNvSpPr/>
          <p:nvPr/>
        </p:nvSpPr>
        <p:spPr>
          <a:xfrm>
            <a:off x="377825" y="914400"/>
            <a:ext cx="7231380" cy="56070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anchor="b"/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）作者为什么认为它是错误的？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文本框 15371" descr="中国教育出版网"/>
          <p:cNvSpPr txBox="1"/>
          <p:nvPr/>
        </p:nvSpPr>
        <p:spPr>
          <a:xfrm>
            <a:off x="647700" y="1900555"/>
            <a:ext cx="6249035" cy="267652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信“地”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信“物”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信“国联”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右大括号 3" descr="中国教育出版网"/>
          <p:cNvSpPr/>
          <p:nvPr/>
        </p:nvSpPr>
        <p:spPr>
          <a:xfrm>
            <a:off x="2619375" y="2298700"/>
            <a:ext cx="220663" cy="2036763"/>
          </a:xfrm>
          <a:prstGeom prst="rightBrace">
            <a:avLst>
              <a:gd name="adj1" fmla="val 8478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文本框 15373" descr="中国教育出版网"/>
          <p:cNvSpPr txBox="1"/>
          <p:nvPr/>
        </p:nvSpPr>
        <p:spPr>
          <a:xfrm>
            <a:off x="3065780" y="2708275"/>
            <a:ext cx="1917065" cy="1081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从来没相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信过自己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15374" descr="中国教育出版网"/>
          <p:cNvSpPr txBox="1"/>
          <p:nvPr/>
        </p:nvSpPr>
        <p:spPr>
          <a:xfrm>
            <a:off x="647700" y="4651375"/>
            <a:ext cx="6248400" cy="82994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现在：求神拜佛             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自欺力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15375" descr="中国教育出版网"/>
          <p:cNvSpPr txBox="1"/>
          <p:nvPr/>
        </p:nvSpPr>
        <p:spPr>
          <a:xfrm>
            <a:off x="5146040" y="3076258"/>
            <a:ext cx="1633538" cy="481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他信力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26" name="对象 14350" descr="中国教育出版网"/>
          <p:cNvGraphicFramePr/>
          <p:nvPr/>
        </p:nvGraphicFramePr>
        <p:xfrm>
          <a:off x="7897813" y="4033838"/>
          <a:ext cx="10033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857375" imgH="3996055" progId="">
                  <p:embed/>
                </p:oleObj>
              </mc:Choice>
              <mc:Fallback>
                <p:oleObj name="" r:id="rId1" imgW="1857375" imgH="3996055" progId="">
                  <p:embed/>
                  <p:pic>
                    <p:nvPicPr>
                      <p:cNvPr id="0" name="图片 1024" descr="image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97813" y="4033838"/>
                        <a:ext cx="1003300" cy="228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ldLvl="0" animBg="1"/>
      <p:bldP spid="3" grpId="0" bldLvl="0" animBg="1"/>
      <p:bldP spid="5" grpId="0"/>
      <p:bldP spid="6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8915" descr="中国教育出版网"/>
          <p:cNvSpPr txBox="1"/>
          <p:nvPr/>
        </p:nvSpPr>
        <p:spPr>
          <a:xfrm>
            <a:off x="698500" y="4594225"/>
            <a:ext cx="1792605" cy="52197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对方论点：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38916" descr="中国教育出版网"/>
          <p:cNvSpPr txBox="1"/>
          <p:nvPr/>
        </p:nvSpPr>
        <p:spPr>
          <a:xfrm>
            <a:off x="2490788" y="4613275"/>
            <a:ext cx="3479800" cy="52197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中国人失掉自信力了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8917" descr="中国教育出版网"/>
          <p:cNvSpPr txBox="1"/>
          <p:nvPr/>
        </p:nvSpPr>
        <p:spPr>
          <a:xfrm>
            <a:off x="609600" y="2252980"/>
            <a:ext cx="1847850" cy="52197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对方论据：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8918" descr="中国教育出版网"/>
          <p:cNvSpPr txBox="1"/>
          <p:nvPr/>
        </p:nvSpPr>
        <p:spPr>
          <a:xfrm>
            <a:off x="2457450" y="2252663"/>
            <a:ext cx="4879975" cy="181483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两年前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自夸“地大物博”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不久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只希望国联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一味求神拜佛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414" name="矩形 38920" descr="中国教育出版网"/>
          <p:cNvSpPr/>
          <p:nvPr/>
        </p:nvSpPr>
        <p:spPr>
          <a:xfrm>
            <a:off x="444500" y="622935"/>
            <a:ext cx="8497570" cy="107886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 anchor="b"/>
          <a:lstStyle/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）文中列出对方的错误论点是什么？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         对方的论据是什么？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174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" descr="中国教育出版网"/>
          <p:cNvSpPr txBox="1"/>
          <p:nvPr/>
        </p:nvSpPr>
        <p:spPr>
          <a:xfrm>
            <a:off x="678498" y="1999298"/>
            <a:ext cx="7985125" cy="1630045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作者正面提出的观点是“中国有并不失掉自信力的中国人在”。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因为有过去和现在的事实为证。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815" y="744855"/>
            <a:ext cx="6922770" cy="603885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none" rtlCol="0" anchor="t">
            <a:spAutoFit/>
          </a:bodyPr>
          <a:lstStyle/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sz="3200" b="1" dirty="0"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 （4）作者提出观点的依据是什么？</a:t>
            </a:r>
            <a:endParaRPr lang="zh-CN" altLang="zh-CN" sz="3200" b="1" dirty="0">
              <a:latin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0"/>
            <a:ext cx="5761038" cy="664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40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   </a:t>
            </a:r>
            <a:r>
              <a:rPr kumimoji="1" lang="zh-CN" altLang="en-US" sz="4000" b="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自嘲</a:t>
            </a:r>
            <a:endParaRPr kumimoji="1" lang="zh-CN" altLang="en-US" sz="4800" b="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6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运交华盖欲何求，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未敢翻身已碰头。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破帽遮颜过闹市，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漏船载酒泛中流。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横眉冷对千夫指，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俯首甘为孺子牛。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躲进小楼成</a:t>
            </a:r>
            <a:r>
              <a:rPr kumimoji="1" lang="en-US" altLang="zh-CN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楷体_GB2312" pitchFamily="49" charset="-122"/>
                <a:cs typeface="+mn-cs"/>
              </a:rPr>
              <a:t>—</a:t>
            </a: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统，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   管它冬夏与春秋。</a:t>
            </a:r>
            <a:endParaRPr kumimoji="1" lang="zh-CN" altLang="en-US" sz="3200" b="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109571" name="Picture 3" descr="luxu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8013" y="381000"/>
            <a:ext cx="3224212" cy="5784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52425" y="294640"/>
            <a:ext cx="8316595" cy="1373505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按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揭示对方谬误、直接反驳、间接反驳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(正面立论)、作出结论的逐层推进，把课文分成四个部分填写下边的表格。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5" name="表格 4" descr="中国教育出版网"/>
          <p:cNvGraphicFramePr/>
          <p:nvPr/>
        </p:nvGraphicFramePr>
        <p:xfrm>
          <a:off x="198438" y="1865313"/>
          <a:ext cx="8723313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05"/>
                <a:gridCol w="862330"/>
                <a:gridCol w="2686685"/>
                <a:gridCol w="4448175"/>
              </a:tblGrid>
              <a:tr h="811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8115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10877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11410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8115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2" name="文本框 5" descr="中国教育出版网"/>
          <p:cNvSpPr txBox="1"/>
          <p:nvPr/>
        </p:nvSpPr>
        <p:spPr>
          <a:xfrm>
            <a:off x="361950" y="2828925"/>
            <a:ext cx="644525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3" name="文本框 6" descr="中国教育出版网"/>
          <p:cNvSpPr txBox="1"/>
          <p:nvPr/>
        </p:nvSpPr>
        <p:spPr>
          <a:xfrm>
            <a:off x="1014413" y="2841625"/>
            <a:ext cx="763587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1-2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4" name="文本框 7" descr="中国教育出版网"/>
          <p:cNvSpPr txBox="1"/>
          <p:nvPr/>
        </p:nvSpPr>
        <p:spPr>
          <a:xfrm>
            <a:off x="1844675" y="2841625"/>
            <a:ext cx="2751138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揭示对方论点和论据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5" name="文本框 8" descr="中国教育出版网"/>
          <p:cNvSpPr txBox="1"/>
          <p:nvPr/>
        </p:nvSpPr>
        <p:spPr>
          <a:xfrm>
            <a:off x="185738" y="1987550"/>
            <a:ext cx="8016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部分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6" name="文本框 9" descr="中国教育出版网"/>
          <p:cNvSpPr txBox="1"/>
          <p:nvPr/>
        </p:nvSpPr>
        <p:spPr>
          <a:xfrm>
            <a:off x="990600" y="1987550"/>
            <a:ext cx="8032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段号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7" name="文本框 10" descr="中国教育出版网"/>
          <p:cNvSpPr txBox="1"/>
          <p:nvPr/>
        </p:nvSpPr>
        <p:spPr>
          <a:xfrm>
            <a:off x="1781175" y="1987550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在议论中起的作用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8" name="文本框 11" descr="中国教育出版网"/>
          <p:cNvSpPr txBox="1"/>
          <p:nvPr/>
        </p:nvSpPr>
        <p:spPr>
          <a:xfrm>
            <a:off x="6365875" y="1987550"/>
            <a:ext cx="180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揭示的主旨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49" name="文本框 12" descr="中国教育出版网"/>
          <p:cNvSpPr txBox="1"/>
          <p:nvPr/>
        </p:nvSpPr>
        <p:spPr>
          <a:xfrm>
            <a:off x="4862513" y="2809875"/>
            <a:ext cx="3055937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暗示对方的论证以偏概全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0" name="文本框 13" descr="中国教育出版网"/>
          <p:cNvSpPr txBox="1"/>
          <p:nvPr/>
        </p:nvSpPr>
        <p:spPr>
          <a:xfrm>
            <a:off x="361950" y="3663950"/>
            <a:ext cx="644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1" name="文本框 14" descr="中国教育出版网"/>
          <p:cNvSpPr txBox="1"/>
          <p:nvPr/>
        </p:nvSpPr>
        <p:spPr>
          <a:xfrm>
            <a:off x="363538" y="4732338"/>
            <a:ext cx="6445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2" name="文本框 15" descr="中国教育出版网"/>
          <p:cNvSpPr txBox="1"/>
          <p:nvPr/>
        </p:nvSpPr>
        <p:spPr>
          <a:xfrm>
            <a:off x="352425" y="5808663"/>
            <a:ext cx="6461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3" name="文本框 16" descr="中国教育出版网"/>
          <p:cNvSpPr txBox="1"/>
          <p:nvPr/>
        </p:nvSpPr>
        <p:spPr>
          <a:xfrm>
            <a:off x="968375" y="3663950"/>
            <a:ext cx="765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3-5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4" name="文本框 17" descr="中国教育出版网"/>
          <p:cNvSpPr txBox="1"/>
          <p:nvPr/>
        </p:nvSpPr>
        <p:spPr>
          <a:xfrm>
            <a:off x="976313" y="4732338"/>
            <a:ext cx="7635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6-8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5" name="文本框 18" descr="中国教育出版网"/>
          <p:cNvSpPr txBox="1"/>
          <p:nvPr/>
        </p:nvSpPr>
        <p:spPr>
          <a:xfrm>
            <a:off x="1128713" y="5808663"/>
            <a:ext cx="4619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6" name="文本框 19" descr="中国教育出版网"/>
          <p:cNvSpPr txBox="1"/>
          <p:nvPr/>
        </p:nvSpPr>
        <p:spPr>
          <a:xfrm>
            <a:off x="1833563" y="3663950"/>
            <a:ext cx="3173412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直接反驳对方的论证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7" name="文本框 20" descr="中国教育出版网"/>
          <p:cNvSpPr txBox="1"/>
          <p:nvPr/>
        </p:nvSpPr>
        <p:spPr>
          <a:xfrm>
            <a:off x="4491038" y="3497263"/>
            <a:ext cx="4321175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指出对方论据只能证明中国人失掉了“他信力”，发展着“自欺力”，而不能证明失掉了“自信力”。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8" name="文本框 21" descr="中国教育出版网"/>
          <p:cNvSpPr txBox="1"/>
          <p:nvPr/>
        </p:nvSpPr>
        <p:spPr>
          <a:xfrm>
            <a:off x="1833563" y="4654550"/>
            <a:ext cx="2528887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间接反驳对方的论证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(正面立论)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59" name="文本框 22" descr="中国教育出版网"/>
          <p:cNvSpPr txBox="1"/>
          <p:nvPr/>
        </p:nvSpPr>
        <p:spPr>
          <a:xfrm>
            <a:off x="4518025" y="4654550"/>
            <a:ext cx="432117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提出论点：说中国人失掉了自信力，用以指一部分人则可，倘若加于全体，那简直是诬蔑。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60" name="文本框 23" descr="中国教育出版网"/>
          <p:cNvSpPr txBox="1"/>
          <p:nvPr/>
        </p:nvSpPr>
        <p:spPr>
          <a:xfrm>
            <a:off x="1885950" y="5808663"/>
            <a:ext cx="25273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作出结论，指出评价方法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61" name="文本框 24" descr="中国教育出版网"/>
          <p:cNvSpPr txBox="1"/>
          <p:nvPr/>
        </p:nvSpPr>
        <p:spPr>
          <a:xfrm>
            <a:off x="4595813" y="5770563"/>
            <a:ext cx="432117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要评价自信力的有无应看“中国的脊梁”，不应以偏概全。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  <p:bldP spid="17443" grpId="0"/>
      <p:bldP spid="17444" grpId="0"/>
      <p:bldP spid="17445" grpId="0"/>
      <p:bldP spid="17446" grpId="0"/>
      <p:bldP spid="17447" grpId="0"/>
      <p:bldP spid="17448" grpId="0"/>
      <p:bldP spid="17449" grpId="0"/>
      <p:bldP spid="17450" grpId="0"/>
      <p:bldP spid="17451" grpId="0"/>
      <p:bldP spid="17452" grpId="0"/>
      <p:bldP spid="17453" grpId="0"/>
      <p:bldP spid="17454" grpId="0"/>
      <p:bldP spid="17455" grpId="0"/>
      <p:bldP spid="17456" grpId="0"/>
      <p:bldP spid="17457" grpId="0"/>
      <p:bldP spid="17458" grpId="0"/>
      <p:bldP spid="17459" grpId="0"/>
      <p:bldP spid="17460" grpId="0"/>
      <p:bldP spid="174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6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活动二</a:t>
            </a:r>
            <a:endParaRPr lang="zh-CN" altLang="en-US" sz="6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zh-CN" altLang="en-US" sz="13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课文解析</a:t>
            </a:r>
            <a:endParaRPr lang="zh-CN" altLang="en-US" sz="13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 descr="中国教育出版网"/>
          <p:cNvSpPr txBox="1"/>
          <p:nvPr/>
        </p:nvSpPr>
        <p:spPr>
          <a:xfrm>
            <a:off x="358775" y="2441575"/>
            <a:ext cx="2851785" cy="460375"/>
          </a:xfrm>
          <a:prstGeom prst="rect">
            <a:avLst/>
          </a:prstGeom>
          <a:solidFill>
            <a:schemeClr val="lt1">
              <a:alpha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对方的谬误论点是：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Text Box 4" descr="中国教育出版网"/>
          <p:cNvSpPr txBox="1">
            <a:spLocks noChangeArrowheads="1"/>
          </p:cNvSpPr>
          <p:nvPr/>
        </p:nvSpPr>
        <p:spPr bwMode="auto">
          <a:xfrm>
            <a:off x="3348673" y="2441258"/>
            <a:ext cx="4419600" cy="492125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中国人失掉自信力了。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Text Box 5" descr="中国教育出版网"/>
          <p:cNvSpPr txBox="1"/>
          <p:nvPr/>
        </p:nvSpPr>
        <p:spPr>
          <a:xfrm>
            <a:off x="358775" y="3061018"/>
            <a:ext cx="2362200" cy="461962"/>
          </a:xfrm>
          <a:prstGeom prst="rect">
            <a:avLst/>
          </a:prstGeom>
          <a:solidFill>
            <a:schemeClr val="lt1">
              <a:alpha val="39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对方论据是：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Text Box 6" descr="中国教育出版网"/>
          <p:cNvSpPr txBox="1">
            <a:spLocks noChangeArrowheads="1"/>
          </p:cNvSpPr>
          <p:nvPr/>
        </p:nvSpPr>
        <p:spPr bwMode="auto">
          <a:xfrm>
            <a:off x="3348990" y="3061018"/>
            <a:ext cx="3836988" cy="492125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公开的文字的三个阶段。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Text Box 7" descr="中国教育出版网"/>
          <p:cNvSpPr txBox="1"/>
          <p:nvPr/>
        </p:nvSpPr>
        <p:spPr>
          <a:xfrm>
            <a:off x="358775" y="3857625"/>
            <a:ext cx="3822700" cy="460375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最富于讽刺意味的文字是：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8" name="Text Box 8" descr="中国教育出版网"/>
          <p:cNvSpPr txBox="1">
            <a:spLocks noChangeArrowheads="1"/>
          </p:cNvSpPr>
          <p:nvPr/>
        </p:nvSpPr>
        <p:spPr bwMode="auto">
          <a:xfrm>
            <a:off x="420053" y="4402138"/>
            <a:ext cx="8170863" cy="1893888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“总自夸”“只希望”“一味求神拜佛，怀古伤今了”“是事实”“也是事实”“却也是事实”“于是有人慨叹曰”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433" name="内容占位符 2" descr="中国教育出版网"/>
          <p:cNvSpPr>
            <a:spLocks noGrp="1"/>
          </p:cNvSpPr>
          <p:nvPr/>
        </p:nvSpPr>
        <p:spPr>
          <a:xfrm>
            <a:off x="358775" y="1013460"/>
            <a:ext cx="8537575" cy="133096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vert="horz" wrap="square" lIns="68580" tIns="34290" rIns="68580" bIns="3429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自然段，思考：这两段话中，揭示了对方什么谬论论点?什么论据?哪些语句最富于讽刺意味?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03530" y="461645"/>
            <a:ext cx="8537575" cy="1025525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2.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文中反复承认“是事实”“也是事实”“却也是事实”，与原文的批判有什么关系?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458" name="文本框 1" descr="中国教育出版网"/>
          <p:cNvSpPr txBox="1"/>
          <p:nvPr/>
        </p:nvSpPr>
        <p:spPr>
          <a:xfrm>
            <a:off x="303530" y="1487170"/>
            <a:ext cx="8538210" cy="52197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有着前后照应的关系。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19459" name="内容占位符 2" descr="中国教育出版网"/>
          <p:cNvSpPr>
            <a:spLocks noGrp="1"/>
          </p:cNvSpPr>
          <p:nvPr/>
        </p:nvSpPr>
        <p:spPr>
          <a:xfrm>
            <a:off x="304165" y="2566035"/>
            <a:ext cx="8537575" cy="97980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作者既然认为对方的观点是错误的，为什么还要一再承认对方说的都是“事实”？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460" name="文本框 1" descr="中国教育出版网"/>
          <p:cNvSpPr txBox="1"/>
          <p:nvPr/>
        </p:nvSpPr>
        <p:spPr>
          <a:xfrm>
            <a:off x="302895" y="3545840"/>
            <a:ext cx="8538210" cy="233553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首先承认对方说的是事实，但通过分析事实后，发现对方要说的其实不是自信力的问题，这样，对方的观点就不存在了。</a:t>
            </a:r>
            <a:endParaRPr lang="zh-CN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这是驳论的一种方式，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由真实存在的依据推导出错误的结论，从而证明对方的观点是错误的。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指出对方论据证明论点的过程不成立，这是驳论证。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15925" y="1039813"/>
            <a:ext cx="8177213" cy="2459037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阅读文章3—5段，这部分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采用了怎样的论证方法？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600" b="1" kern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写驳论，要善于寻找批驳的“突破口”，所谓“突破口”，就是对方谬误的薄弱环节，抓住了它，就能击中要害。</a:t>
            </a:r>
            <a:endParaRPr lang="zh-CN" altLang="en-US" sz="2600" b="1" kern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515" descr="中国教育出版网"/>
          <p:cNvSpPr txBox="1"/>
          <p:nvPr/>
        </p:nvSpPr>
        <p:spPr>
          <a:xfrm>
            <a:off x="328930" y="635953"/>
            <a:ext cx="2597150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自夸“地大物博”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1516" descr="中国教育出版网"/>
          <p:cNvSpPr txBox="1"/>
          <p:nvPr/>
        </p:nvSpPr>
        <p:spPr>
          <a:xfrm>
            <a:off x="328613" y="2205673"/>
            <a:ext cx="1433512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希望国联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1517" descr="中国教育出版网"/>
          <p:cNvSpPr txBox="1"/>
          <p:nvPr/>
        </p:nvSpPr>
        <p:spPr>
          <a:xfrm>
            <a:off x="241935" y="3675380"/>
            <a:ext cx="1522095" cy="460375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求神拜佛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右大括号 6" descr="中国教育出版网"/>
          <p:cNvSpPr/>
          <p:nvPr/>
        </p:nvSpPr>
        <p:spPr>
          <a:xfrm>
            <a:off x="6424930" y="822960"/>
            <a:ext cx="381000" cy="4242435"/>
          </a:xfrm>
          <a:prstGeom prst="rightBrace">
            <a:avLst>
              <a:gd name="adj1" fmla="val 58219"/>
              <a:gd name="adj2" fmla="val 50000"/>
            </a:avLst>
          </a:prstGeom>
          <a:noFill/>
          <a:ln w="9525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文本框 21519" descr="中国教育出版网"/>
          <p:cNvSpPr txBox="1"/>
          <p:nvPr/>
        </p:nvSpPr>
        <p:spPr>
          <a:xfrm>
            <a:off x="6805613" y="1370965"/>
            <a:ext cx="2198687" cy="3694113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 b="1" dirty="0">
                <a:latin typeface="宋体" panose="02010600030101010101" pitchFamily="2" charset="-122"/>
              </a:rPr>
              <a:t>悲观论者早就失掉了自信力，只有“他信力”，现在是在发展着“自欺力”。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9" name="右箭头 8" descr="中国教育出版网"/>
          <p:cNvSpPr/>
          <p:nvPr/>
        </p:nvSpPr>
        <p:spPr>
          <a:xfrm>
            <a:off x="636588" y="5734050"/>
            <a:ext cx="1063625" cy="454025"/>
          </a:xfrm>
          <a:prstGeom prst="rightArrow">
            <a:avLst>
              <a:gd name="adj1" fmla="val 50000"/>
              <a:gd name="adj2" fmla="val 24966"/>
            </a:avLst>
          </a:prstGeom>
          <a:solidFill>
            <a:schemeClr val="lt1">
              <a:alpha val="38000"/>
            </a:schemeClr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文本框 21521" descr="中国教育出版网"/>
          <p:cNvSpPr txBox="1"/>
          <p:nvPr/>
        </p:nvSpPr>
        <p:spPr>
          <a:xfrm>
            <a:off x="1763713" y="5700713"/>
            <a:ext cx="3625850" cy="522287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论据不能证明其论点</a:t>
            </a:r>
            <a:endParaRPr lang="zh-CN" altLang="en-US" sz="28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21523" descr="中国教育出版网"/>
          <p:cNvSpPr txBox="1"/>
          <p:nvPr/>
        </p:nvSpPr>
        <p:spPr>
          <a:xfrm>
            <a:off x="3530283" y="1011238"/>
            <a:ext cx="2967037" cy="461962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是信“地”信“物”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1524" descr="中国教育出版网"/>
          <p:cNvSpPr txBox="1"/>
          <p:nvPr/>
        </p:nvSpPr>
        <p:spPr>
          <a:xfrm>
            <a:off x="3910965" y="2474278"/>
            <a:ext cx="1676400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是“他信”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1525" descr="中国教育出版网"/>
          <p:cNvSpPr txBox="1"/>
          <p:nvPr/>
        </p:nvSpPr>
        <p:spPr>
          <a:xfrm>
            <a:off x="3910965" y="4006850"/>
            <a:ext cx="1828800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是“自欺”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1526" descr="中国教育出版网"/>
          <p:cNvSpPr txBox="1"/>
          <p:nvPr/>
        </p:nvSpPr>
        <p:spPr>
          <a:xfrm>
            <a:off x="1500188" y="1248728"/>
            <a:ext cx="1192212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是事实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21527" descr="中国教育出版网"/>
          <p:cNvSpPr txBox="1"/>
          <p:nvPr/>
        </p:nvSpPr>
        <p:spPr>
          <a:xfrm>
            <a:off x="1247775" y="2855595"/>
            <a:ext cx="1444625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也是事实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1528" descr="中国教育出版网"/>
          <p:cNvSpPr txBox="1"/>
          <p:nvPr/>
        </p:nvSpPr>
        <p:spPr>
          <a:xfrm>
            <a:off x="1014413" y="4295140"/>
            <a:ext cx="1763712" cy="457200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却也是事实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燕尾形 16" descr="中国教育出版网"/>
          <p:cNvSpPr/>
          <p:nvPr/>
        </p:nvSpPr>
        <p:spPr>
          <a:xfrm>
            <a:off x="2974975" y="1052195"/>
            <a:ext cx="505460" cy="381000"/>
          </a:xfrm>
          <a:prstGeom prst="chevron">
            <a:avLst>
              <a:gd name="adj" fmla="val 55000"/>
            </a:avLst>
          </a:prstGeom>
          <a:solidFill>
            <a:srgbClr val="FFC000">
              <a:alpha val="38000"/>
            </a:srgbClr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燕尾形 17" descr="中国教育出版网"/>
          <p:cNvSpPr/>
          <p:nvPr/>
        </p:nvSpPr>
        <p:spPr>
          <a:xfrm>
            <a:off x="2913380" y="2474595"/>
            <a:ext cx="567055" cy="381000"/>
          </a:xfrm>
          <a:prstGeom prst="chevron">
            <a:avLst>
              <a:gd name="adj" fmla="val 55000"/>
            </a:avLst>
          </a:prstGeom>
          <a:solidFill>
            <a:srgbClr val="FFC000">
              <a:alpha val="38000"/>
            </a:srgbClr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燕尾形 18" descr="中国教育出版网"/>
          <p:cNvSpPr/>
          <p:nvPr/>
        </p:nvSpPr>
        <p:spPr>
          <a:xfrm>
            <a:off x="2913380" y="4006850"/>
            <a:ext cx="567055" cy="381000"/>
          </a:xfrm>
          <a:prstGeom prst="chevron">
            <a:avLst>
              <a:gd name="adj" fmla="val 55000"/>
            </a:avLst>
          </a:prstGeom>
          <a:solidFill>
            <a:srgbClr val="FFC000">
              <a:alpha val="38000"/>
            </a:srgbClr>
          </a:solidFill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4" name="矩形 19" descr="中国教育出版网"/>
          <p:cNvSpPr>
            <a:spLocks noTextEdit="1"/>
          </p:cNvSpPr>
          <p:nvPr/>
        </p:nvSpPr>
        <p:spPr>
          <a:xfrm>
            <a:off x="6111875" y="5251450"/>
            <a:ext cx="2350135" cy="1136650"/>
          </a:xfrm>
          <a:prstGeom prst="rect">
            <a:avLst/>
          </a:prstGeom>
          <a:solidFill>
            <a:schemeClr val="lt1">
              <a:alpha val="38000"/>
            </a:schemeClr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直接反驳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02578" y="1223963"/>
            <a:ext cx="8537575" cy="1065212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5.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自然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段有一段加点的文字，国民党检察官曾删掉这段文字，这说明什么？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506" name="文本框 1" descr="中国教育出版网"/>
          <p:cNvSpPr txBox="1"/>
          <p:nvPr/>
        </p:nvSpPr>
        <p:spPr>
          <a:xfrm>
            <a:off x="379413" y="2609850"/>
            <a:ext cx="8293100" cy="278447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“求神拜佛”恐怕是国民党在山穷水尽时自欺和欺人的最后一招。鲁迅是个现实感很强的人，他</a:t>
            </a:r>
            <a:r>
              <a:rPr lang="zh-CN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一针见血地指出“求神拜佛”的危害和严重后果，这自然触到了国民党的痛处。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所以被删去。从加点文字也可以看到鲁迅的境况，但鲁迅却不惮于在枪林弹雨中为民奔走呼号，其无私无畏的精神令人敬佩。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  <p:bldP spid="2150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63525" y="767715"/>
            <a:ext cx="8537575" cy="1182370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6.文章6—8段,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作者是怎么证明自己的论点的？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3525" y="2194560"/>
            <a:ext cx="8616950" cy="3692525"/>
            <a:chOff x="390" y="3773"/>
            <a:chExt cx="13570" cy="5815"/>
          </a:xfrm>
          <a:solidFill>
            <a:schemeClr val="lt1">
              <a:alpha val="38000"/>
            </a:schemeClr>
          </a:solidFill>
        </p:grpSpPr>
        <p:sp>
          <p:nvSpPr>
            <p:cNvPr id="4" name="文本框 22540" descr="中国教育出版网"/>
            <p:cNvSpPr txBox="1">
              <a:spLocks noChangeArrowheads="1"/>
            </p:cNvSpPr>
            <p:nvPr/>
          </p:nvSpPr>
          <p:spPr bwMode="auto">
            <a:xfrm>
              <a:off x="4245" y="5565"/>
              <a:ext cx="5215" cy="131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我们有并不失掉自信力的中国人在。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sp>
          <p:nvSpPr>
            <p:cNvPr id="5" name="文本框 22541" descr="中国教育出版网"/>
            <p:cNvSpPr txBox="1"/>
            <p:nvPr/>
          </p:nvSpPr>
          <p:spPr>
            <a:xfrm>
              <a:off x="1730" y="8278"/>
              <a:ext cx="10560" cy="131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埋头苦干的人，拼命硬干的人，为民请命的人，舍身求法的人，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……</a:t>
              </a:r>
              <a:endPara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" name="任意多边形 5" descr="中国教育出版网"/>
            <p:cNvSpPr/>
            <p:nvPr/>
          </p:nvSpPr>
          <p:spPr>
            <a:xfrm rot="-5400000">
              <a:off x="6193" y="7313"/>
              <a:ext cx="985" cy="455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393353788" y="0"/>
                </a:cxn>
                <a:cxn ang="0">
                  <a:pos x="393353788" y="12923681"/>
                </a:cxn>
                <a:cxn ang="0">
                  <a:pos x="81948344" y="12923681"/>
                </a:cxn>
                <a:cxn ang="0">
                  <a:pos x="81948344" y="38771220"/>
                </a:cxn>
                <a:cxn ang="0">
                  <a:pos x="393353788" y="38771220"/>
                </a:cxn>
                <a:cxn ang="0">
                  <a:pos x="393353788" y="51694910"/>
                </a:cxn>
                <a:cxn ang="0">
                  <a:pos x="524471949" y="25847549"/>
                </a:cxn>
                <a:cxn ang="0">
                  <a:pos x="32779352" y="12923681"/>
                </a:cxn>
                <a:cxn ang="0">
                  <a:pos x="32779352" y="38771220"/>
                </a:cxn>
                <a:cxn ang="0">
                  <a:pos x="65558704" y="38771220"/>
                </a:cxn>
                <a:cxn ang="0">
                  <a:pos x="65558704" y="12923681"/>
                </a:cxn>
                <a:cxn ang="0">
                  <a:pos x="0" y="12923681"/>
                </a:cxn>
                <a:cxn ang="0">
                  <a:pos x="0" y="38771220"/>
                </a:cxn>
                <a:cxn ang="0">
                  <a:pos x="16389676" y="38771220"/>
                </a:cxn>
                <a:cxn ang="0">
                  <a:pos x="16389676" y="12923681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000">
                <a:alpha val="38000"/>
              </a:srgbClr>
            </a:solidFill>
            <a:ln w="952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文本框 22543" descr="中国教育出版网"/>
            <p:cNvSpPr txBox="1"/>
            <p:nvPr/>
          </p:nvSpPr>
          <p:spPr>
            <a:xfrm>
              <a:off x="4476" y="3773"/>
              <a:ext cx="4753" cy="735"/>
            </a:xfrm>
            <a:prstGeom prst="rect">
              <a:avLst/>
            </a:prstGeom>
            <a:grpFill/>
            <a:ln w="9525" cap="flat" cmpd="sng">
              <a:solidFill>
                <a:srgbClr val="00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这就是中国的脊梁。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任意多边形 7" descr="中国教育出版网"/>
            <p:cNvSpPr/>
            <p:nvPr/>
          </p:nvSpPr>
          <p:spPr>
            <a:xfrm rot="5396135">
              <a:off x="6178" y="4793"/>
              <a:ext cx="1020" cy="45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436792530" y="0"/>
                </a:cxn>
                <a:cxn ang="0">
                  <a:pos x="436792530" y="12502421"/>
                </a:cxn>
                <a:cxn ang="0">
                  <a:pos x="90998369" y="12502421"/>
                </a:cxn>
                <a:cxn ang="0">
                  <a:pos x="90998369" y="37506910"/>
                </a:cxn>
                <a:cxn ang="0">
                  <a:pos x="436792530" y="37506910"/>
                </a:cxn>
                <a:cxn ang="0">
                  <a:pos x="436792530" y="50009341"/>
                </a:cxn>
                <a:cxn ang="0">
                  <a:pos x="582390279" y="25004670"/>
                </a:cxn>
                <a:cxn ang="0">
                  <a:pos x="36399183" y="12502421"/>
                </a:cxn>
                <a:cxn ang="0">
                  <a:pos x="36399183" y="37506910"/>
                </a:cxn>
                <a:cxn ang="0">
                  <a:pos x="72799265" y="37506910"/>
                </a:cxn>
                <a:cxn ang="0">
                  <a:pos x="72799265" y="12502421"/>
                </a:cxn>
                <a:cxn ang="0">
                  <a:pos x="0" y="12502421"/>
                </a:cxn>
                <a:cxn ang="0">
                  <a:pos x="0" y="37506910"/>
                </a:cxn>
                <a:cxn ang="0">
                  <a:pos x="18200041" y="37506910"/>
                </a:cxn>
                <a:cxn ang="0">
                  <a:pos x="18200041" y="12502421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000">
                <a:alpha val="38000"/>
              </a:srgbClr>
            </a:solidFill>
            <a:ln w="952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文本框 22545" descr="中国教育出版网"/>
            <p:cNvSpPr txBox="1"/>
            <p:nvPr/>
          </p:nvSpPr>
          <p:spPr>
            <a:xfrm>
              <a:off x="10318" y="5400"/>
              <a:ext cx="3642" cy="1310"/>
            </a:xfrm>
            <a:prstGeom prst="rect">
              <a:avLst/>
            </a:prstGeom>
            <a:grpFill/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正面立论，间接反驳敌论点。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" name="左右箭头 9" descr="中国教育出版网"/>
            <p:cNvSpPr/>
            <p:nvPr/>
          </p:nvSpPr>
          <p:spPr>
            <a:xfrm>
              <a:off x="9548" y="6050"/>
              <a:ext cx="683" cy="340"/>
            </a:xfrm>
            <a:prstGeom prst="leftRightArrow">
              <a:avLst>
                <a:gd name="adj1" fmla="val 50000"/>
                <a:gd name="adj2" fmla="val 40119"/>
              </a:avLst>
            </a:prstGeom>
            <a:solidFill>
              <a:srgbClr val="FFC000">
                <a:alpha val="38000"/>
              </a:srgbClr>
            </a:solidFill>
            <a:ln w="952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>
                <a:latin typeface="宋体" panose="02010600030101010101" pitchFamily="2" charset="-122"/>
              </a:endParaRPr>
            </a:p>
          </p:txBody>
        </p:sp>
        <p:sp>
          <p:nvSpPr>
            <p:cNvPr id="11" name="文本框 22547" descr="中国教育出版网"/>
            <p:cNvSpPr txBox="1"/>
            <p:nvPr/>
          </p:nvSpPr>
          <p:spPr>
            <a:xfrm>
              <a:off x="390" y="5138"/>
              <a:ext cx="2760" cy="1892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这一类人们坚持抗战和民族解放。</a:t>
              </a:r>
              <a:endPara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" name="任意多边形 11" descr="中国教育出版网"/>
            <p:cNvSpPr/>
            <p:nvPr/>
          </p:nvSpPr>
          <p:spPr>
            <a:xfrm rot="-3865">
              <a:off x="3173" y="5918"/>
              <a:ext cx="907" cy="567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307618896" y="0"/>
                </a:cxn>
                <a:cxn ang="0">
                  <a:pos x="307618896" y="25075639"/>
                </a:cxn>
                <a:cxn ang="0">
                  <a:pos x="64087381" y="25075639"/>
                </a:cxn>
                <a:cxn ang="0">
                  <a:pos x="64087381" y="75226308"/>
                </a:cxn>
                <a:cxn ang="0">
                  <a:pos x="307618896" y="75226308"/>
                </a:cxn>
                <a:cxn ang="0">
                  <a:pos x="307618896" y="100301955"/>
                </a:cxn>
                <a:cxn ang="0">
                  <a:pos x="410159132" y="50150977"/>
                </a:cxn>
                <a:cxn ang="0">
                  <a:pos x="25634692" y="25075639"/>
                </a:cxn>
                <a:cxn ang="0">
                  <a:pos x="25634692" y="75226308"/>
                </a:cxn>
                <a:cxn ang="0">
                  <a:pos x="51270078" y="75226308"/>
                </a:cxn>
                <a:cxn ang="0">
                  <a:pos x="51270078" y="25075639"/>
                </a:cxn>
                <a:cxn ang="0">
                  <a:pos x="0" y="25075639"/>
                </a:cxn>
                <a:cxn ang="0">
                  <a:pos x="0" y="75226308"/>
                </a:cxn>
                <a:cxn ang="0">
                  <a:pos x="12817346" y="75226308"/>
                </a:cxn>
                <a:cxn ang="0">
                  <a:pos x="12817346" y="25075639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000">
                <a:alpha val="38000"/>
              </a:srgbClr>
            </a:solidFill>
            <a:ln w="9525" cap="flat" cmpd="sng">
              <a:solidFill>
                <a:srgbClr val="FFC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27050" y="963613"/>
            <a:ext cx="8537575" cy="1065212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7.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“中国的脊梁”指什么人？为什么他们的牺牲不能为“大家”所知道？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578" name="文本框 1" descr="中国教育出版网"/>
          <p:cNvSpPr txBox="1"/>
          <p:nvPr/>
        </p:nvSpPr>
        <p:spPr>
          <a:xfrm>
            <a:off x="463550" y="2498725"/>
            <a:ext cx="8293100" cy="278447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的是脚踏实地地为民族进步而奋斗的人们，他们是使中国挺立起来的“脊梁”，他们往往来自下层或代表着广大民众的利益。但由于中国长期的专制奴役统治，许多事情自然无权知道真相。另外，近代以来的许多社会变革多缺乏对广大民众的宣传发动。</a:t>
            </a:r>
            <a:endParaRPr lang="zh-CN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/>
      <p:bldP spid="2457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63550" y="1471930"/>
            <a:ext cx="8108950" cy="882650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鲁迅为什么反复强调“中国人的脊梁”?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602" name="文本框 1" descr="中国教育出版网"/>
          <p:cNvSpPr txBox="1"/>
          <p:nvPr/>
        </p:nvSpPr>
        <p:spPr>
          <a:xfrm>
            <a:off x="463550" y="2354898"/>
            <a:ext cx="8108950" cy="368173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因为只有称得上“脊梁”的才算得是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真正意义的中国人，为人民着想，代表最广大人民的利益，永远也不会失掉自信力。</a:t>
            </a:r>
            <a:r>
              <a: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评价中国人应该去评价这部分人，在当时只有中国共产党和广大的抗日军民才能算是“中国的脊梁”，而不是开头提到的“自夸…”“只希望国联…“一味求神拜佛，怀古伤今”的国民党官僚和“社会名流”。文章最后再次强调了上段所立的观点。</a:t>
            </a:r>
            <a:endParaRPr lang="zh-CN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p"/>
      <p:bldP spid="2560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 descr="中国教育出版网"/>
          <p:cNvSpPr>
            <a:spLocks noGrp="1"/>
          </p:cNvSpPr>
          <p:nvPr>
            <p:ph idx="1"/>
          </p:nvPr>
        </p:nvSpPr>
        <p:spPr>
          <a:xfrm>
            <a:off x="102235" y="1130935"/>
            <a:ext cx="8364220" cy="4596130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4000"/>
              </a:lnSpc>
              <a:buNone/>
            </a:pPr>
            <a:r>
              <a:rPr lang="en-US" altLang="zh-CN" sz="2400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en-US" altLang="zh-CN" sz="24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【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鲁迅】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（1881－1936），原名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周樟寿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，后改名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周树人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，字豫山，后改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豫才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“鲁迅”是他1918年发表《狂人日记》时所用的笔名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，也是他影响最为广泛的笔名，浙江绍兴人。著名文学家、思想家，五四新文化运动的重要参与者，中国现代文学的奠基人。</a:t>
            </a:r>
            <a:endParaRPr lang="zh-CN" altLang="zh-CN" sz="30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毛泽东曾评价：</a:t>
            </a:r>
            <a:r>
              <a:rPr lang="en-US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“</a:t>
            </a: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鲁迅的方向，</a:t>
            </a:r>
            <a:endParaRPr lang="zh-CN" altLang="zh-CN" sz="30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zh-CN" altLang="zh-CN" sz="3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就是中华民族新文化的方向</a:t>
            </a:r>
            <a:r>
              <a:rPr lang="zh-CN" altLang="zh-CN" sz="30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。”</a:t>
            </a:r>
            <a:endParaRPr lang="zh-CN" altLang="zh-CN" sz="30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4101" name="图片 1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20765" y="3887470"/>
            <a:ext cx="2852420" cy="24980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89573" y="347980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517525" y="516255"/>
            <a:ext cx="8086725" cy="1328420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9.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“埋头苦干的人”“拼命硬干的人”“为民请命的人”“舍身求法的人”各指什么样的人？你能说出几个吗？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26" name="文本框 1" descr="中国教育出版网"/>
          <p:cNvSpPr txBox="1"/>
          <p:nvPr/>
        </p:nvSpPr>
        <p:spPr>
          <a:xfrm>
            <a:off x="495300" y="1844675"/>
            <a:ext cx="8108950" cy="457962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“埋头苦干的人”：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为了国家利益，执著于某一事业不畏艰险，奋斗不息的人。如：毕升、徐霞客、司马迁、华罗庚、杨利伟、抗震救灾英雄等。 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“拼命硬干的人”：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指反对国内剥削阶级和外来侵略者的革命志士、民族英雄。如：陈涉、李自成、洪秀全、岳飞、文天祥等。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“为民请命的人”：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指为人民疾苦而呼告的人。如：杜甫、白居易、  柳宗元、包拯、梁启超、鲁迅等。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“舍身求法的人”：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指历尽艰险，探求真理的人。如：玄奘、鉴真、如商鞅、谭嗣同、李大钊等。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3590" descr="中国教育出版网"/>
          <p:cNvSpPr/>
          <p:nvPr/>
        </p:nvSpPr>
        <p:spPr>
          <a:xfrm>
            <a:off x="403860" y="849948"/>
            <a:ext cx="4881245" cy="583565"/>
          </a:xfrm>
          <a:prstGeom prst="rect">
            <a:avLst/>
          </a:prstGeom>
          <a:solidFill>
            <a:schemeClr val="lt1">
              <a:alpha val="23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10.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阅读最后一段，思考：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 descr="中国教育出版网"/>
          <p:cNvSpPr/>
          <p:nvPr/>
        </p:nvSpPr>
        <p:spPr>
          <a:xfrm>
            <a:off x="403860" y="1808480"/>
            <a:ext cx="8049260" cy="2571115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(1)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本文的结论是什么？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</a:pP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结论</a:t>
            </a:r>
            <a:r>
              <a:rPr lang="zh-CN" altLang="en-US" sz="2600" b="1" dirty="0">
                <a:latin typeface="宋体" panose="02010600030101010101" pitchFamily="2" charset="-122"/>
              </a:rPr>
              <a:t>：自信力的有无，状元宰相的文章不足为据，要看地底下（要从本质上看问题，指出真正有自信力的是中国的革命人民）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6" name="矩形 5" descr="中国教育出版网"/>
          <p:cNvSpPr/>
          <p:nvPr/>
        </p:nvSpPr>
        <p:spPr>
          <a:xfrm>
            <a:off x="403860" y="4711700"/>
            <a:ext cx="4498340" cy="970915"/>
          </a:xfrm>
          <a:prstGeom prst="rect">
            <a:avLst/>
          </a:prstGeom>
          <a:solidFill>
            <a:schemeClr val="lt1">
              <a:alpha val="3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(2)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本段在全文中的作用？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</a:pP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</a:rPr>
              <a:t>作用</a:t>
            </a:r>
            <a:r>
              <a:rPr lang="zh-CN" altLang="en-US" sz="2600" b="1" dirty="0">
                <a:latin typeface="宋体" panose="02010600030101010101" pitchFamily="2" charset="-122"/>
              </a:rPr>
              <a:t>：照应题目，作出回答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/>
      <p:bldP spid="4" grpId="0" bldLvl="0" animBg="1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98675" y="1414780"/>
            <a:ext cx="5780405" cy="279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8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活动三</a:t>
            </a:r>
            <a:endParaRPr lang="zh-CN" altLang="en-US" sz="8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8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课文赏析</a:t>
            </a:r>
            <a:endParaRPr lang="zh-CN" altLang="en-US" sz="8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749935" y="4391660"/>
            <a:ext cx="7943215" cy="595630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“状元宰相”“地底下”的含义分别是什么？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77" name="文本框 1" descr="中国教育出版网"/>
          <p:cNvSpPr txBox="1"/>
          <p:nvPr/>
        </p:nvSpPr>
        <p:spPr>
          <a:xfrm>
            <a:off x="749300" y="5104765"/>
            <a:ext cx="7943215" cy="98869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前者指统治阶级的御用文人，后者指变革社会的积极力量。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678" name="内容占位符 2" descr="中国教育出版网"/>
          <p:cNvSpPr>
            <a:spLocks noGrp="1"/>
          </p:cNvSpPr>
          <p:nvPr/>
        </p:nvSpPr>
        <p:spPr>
          <a:xfrm>
            <a:off x="749300" y="1703705"/>
            <a:ext cx="7943215" cy="57658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这一类没有失掉自信心的人现状如何？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679" name="文本框 1" descr="中国教育出版网"/>
          <p:cNvSpPr txBox="1"/>
          <p:nvPr/>
        </p:nvSpPr>
        <p:spPr>
          <a:xfrm>
            <a:off x="749300" y="2387600"/>
            <a:ext cx="7943850" cy="188658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（l）从人数上看：何尝少呢？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（2）从特征上看：有确信，不自欺，前仆后继地战斗。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（3）从处境上看：总在被摧残，被抹杀，消灭于黑暗中，不能为大家所知道。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14630" y="1007745"/>
            <a:ext cx="8456295" cy="838200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3.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第9自然段作者用了一连串的比喻，找出来体会其意思。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698" name="文本框 1" descr="中国教育出版网"/>
          <p:cNvSpPr txBox="1"/>
          <p:nvPr/>
        </p:nvSpPr>
        <p:spPr>
          <a:xfrm>
            <a:off x="425450" y="2159000"/>
            <a:ext cx="8245475" cy="360235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“脂粉”：比喻统治阶级的欺骗性宣传；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“筋骨和脊梁”：比喻气节、操守、人格、品质；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“状元宰相” ：比喻国民党反动政客及其御用文人；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“地底下”：比喻当时还处于地下斗争的中国共产党及其领导下的革命力量。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结论：自信力的有无,状元宰相的文章不足为据,看地底下。</a:t>
            </a:r>
            <a:endParaRPr lang="zh-CN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23838" y="325438"/>
            <a:ext cx="8537575" cy="1065212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4.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找出课文中含“中国人”的句子，小组讨论后分别回答其“中国人”的含义。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722" name="文本框 1" descr="中国教育出版网"/>
          <p:cNvSpPr txBox="1"/>
          <p:nvPr/>
        </p:nvSpPr>
        <p:spPr>
          <a:xfrm>
            <a:off x="260985" y="1474788"/>
            <a:ext cx="8462963" cy="502856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于是有人慨叹曰：中国人失掉自信力了。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（所有中国人）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假使这也算是一种“信”，那也只能说中国人曾经有过“他信力”。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（国民党反动统治者及其御用文人）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说中国人失掉了自信力，用以指一部分人则可。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（所有中国人）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然而，在这笼罩之下，我们有并不失掉自信力的中国人在。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（大部分爱国的人民）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中国人现在是在发展着“自欺力”。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（国民党反动统治者及其御用文人）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要论中国人，必须不被搽在表面的自欺欺人的脂粉所诓骗。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（所有中国人）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04178" y="877888"/>
            <a:ext cx="8335962" cy="1065212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5.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揣摩第一段话，三个副词“总”，“只”，“一味”能否互换位置？为什么？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46" name="文本框 1" descr="中国教育出版网"/>
          <p:cNvSpPr txBox="1"/>
          <p:nvPr/>
        </p:nvSpPr>
        <p:spPr>
          <a:xfrm>
            <a:off x="444500" y="2178050"/>
            <a:ext cx="8161338" cy="233553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，“总”让人看到国民党政府夸耀“地大物博”时的洋洋自得及夸耀者的底气不足。“只”是抓救命稻草时的“执著”，“一味”则是深陷而不能自拔。它们准确的写出国民党政府在自欺的道路上越走越远的“事实‘，极富讽刺性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  <p:bldP spid="31746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135890" y="776605"/>
            <a:ext cx="8564245" cy="1445895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6.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揣摩下列加点字词的表达效果：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不过一面总是在被摧残，被抹杀，……那简直就是诬蔑</a:t>
            </a:r>
            <a:r>
              <a:rPr lang="zh-CN" altLang="zh-CN" sz="2400" dirty="0">
                <a:latin typeface="宋体" panose="02010600030101010101" pitchFamily="2" charset="-122"/>
              </a:rPr>
              <a:t>。</a:t>
            </a:r>
            <a:endParaRPr lang="zh-CN" altLang="zh-CN" sz="2400" dirty="0">
              <a:latin typeface="宋体" panose="02010600030101010101" pitchFamily="2" charset="-122"/>
            </a:endParaRPr>
          </a:p>
        </p:txBody>
      </p:sp>
      <p:sp>
        <p:nvSpPr>
          <p:cNvPr id="32770" name="文本框 1" descr="中国教育出版网"/>
          <p:cNvSpPr txBox="1"/>
          <p:nvPr/>
        </p:nvSpPr>
        <p:spPr>
          <a:xfrm>
            <a:off x="444500" y="2355850"/>
            <a:ext cx="8161338" cy="4130675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“总”写出当时社会的黑暗程度，并间接讴歌“中国的脊梁”屡挫屡战的精神。“简直”表达了作者的激愤之情。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“诬蔑”一词，重而且狠。正如他人评价鲁迅“好骂人”。但鲁迅的这声怒骂，是情之所至，不得不发的。站在“一边战斗一边被抹杀”者的立场上，这样的怒斥是因为鲁迅是把他对中国的自信力建立在对“中国的脊梁”的无限信任与期待上的，他要为之辩护，是理所当然的。这一声“污蔑”也恰好能给敌人重重的一击，犀利尖刻，彰显了鲁迅先生的语言本色。 </a:t>
            </a:r>
            <a:endParaRPr lang="zh-CN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771" name="文本框 2" descr="中国教育出版网"/>
          <p:cNvSpPr txBox="1"/>
          <p:nvPr/>
        </p:nvSpPr>
        <p:spPr>
          <a:xfrm>
            <a:off x="6702425" y="20351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32772" name="文本框 3" descr="中国教育出版网"/>
          <p:cNvSpPr txBox="1"/>
          <p:nvPr/>
        </p:nvSpPr>
        <p:spPr>
          <a:xfrm>
            <a:off x="2392363" y="20478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3" name="文本框 4" descr="中国教育出版网"/>
          <p:cNvSpPr txBox="1"/>
          <p:nvPr/>
        </p:nvSpPr>
        <p:spPr>
          <a:xfrm>
            <a:off x="6977063" y="20224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4" name="文本框 5" descr="中国教育出版网"/>
          <p:cNvSpPr txBox="1"/>
          <p:nvPr/>
        </p:nvSpPr>
        <p:spPr>
          <a:xfrm>
            <a:off x="7869238" y="20351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5" name="文本框 6" descr="中国教育出版网"/>
          <p:cNvSpPr txBox="1"/>
          <p:nvPr/>
        </p:nvSpPr>
        <p:spPr>
          <a:xfrm>
            <a:off x="8237538" y="20224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32771" grpId="0"/>
      <p:bldP spid="32772" grpId="0"/>
      <p:bldP spid="32773" grpId="0"/>
      <p:bldP spid="32774" grpId="0"/>
      <p:bldP spid="327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289560" y="709295"/>
            <a:ext cx="8564880" cy="1798955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）两年以前，我们总自夸着“地大物博”，是事实；不久就不再自夸了，只希望着国联，也是事实；现在是既不夸自己，也不信国联，改为一味求神拜佛，怀古伤今了——却也是事实。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794" name="文本框 1" descr="中国教育出版网"/>
          <p:cNvSpPr txBox="1"/>
          <p:nvPr/>
        </p:nvSpPr>
        <p:spPr>
          <a:xfrm>
            <a:off x="444500" y="2779713"/>
            <a:ext cx="8161338" cy="368173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“总”写出了国民党政府夸耀地大物博时的洋洋自得的心理，同时又暗示了其底气不足，因为夸来夸去只有一样，且惟恐别人不知。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“只”是抓救命稻草时的“执著”，仰人鼻息之状跃然纸上。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>
              <a:lnSpc>
                <a:spcPts val="3500"/>
              </a:lnSpc>
              <a:buClrTx/>
              <a:buSzTx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“一味”则体现了万般无奈之下只有祈求鬼神的沉迷心理。三个副词准确地写出了国民党政府在自欺的道路上越走越远的事实，极富讽刺意味。</a:t>
            </a:r>
            <a:endParaRPr lang="en-US" alt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3795" name="文本框 2" descr="中国教育出版网"/>
          <p:cNvSpPr txBox="1"/>
          <p:nvPr/>
        </p:nvSpPr>
        <p:spPr>
          <a:xfrm>
            <a:off x="2809875" y="1574800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6" name="文本框 3" descr="中国教育出版网"/>
          <p:cNvSpPr txBox="1"/>
          <p:nvPr/>
        </p:nvSpPr>
        <p:spPr>
          <a:xfrm>
            <a:off x="3735388" y="115252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7" name="文本框 4" descr="中国教育出版网"/>
          <p:cNvSpPr txBox="1"/>
          <p:nvPr/>
        </p:nvSpPr>
        <p:spPr>
          <a:xfrm>
            <a:off x="3413125" y="20478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8" name="文本框 1" descr="中国教育出版网"/>
          <p:cNvSpPr txBox="1"/>
          <p:nvPr/>
        </p:nvSpPr>
        <p:spPr>
          <a:xfrm>
            <a:off x="3730625" y="203517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348615" y="991235"/>
            <a:ext cx="8564880" cy="634365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）那也只能说中国人曾经有过“他信力”。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818" name="文本框 1" descr="中国教育出版网"/>
          <p:cNvSpPr txBox="1"/>
          <p:nvPr/>
        </p:nvSpPr>
        <p:spPr>
          <a:xfrm>
            <a:off x="1011238" y="2095500"/>
            <a:ext cx="7239000" cy="1437640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“自欺力”“他信力”是作者的新造词，用“自”和“他”“信”和“欺”两组反义词衍义造成，与“自信力”对照，表现出极其深刻的讽刺意味。</a:t>
            </a: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819" name="文本框 2" descr="中国教育出版网"/>
          <p:cNvSpPr txBox="1"/>
          <p:nvPr/>
        </p:nvSpPr>
        <p:spPr>
          <a:xfrm>
            <a:off x="5880100" y="172402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0" name="文本框 3" descr="中国教育出版网"/>
          <p:cNvSpPr txBox="1"/>
          <p:nvPr/>
        </p:nvSpPr>
        <p:spPr>
          <a:xfrm>
            <a:off x="5511800" y="174942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821" name="文本框 4" descr="中国教育出版网"/>
          <p:cNvSpPr txBox="1"/>
          <p:nvPr/>
        </p:nvSpPr>
        <p:spPr>
          <a:xfrm>
            <a:off x="6184900" y="1724025"/>
            <a:ext cx="36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·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942975"/>
            <a:ext cx="7886700" cy="4270375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4000"/>
              </a:lnSpc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鲁迅的主要成就包括杂文、短中篇小说、文学、思想和社会评论、古代典籍校勘与研究、散文、现代散文诗、旧体诗、外国文学与学术翻译作品等。他对于五四运动以后的中国社会思想文化发展产生了一定的的影响，蜚声世界文坛，尤其在韩国、日本思想文化领域有极其重要的地位和影响，被誉为“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二十世纪东亚文化地图上占最大领土的作家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”。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">
                                            <p:txEl>
                                              <p:charRg st="0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628650" y="1512888"/>
            <a:ext cx="7886700" cy="4351337"/>
          </a:xfrm>
          <a:solidFill>
            <a:schemeClr val="bg1">
              <a:alpha val="2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本文以驳论证的方式逐层推进地批驳了“九•一八”事变三周年后，有些人慨叹的“中国人失掉自信力了”的谬论。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揭露了国民党政府的卖国投降本质，肯定了中国共产党及其领导的广大抗日军民所作出的巨大贡献。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文章语言犀利、带有强烈的讽刺意味，如“一到求神拜佛，可就玄虚之至了，有益或是有害，一时就找不出分明的结果来，它可以令人更长久的麻醉着自己。”作者指出还是一种“自欺力”，揭露了蒋介石“坚决不抵抗”的卖国投降本质。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380" y="570230"/>
            <a:ext cx="389953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40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charRg st="9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5">
                                            <p:txEl>
                                              <p:charRg st="99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内容占位符 2" descr="中国教育出版网"/>
          <p:cNvSpPr>
            <a:spLocks noGrp="1"/>
          </p:cNvSpPr>
          <p:nvPr>
            <p:ph idx="1"/>
          </p:nvPr>
        </p:nvSpPr>
        <p:spPr>
          <a:xfrm>
            <a:off x="466725" y="827405"/>
            <a:ext cx="8212455" cy="5171440"/>
          </a:xfrm>
          <a:solidFill>
            <a:schemeClr val="bg1">
              <a:alpha val="18000"/>
            </a:schemeClr>
          </a:solidFill>
        </p:spPr>
        <p:txBody>
          <a:bodyPr vert="horz" wrap="square" lIns="91440" tIns="45720" rIns="91440" bIns="45720" anchor="t">
            <a:normAutofit fontScale="92500"/>
          </a:bodyPr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+mn-ea"/>
                <a:cs typeface="+mn-ea"/>
              </a:rPr>
              <a:t>个人作品：</a:t>
            </a:r>
            <a:endParaRPr lang="zh-CN" altLang="en-US" sz="2800" b="1" dirty="0"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+mn-ea"/>
              </a:rPr>
              <a:t>散文集：《朝花夕拾》</a:t>
            </a:r>
            <a:endParaRPr lang="zh-CN" altLang="zh-CN" sz="28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latin typeface="+mn-ea"/>
                <a:cs typeface="+mn-ea"/>
              </a:rPr>
              <a:t>散文诗集：《野草》 </a:t>
            </a:r>
            <a:endParaRPr lang="zh-CN" altLang="zh-CN" sz="2800" b="1" dirty="0"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</a:rPr>
              <a:t>小说集：《呐喊》 《彷徨》《故事新编》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+mn-ea"/>
                <a:cs typeface="+mn-ea"/>
              </a:rPr>
              <a:t>杂文集：《坟》《华盖集》《三闲集》《二心集》《且介亭杂文》《集外集拾遗》</a:t>
            </a:r>
            <a:endParaRPr lang="zh-CN" altLang="en-US" sz="2800" b="1" dirty="0"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+mn-ea"/>
                <a:cs typeface="+mn-ea"/>
              </a:rPr>
              <a:t>学术专著：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</a:rPr>
              <a:t>《中国小说史略》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+mn-ea"/>
                <a:cs typeface="+mn-ea"/>
              </a:rPr>
              <a:t>《中国小说的历史的变迁》</a:t>
            </a:r>
            <a:endParaRPr lang="zh-CN" altLang="en-US" sz="2800" b="1" dirty="0"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+mn-ea"/>
                <a:cs typeface="+mn-ea"/>
              </a:rPr>
              <a:t>《汉文学史纲要》</a:t>
            </a:r>
            <a:endParaRPr lang="zh-CN" altLang="en-US" sz="2800" b="1" dirty="0">
              <a:latin typeface="+mn-ea"/>
              <a:cs typeface="+mn-ea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+mn-ea"/>
              </a:rPr>
              <a:t>本文选自《且介亭杂文集》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pic>
        <p:nvPicPr>
          <p:cNvPr id="6146" name="图片 1" descr="中国教育出版网"/>
          <p:cNvPicPr>
            <a:picLocks noChangeAspect="1"/>
          </p:cNvPicPr>
          <p:nvPr/>
        </p:nvPicPr>
        <p:blipFill>
          <a:blip r:embed="rId1" cstate="print"/>
          <a:srcRect l="1752"/>
          <a:stretch>
            <a:fillRect/>
          </a:stretch>
        </p:blipFill>
        <p:spPr>
          <a:xfrm>
            <a:off x="5380355" y="4035425"/>
            <a:ext cx="3651250" cy="243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Rectangle 2"/>
          <p:cNvSpPr>
            <a:spLocks noGrp="1"/>
          </p:cNvSpPr>
          <p:nvPr>
            <p:ph type="title"/>
          </p:nvPr>
        </p:nvSpPr>
        <p:spPr>
          <a:xfrm>
            <a:off x="250825" y="609600"/>
            <a:ext cx="8207375" cy="1450975"/>
          </a:xfrm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000" dirty="0"/>
              <a:t>杂文：</a:t>
            </a:r>
            <a:r>
              <a:rPr lang="zh-CN" altLang="en-US" sz="2800" dirty="0"/>
              <a:t>不像一般的议论文那样地说理，而是用文艺性的笔调，形象化手法来议论说理。兼有政论、文艺两种因素。</a:t>
            </a:r>
            <a:endParaRPr lang="zh-CN" altLang="en-US" sz="40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35353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特点：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、篇幅短小，取材广泛。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、敏锐迅速，泼辣犀利，战斗性强。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（像匕首、投枪，能和读者一同杀出一条血路）</a:t>
            </a:r>
            <a:endParaRPr kumimoji="1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、冷嘲热讽、幽默风趣。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、说理生动、议论生动。</a:t>
            </a:r>
            <a:endParaRPr kumimoji="1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366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4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charRg st="4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1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charRg st="17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3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3667">
                                            <p:txEl>
                                              <p:charRg st="35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57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charRg st="57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7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3667">
                                            <p:txEl>
                                              <p:charRg st="7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5"/>
          <p:cNvSpPr txBox="1"/>
          <p:nvPr/>
        </p:nvSpPr>
        <p:spPr>
          <a:xfrm>
            <a:off x="323850" y="476250"/>
            <a:ext cx="7559675" cy="922020"/>
          </a:xfrm>
          <a:prstGeom prst="rect">
            <a:avLst/>
          </a:prstGeom>
          <a:noFill/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背景介绍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九一八事变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6147" name="Text Box 25"/>
          <p:cNvSpPr txBox="1"/>
          <p:nvPr/>
        </p:nvSpPr>
        <p:spPr>
          <a:xfrm>
            <a:off x="1042988" y="2492375"/>
            <a:ext cx="7489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26"/>
          <p:cNvSpPr txBox="1"/>
          <p:nvPr/>
        </p:nvSpPr>
        <p:spPr>
          <a:xfrm>
            <a:off x="323850" y="2205038"/>
            <a:ext cx="800100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这篇文章写于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1934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日，正是“九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一八”事变三周年后。当时，有些人散布对抗日前途的悲观论调，指责中国人失掉了自信力，他们这样做只能瓦解斗志，甘做亡国奴。鲁迅这篇文章，就是为批驳这种错误论调，鼓舞民族的自信心而写的。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ext Box 2"/>
          <p:cNvSpPr txBox="1"/>
          <p:nvPr/>
        </p:nvSpPr>
        <p:spPr>
          <a:xfrm>
            <a:off x="250825" y="333375"/>
            <a:ext cx="8534400" cy="11763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36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我中国地大物博，人口众多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rPr>
              <a:t>”</a:t>
            </a:r>
            <a:endParaRPr lang="zh-CN" altLang="en-US" sz="36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--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选自</a:t>
            </a:r>
            <a:r>
              <a:rPr lang="en-US" altLang="zh-CN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年代的御用报纸</a:t>
            </a:r>
            <a:endParaRPr lang="zh-CN" altLang="en-US" sz="32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610600" cy="156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“忍辱含愤，暂取逆来顺受态度，以待国联公理自判决” </a:t>
            </a:r>
            <a:r>
              <a:rPr kumimoji="1" lang="en-US" altLang="zh-CN" sz="32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--</a:t>
            </a:r>
            <a:r>
              <a:rPr kumimoji="1" lang="zh-CN" altLang="en-US" sz="32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仿宋_GB2312" pitchFamily="49" charset="-122"/>
                <a:cs typeface="+mn-cs"/>
              </a:rPr>
              <a:t>选自蒋介石在“九一八”事件发生后的演讲            </a:t>
            </a:r>
            <a:endParaRPr kumimoji="1" lang="zh-CN" altLang="en-US" sz="3200" kern="1200" cap="none" spc="0" normalizeH="0" baseline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仿宋_GB2312" pitchFamily="49" charset="-122"/>
              <a:cs typeface="+mn-cs"/>
            </a:endParaRPr>
          </a:p>
        </p:txBody>
      </p:sp>
      <p:sp>
        <p:nvSpPr>
          <p:cNvPr id="79876" name="Text Box 4"/>
          <p:cNvSpPr txBox="1"/>
          <p:nvPr/>
        </p:nvSpPr>
        <p:spPr>
          <a:xfrm>
            <a:off x="250825" y="3500438"/>
            <a:ext cx="8458200" cy="1416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1934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49" charset="-122"/>
              </a:rPr>
              <a:t>年 ，由反动政客戴季陶和军阀段祺瑞发起，一些国民党官僚在杭州灵隐寺举行法会，请班禅大师求佛保佑。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79877" name="Text Box 5"/>
          <p:cNvSpPr txBox="1"/>
          <p:nvPr/>
        </p:nvSpPr>
        <p:spPr>
          <a:xfrm>
            <a:off x="250825" y="5084763"/>
            <a:ext cx="8458200" cy="1406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民族之自尊心与自信心，既已荡然无存，不待外侮之来，国家固早已濒于精神幻灭之域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</a:t>
            </a: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r">
              <a:lnSpc>
                <a:spcPct val="85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—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选自</a:t>
            </a:r>
            <a:r>
              <a:rPr lang="en-US" altLang="zh-CN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大公报</a:t>
            </a:r>
            <a:r>
              <a:rPr lang="en-US" altLang="zh-CN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》1934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24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日的</a:t>
            </a:r>
            <a:r>
              <a:rPr lang="zh-CN" altLang="en-US" sz="28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" action="ppaction://noaction"/>
              </a:rPr>
              <a:t>社论</a:t>
            </a:r>
            <a:endParaRPr lang="zh-CN" altLang="en-US" sz="2800" dirty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  <a:hlinkClick r:id="" action="ppaction://noactio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ldLvl="0" animBg="1"/>
      <p:bldP spid="79875" grpId="0" bldLvl="0" animBg="1"/>
      <p:bldP spid="79876" grpId="0" bldLvl="0" animBg="1"/>
      <p:bldP spid="7987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Rectangle 2"/>
          <p:cNvSpPr>
            <a:spLocks noGrp="1"/>
          </p:cNvSpPr>
          <p:nvPr>
            <p:ph type="title"/>
          </p:nvPr>
        </p:nvSpPr>
        <p:spPr>
          <a:xfrm>
            <a:off x="755650" y="765175"/>
            <a:ext cx="2736850" cy="863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000" dirty="0"/>
              <a:t>文学体裁：</a:t>
            </a:r>
            <a:endParaRPr lang="zh-CN" altLang="en-US" sz="2800" b="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454400" cy="584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1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文体形式：</a:t>
            </a:r>
            <a:endParaRPr kumimoji="1" lang="zh-CN" altLang="en-US" sz="4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621" name="Text Box 5"/>
          <p:cNvSpPr txBox="1"/>
          <p:nvPr/>
        </p:nvSpPr>
        <p:spPr>
          <a:xfrm>
            <a:off x="3348038" y="1052513"/>
            <a:ext cx="38163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小说、诗歌、散文、戏剧</a:t>
            </a:r>
            <a:br>
              <a:rPr lang="zh-CN" altLang="en-US" sz="2400" dirty="0">
                <a:latin typeface="Times New Roman" panose="02020603050405020304" pitchFamily="18" charset="0"/>
              </a:rPr>
            </a:b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11622" name="Text Box 6"/>
          <p:cNvSpPr txBox="1"/>
          <p:nvPr/>
        </p:nvSpPr>
        <p:spPr>
          <a:xfrm>
            <a:off x="1042988" y="2708275"/>
            <a:ext cx="1800225" cy="2465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记叙文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说明文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议论文：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4" name="Text Box 8"/>
          <p:cNvSpPr txBox="1"/>
          <p:nvPr/>
        </p:nvSpPr>
        <p:spPr>
          <a:xfrm>
            <a:off x="2411413" y="4005263"/>
            <a:ext cx="3600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论点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5" name="Text Box 9"/>
          <p:cNvSpPr txBox="1"/>
          <p:nvPr/>
        </p:nvSpPr>
        <p:spPr>
          <a:xfrm>
            <a:off x="3492500" y="4652963"/>
            <a:ext cx="3168650" cy="457200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事实论据、道理论据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6" name="Text Box 10"/>
          <p:cNvSpPr txBox="1"/>
          <p:nvPr/>
        </p:nvSpPr>
        <p:spPr>
          <a:xfrm>
            <a:off x="2411413" y="4581525"/>
            <a:ext cx="1008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论据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7" name="Text Box 11"/>
          <p:cNvSpPr txBox="1"/>
          <p:nvPr/>
        </p:nvSpPr>
        <p:spPr>
          <a:xfrm>
            <a:off x="3492500" y="5229225"/>
            <a:ext cx="4967288" cy="822325"/>
          </a:xfrm>
          <a:prstGeom prst="rect">
            <a:avLst/>
          </a:prstGeom>
          <a:solidFill>
            <a:srgbClr val="A5002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事例论证（举例论证）、道理论证、对比论证、比喻论证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AutoShape 13"/>
          <p:cNvSpPr/>
          <p:nvPr/>
        </p:nvSpPr>
        <p:spPr>
          <a:xfrm>
            <a:off x="2051050" y="4076700"/>
            <a:ext cx="511175" cy="1511300"/>
          </a:xfrm>
          <a:prstGeom prst="leftBrace">
            <a:avLst>
              <a:gd name="adj1" fmla="val 2462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203" name="Text Box 14"/>
          <p:cNvSpPr txBox="1"/>
          <p:nvPr/>
        </p:nvSpPr>
        <p:spPr>
          <a:xfrm>
            <a:off x="2268538" y="5157788"/>
            <a:ext cx="11525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论证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  <p:bldP spid="111621" grpId="0"/>
      <p:bldP spid="111622" grpId="0"/>
      <p:bldP spid="111624" grpId="0"/>
      <p:bldP spid="111625" grpId="0" bldLvl="0" animBg="1"/>
      <p:bldP spid="111626" grpId="0"/>
      <p:bldP spid="111627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EMPLATE_CATEGORY" val="custom"/>
  <p:tag name="KSO_WM_TEMPLATE_INDEX" val="105"/>
</p:tagLst>
</file>

<file path=ppt/tags/tag64.xml><?xml version="1.0" encoding="utf-8"?>
<p:tagLst xmlns:p="http://schemas.openxmlformats.org/presentationml/2006/main">
  <p:tag name="KSO_WM_TEMPLATE_CATEGORY" val="custom"/>
  <p:tag name="KSO_WM_TEMPLATE_INDEX" val="105"/>
</p:tagLst>
</file>

<file path=ppt/tags/tag65.xml><?xml version="1.0" encoding="utf-8"?>
<p:tagLst xmlns:p="http://schemas.openxmlformats.org/presentationml/2006/main">
  <p:tag name="KSO_WM_TEMPLATE_CATEGORY" val="custom"/>
  <p:tag name="KSO_WM_TEMPLATE_INDEX" val="105"/>
</p:tagLst>
</file>

<file path=ppt/tags/tag66.xml><?xml version="1.0" encoding="utf-8"?>
<p:tagLst xmlns:p="http://schemas.openxmlformats.org/presentationml/2006/main">
  <p:tag name="KSO_WM_TEMPLATE_CATEGORY" val="custom"/>
  <p:tag name="KSO_WM_TEMPLATE_INDEX" val="105"/>
</p:tagLst>
</file>

<file path=ppt/tags/tag67.xml><?xml version="1.0" encoding="utf-8"?>
<p:tagLst xmlns:p="http://schemas.openxmlformats.org/presentationml/2006/main">
  <p:tag name="KSO_WM_TEMPLATE_CATEGORY" val="custom"/>
  <p:tag name="KSO_WM_TEMPLATE_INDEX" val="105"/>
</p:tagLst>
</file>

<file path=ppt/tags/tag68.xml><?xml version="1.0" encoding="utf-8"?>
<p:tagLst xmlns:p="http://schemas.openxmlformats.org/presentationml/2006/main">
  <p:tag name="KSO_WM_TEMPLATE_CATEGORY" val="custom"/>
  <p:tag name="KSO_WM_TEMPLATE_INDEX" val="105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10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OC_GUID" val="{e5e2b890-1fc7-4674-88d8-8a0b844ffd06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5430</Words>
  <Application>WPS 演示</Application>
  <PresentationFormat>全屏显示(4:3)</PresentationFormat>
  <Paragraphs>422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40</vt:i4>
      </vt:variant>
    </vt:vector>
  </HeadingPairs>
  <TitlesOfParts>
    <vt:vector size="72" baseType="lpstr">
      <vt:lpstr>Arial</vt:lpstr>
      <vt:lpstr>宋体</vt:lpstr>
      <vt:lpstr>Wingdings</vt:lpstr>
      <vt:lpstr>Calibri</vt:lpstr>
      <vt:lpstr>华文行楷</vt:lpstr>
      <vt:lpstr>黑体</vt:lpstr>
      <vt:lpstr>华文新魏</vt:lpstr>
      <vt:lpstr>微软雅黑</vt:lpstr>
      <vt:lpstr>Arial Unicode MS</vt:lpstr>
      <vt:lpstr>Times New Roman</vt:lpstr>
      <vt:lpstr>楷体</vt:lpstr>
      <vt:lpstr>Wingdings</vt:lpstr>
      <vt:lpstr>楷体_GB2312</vt:lpstr>
      <vt:lpstr>新宋体</vt:lpstr>
      <vt:lpstr>Times New Roman</vt:lpstr>
      <vt:lpstr>隶书</vt:lpstr>
      <vt:lpstr>仿宋_GB2312</vt:lpstr>
      <vt:lpstr>幼圆</vt:lpstr>
      <vt:lpstr>仿宋</vt:lpstr>
      <vt:lpstr>BatangChe</vt:lpstr>
      <vt:lpstr>Dotum</vt:lpstr>
      <vt:lpstr>MingLiU</vt:lpstr>
      <vt:lpstr>MingLiU_HKSCS</vt:lpstr>
      <vt:lpstr>MS PMincho</vt:lpstr>
      <vt:lpstr>MS PGothic</vt:lpstr>
      <vt:lpstr>华文宋体</vt:lpstr>
      <vt:lpstr>华文琥珀</vt:lpstr>
      <vt:lpstr>叶根友毛笔行书2.0版</vt:lpstr>
      <vt:lpstr>华文楷体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杂文：不像一般的议论文那样地说理，而是用文艺性的笔调，形象化手法来议论说理。兼有政论、文艺两种因素。</vt:lpstr>
      <vt:lpstr>PowerPoint 演示文稿</vt:lpstr>
      <vt:lpstr>PowerPoint 演示文稿</vt:lpstr>
      <vt:lpstr>文学体裁：</vt:lpstr>
      <vt:lpstr>论证方式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17.中国人失掉自信力了吗</dc:title>
  <dc:creator/>
  <cp:lastModifiedBy>晋立群</cp:lastModifiedBy>
  <cp:revision>4</cp:revision>
  <dcterms:created xsi:type="dcterms:W3CDTF">2019-04-12T03:39:00Z</dcterms:created>
  <dcterms:modified xsi:type="dcterms:W3CDTF">2020-10-27T08:09:05Z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