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31"/>
  </p:notesMasterIdLst>
  <p:sldIdLst>
    <p:sldId id="256" r:id="rId2"/>
    <p:sldId id="345" r:id="rId3"/>
    <p:sldId id="257" r:id="rId4"/>
    <p:sldId id="370" r:id="rId5"/>
    <p:sldId id="260" r:id="rId6"/>
    <p:sldId id="300" r:id="rId7"/>
    <p:sldId id="263" r:id="rId8"/>
    <p:sldId id="371" r:id="rId9"/>
    <p:sldId id="325" r:id="rId10"/>
    <p:sldId id="326" r:id="rId11"/>
    <p:sldId id="264" r:id="rId12"/>
    <p:sldId id="294" r:id="rId13"/>
    <p:sldId id="328" r:id="rId14"/>
    <p:sldId id="296" r:id="rId15"/>
    <p:sldId id="329" r:id="rId16"/>
    <p:sldId id="331" r:id="rId17"/>
    <p:sldId id="330" r:id="rId18"/>
    <p:sldId id="266" r:id="rId19"/>
    <p:sldId id="306" r:id="rId20"/>
    <p:sldId id="334" r:id="rId21"/>
    <p:sldId id="265" r:id="rId22"/>
    <p:sldId id="305" r:id="rId23"/>
    <p:sldId id="332" r:id="rId24"/>
    <p:sldId id="269" r:id="rId25"/>
    <p:sldId id="333" r:id="rId26"/>
    <p:sldId id="268" r:id="rId27"/>
    <p:sldId id="271" r:id="rId28"/>
    <p:sldId id="346" r:id="rId29"/>
    <p:sldId id="395" r:id="rId30"/>
  </p:sldIdLst>
  <p:sldSz cx="9144000" cy="6858000" type="screen4x3"/>
  <p:notesSz cx="7104063" cy="10234613"/>
  <p:custDataLst>
    <p:tags r:id="rId32"/>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62477"/>
    <a:srgbClr val="DFB5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p:restoredTop sz="94660"/>
  </p:normalViewPr>
  <p:slideViewPr>
    <p:cSldViewPr snapToGrid="0" showGuides="1">
      <p:cViewPr varScale="1">
        <p:scale>
          <a:sx n="89" d="100"/>
          <a:sy n="89" d="100"/>
        </p:scale>
        <p:origin x="-1416" y="-96"/>
      </p:cViewPr>
      <p:guideLst>
        <p:guide orient="horz" pos="2160"/>
        <p:guide pos="2131"/>
      </p:guideLst>
    </p:cSldViewPr>
  </p:slideViewPr>
  <p:notesTextViewPr>
    <p:cViewPr>
      <p:scale>
        <a:sx n="1" d="1"/>
        <a:sy n="1" d="1"/>
      </p:scale>
      <p:origin x="0" y="0"/>
    </p:cViewPr>
  </p:notesText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4024313" y="0"/>
            <a:ext cx="3078163" cy="511175"/>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995363" y="768350"/>
            <a:ext cx="5113338" cy="3836988"/>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4024313" y="9721850"/>
            <a:ext cx="3078163" cy="511175"/>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dirty="0"/>
              <a:pPr lvl="0" algn="r" eaLnBrk="1" hangingPunct="1">
                <a:buNone/>
              </a:pPr>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7C3DF4C-A8AC-4DD6-91A9-E59940D54254}"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B81F41-4407-462C-9FB2-A615AF49212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C3DF4C-A8AC-4DD6-91A9-E59940D54254}"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B81F41-4407-462C-9FB2-A615AF49212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C3DF4C-A8AC-4DD6-91A9-E59940D54254}"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B81F41-4407-462C-9FB2-A615AF49212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C3DF4C-A8AC-4DD6-91A9-E59940D54254}"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B81F41-4407-462C-9FB2-A615AF49212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7C3DF4C-A8AC-4DD6-91A9-E59940D54254}"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B81F41-4407-462C-9FB2-A615AF49212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7C3DF4C-A8AC-4DD6-91A9-E59940D54254}"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B81F41-4407-462C-9FB2-A615AF49212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7C3DF4C-A8AC-4DD6-91A9-E59940D54254}" type="datetimeFigureOut">
              <a:rPr lang="zh-CN" altLang="en-US" smtClean="0"/>
              <a:t>2019/8/27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7B81F41-4407-462C-9FB2-A615AF49212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7C3DF4C-A8AC-4DD6-91A9-E59940D54254}" type="datetimeFigureOut">
              <a:rPr lang="zh-CN" altLang="en-US" smtClean="0"/>
              <a:t>2019/8/27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B81F41-4407-462C-9FB2-A615AF49212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C3DF4C-A8AC-4DD6-91A9-E59940D54254}" type="datetimeFigureOut">
              <a:rPr lang="zh-CN" altLang="en-US" smtClean="0"/>
              <a:t>2019/8/27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7B81F41-4407-462C-9FB2-A615AF49212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3DF4C-A8AC-4DD6-91A9-E59940D54254}"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B81F41-4407-462C-9FB2-A615AF49212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3DF4C-A8AC-4DD6-91A9-E59940D54254}"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B81F41-4407-462C-9FB2-A615AF49212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3DF4C-A8AC-4DD6-91A9-E59940D54254}" type="datetimeFigureOut">
              <a:rPr lang="zh-CN" altLang="en-US" smtClean="0"/>
              <a:t>2019/8/27 Tuesday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81F41-4407-462C-9FB2-A615AF49212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051" name="标题 1" descr="中国教育出版网"/>
          <p:cNvSpPr>
            <a:spLocks noGrp="1"/>
          </p:cNvSpPr>
          <p:nvPr>
            <p:ph type="ctrTitle"/>
          </p:nvPr>
        </p:nvSpPr>
        <p:spPr>
          <a:xfrm>
            <a:off x="455295" y="324168"/>
            <a:ext cx="7650163" cy="1054100"/>
          </a:xfrm>
        </p:spPr>
        <p:txBody>
          <a:bodyPr vert="horz" wrap="square" lIns="68580" tIns="34290" rIns="68580" bIns="34290" anchor="ctr">
            <a:normAutofit fontScale="90000"/>
          </a:bodyPr>
          <a:lstStyle/>
          <a:p>
            <a:pPr eaLnBrk="1" hangingPunct="1">
              <a:buClrTx/>
              <a:buSzTx/>
              <a:buFontTx/>
            </a:pPr>
            <a:r>
              <a:rPr lang="en-US" altLang="zh-CN" sz="6600" b="1" dirty="0">
                <a:solidFill>
                  <a:schemeClr val="tx1">
                    <a:lumMod val="85000"/>
                    <a:lumOff val="15000"/>
                  </a:schemeClr>
                </a:solidFill>
                <a:latin typeface="宋体" panose="02010600030101010101" pitchFamily="2" charset="-122"/>
              </a:rPr>
              <a:t> 15.</a:t>
            </a:r>
            <a:r>
              <a:rPr lang="zh-CN" altLang="en-US" sz="6600" b="1" dirty="0">
                <a:solidFill>
                  <a:schemeClr val="tx1">
                    <a:lumMod val="85000"/>
                    <a:lumOff val="15000"/>
                  </a:schemeClr>
                </a:solidFill>
                <a:latin typeface="宋体" panose="02010600030101010101" pitchFamily="2" charset="-122"/>
              </a:rPr>
              <a:t>我的叔叔于勒</a:t>
            </a:r>
          </a:p>
        </p:txBody>
      </p:sp>
      <p:sp>
        <p:nvSpPr>
          <p:cNvPr id="2052" name="副标题 2" descr="中国教育出版网"/>
          <p:cNvSpPr>
            <a:spLocks noGrp="1"/>
          </p:cNvSpPr>
          <p:nvPr>
            <p:ph type="subTitle" idx="1"/>
          </p:nvPr>
        </p:nvSpPr>
        <p:spPr>
          <a:xfrm>
            <a:off x="4878705" y="1446530"/>
            <a:ext cx="4265295" cy="1242695"/>
          </a:xfrm>
        </p:spPr>
        <p:txBody>
          <a:bodyPr vert="horz" wrap="square" lIns="68580" tIns="34290" rIns="68580" bIns="34290" anchor="t"/>
          <a:lstStyle/>
          <a:p>
            <a:pPr eaLnBrk="1" hangingPunct="1">
              <a:buClrTx/>
              <a:buSzTx/>
              <a:buFontTx/>
            </a:pPr>
            <a:r>
              <a:rPr lang="zh-CN" altLang="en-US" b="1" dirty="0">
                <a:latin typeface="仿宋_GB2312" pitchFamily="49" charset="-122"/>
                <a:ea typeface="仿宋_GB2312" pitchFamily="49" charset="-122"/>
                <a:cs typeface="+mn-cs"/>
              </a:rPr>
              <a:t>莫泊桑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2">
                                            <p:txEl>
                                              <p:pRg st="0" end="0"/>
                                            </p:txEl>
                                          </p:spTgt>
                                        </p:tgtEl>
                                        <p:attrNameLst>
                                          <p:attrName>style.visibility</p:attrName>
                                        </p:attrNameLst>
                                      </p:cBhvr>
                                      <p:to>
                                        <p:strVal val="visible"/>
                                      </p:to>
                                    </p:set>
                                    <p:animEffect transition="in" filter="fade">
                                      <p:cBhvr>
                                        <p:cTn id="12" dur="500"/>
                                        <p:tgtEl>
                                          <p:spTgt spid="20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descr="中国教育出版网"/>
          <p:cNvSpPr>
            <a:spLocks noGrp="1"/>
          </p:cNvSpPr>
          <p:nvPr>
            <p:ph idx="1"/>
          </p:nvPr>
        </p:nvSpPr>
        <p:spPr>
          <a:xfrm>
            <a:off x="493395" y="1101725"/>
            <a:ext cx="8157845" cy="2598420"/>
          </a:xfrm>
          <a:solidFill>
            <a:schemeClr val="bg1">
              <a:alpha val="44000"/>
            </a:schemeClr>
          </a:solidFill>
        </p:spPr>
        <p:txBody>
          <a:bodyPr vert="horz" wrap="square" lIns="91440" tIns="45720" rIns="91440" bIns="45720" anchor="t"/>
          <a:lstStyle/>
          <a:p>
            <a:pPr marL="0" indent="0" eaLnBrk="1" hangingPunct="1">
              <a:buNone/>
            </a:pPr>
            <a:r>
              <a:rPr lang="en-US" altLang="zh-CN" sz="2800" b="1" dirty="0">
                <a:solidFill>
                  <a:srgbClr val="C00000"/>
                </a:solidFill>
                <a:latin typeface="宋体" panose="02010600030101010101" pitchFamily="2" charset="-122"/>
                <a:ea typeface="宋体" panose="02010600030101010101" pitchFamily="2" charset="-122"/>
                <a:cs typeface="宋体" panose="02010600030101010101" pitchFamily="2" charset="-122"/>
              </a:rPr>
              <a:t>   </a:t>
            </a:r>
            <a:r>
              <a:rPr lang="zh-CN" altLang="en-US" sz="2800" b="1" dirty="0">
                <a:solidFill>
                  <a:srgbClr val="0000FF"/>
                </a:solidFill>
                <a:latin typeface="宋体" panose="02010600030101010101" pitchFamily="2" charset="-122"/>
                <a:sym typeface="宋体" panose="02010600030101010101" pitchFamily="2" charset="-122"/>
              </a:rPr>
              <a:t>（3）悬念</a:t>
            </a:r>
            <a:r>
              <a:rPr lang="zh-CN" altLang="en-US" sz="2800" b="1" dirty="0">
                <a:solidFill>
                  <a:srgbClr val="0000FF"/>
                </a:solidFill>
                <a:latin typeface="宋体" panose="02010600030101010101" pitchFamily="2" charset="-122"/>
              </a:rPr>
              <a:t>——</a:t>
            </a:r>
            <a:r>
              <a:rPr lang="zh-CN" altLang="en-US" sz="2800" b="1" dirty="0">
                <a:solidFill>
                  <a:srgbClr val="0000FF"/>
                </a:solidFill>
                <a:latin typeface="宋体" panose="02010600030101010101" pitchFamily="2" charset="-122"/>
                <a:sym typeface="宋体" panose="02010600030101010101" pitchFamily="2" charset="-122"/>
              </a:rPr>
              <a:t>结局（技巧）</a:t>
            </a:r>
            <a:endParaRPr lang="zh-CN" altLang="en-US" sz="2800" b="1" dirty="0">
              <a:solidFill>
                <a:srgbClr val="0000FF"/>
              </a:solidFill>
              <a:latin typeface="宋体" panose="02010600030101010101" pitchFamily="2" charset="-122"/>
            </a:endParaRPr>
          </a:p>
          <a:p>
            <a:pPr marL="0" indent="0" eaLnBrk="1" hangingPunct="1">
              <a:buNone/>
            </a:pPr>
            <a:endParaRPr lang="en-US" altLang="zh-CN" sz="2400" dirty="0">
              <a:solidFill>
                <a:srgbClr val="C00000"/>
              </a:solidFill>
              <a:latin typeface="楷体_GB2312" pitchFamily="49" charset="-122"/>
              <a:ea typeface="楷体_GB2312" pitchFamily="49" charset="-122"/>
            </a:endParaRPr>
          </a:p>
          <a:p>
            <a:pPr marL="0" indent="0" eaLnBrk="1" hangingPunct="1">
              <a:buNone/>
            </a:pPr>
            <a:r>
              <a:rPr lang="zh-CN" altLang="zh-CN" sz="2400" dirty="0">
                <a:solidFill>
                  <a:srgbClr val="C00000"/>
                </a:solidFill>
                <a:latin typeface="楷体_GB2312" pitchFamily="49" charset="-122"/>
                <a:ea typeface="楷体_GB2312" pitchFamily="49" charset="-122"/>
              </a:rPr>
              <a:t>     </a:t>
            </a:r>
            <a:r>
              <a:rPr lang="zh-CN" altLang="zh-CN" sz="2400" b="1" dirty="0">
                <a:solidFill>
                  <a:srgbClr val="C00000"/>
                </a:solidFill>
                <a:latin typeface="楷体_GB2312" pitchFamily="49" charset="-122"/>
                <a:ea typeface="楷体_GB2312" pitchFamily="49" charset="-122"/>
              </a:rPr>
              <a:t>菲</a:t>
            </a:r>
            <a:r>
              <a:rPr lang="zh-CN" altLang="zh-CN" sz="2800" b="1" dirty="0">
                <a:solidFill>
                  <a:srgbClr val="C00000"/>
                </a:solidFill>
                <a:latin typeface="楷体_GB2312" pitchFamily="49" charset="-122"/>
                <a:ea typeface="楷体_GB2312" pitchFamily="49" charset="-122"/>
              </a:rPr>
              <a:t>利普一家等待于勒归来，为什么？因为于勒在海外发财了。不料于勒成了穷光蛋，菲利普夫妇失望怨恨而归。</a:t>
            </a:r>
          </a:p>
        </p:txBody>
      </p:sp>
      <p:pic>
        <p:nvPicPr>
          <p:cNvPr id="4" name="图片 3"/>
          <p:cNvPicPr>
            <a:picLocks noChangeAspect="1"/>
          </p:cNvPicPr>
          <p:nvPr/>
        </p:nvPicPr>
        <p:blipFill>
          <a:blip r:embed="rId2" cstate="print"/>
          <a:stretch>
            <a:fillRect/>
          </a:stretch>
        </p:blipFill>
        <p:spPr>
          <a:xfrm>
            <a:off x="4937125" y="3957955"/>
            <a:ext cx="3648075" cy="2466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charRg st="18" end="47"/>
                                            </p:txEl>
                                          </p:spTgt>
                                        </p:tgtEl>
                                        <p:attrNameLst>
                                          <p:attrName>style.visibility</p:attrName>
                                        </p:attrNameLst>
                                      </p:cBhvr>
                                      <p:to>
                                        <p:strVal val="visible"/>
                                      </p:to>
                                    </p:set>
                                    <p:animEffect transition="in" filter="checkerboard(across)">
                                      <p:cBhvr>
                                        <p:cTn id="12" dur="500"/>
                                        <p:tgtEl>
                                          <p:spTgt spid="3">
                                            <p:txEl>
                                              <p:charRg st="18" end="4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内容占位符 2" descr="中国教育出版网"/>
          <p:cNvSpPr>
            <a:spLocks noGrp="1"/>
          </p:cNvSpPr>
          <p:nvPr>
            <p:ph idx="1"/>
          </p:nvPr>
        </p:nvSpPr>
        <p:spPr>
          <a:xfrm>
            <a:off x="674370" y="1463675"/>
            <a:ext cx="5793105" cy="1440180"/>
          </a:xfrm>
        </p:spPr>
        <p:txBody>
          <a:bodyPr vert="horz" wrap="square" lIns="68580" tIns="34290" rIns="68580" bIns="34290" anchor="t"/>
          <a:lstStyle/>
          <a:p>
            <a:pPr marL="0" indent="0" eaLnBrk="1" hangingPunct="1">
              <a:buNone/>
            </a:pPr>
            <a:r>
              <a:rPr lang="en-US" altLang="zh-CN" sz="2400" dirty="0">
                <a:latin typeface="宋体" panose="02010600030101010101" pitchFamily="2" charset="-122"/>
              </a:rPr>
              <a:t> </a:t>
            </a:r>
            <a:r>
              <a:rPr lang="en-US" altLang="zh-CN" sz="2400" b="1" dirty="0">
                <a:latin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1.</a:t>
            </a:r>
            <a:r>
              <a:rPr lang="zh-CN" altLang="en-US" sz="2800" b="1" dirty="0">
                <a:latin typeface="宋体" panose="02010600030101010101" pitchFamily="2" charset="-122"/>
                <a:ea typeface="宋体" panose="02010600030101010101" pitchFamily="2" charset="-122"/>
                <a:cs typeface="宋体" panose="02010600030101010101" pitchFamily="2" charset="-122"/>
              </a:rPr>
              <a:t>在文中找</a:t>
            </a:r>
            <a:r>
              <a:rPr lang="en-US" altLang="zh-CN" sz="2800" b="1" dirty="0">
                <a:latin typeface="宋体" panose="02010600030101010101" pitchFamily="2" charset="-122"/>
                <a:ea typeface="宋体" panose="02010600030101010101" pitchFamily="2" charset="-122"/>
                <a:cs typeface="宋体" panose="02010600030101010101" pitchFamily="2" charset="-122"/>
              </a:rPr>
              <a:t>出表现于勒形象的句子</a:t>
            </a:r>
            <a:r>
              <a:rPr lang="zh-CN" altLang="en-US" sz="2800" b="1" dirty="0">
                <a:latin typeface="宋体" panose="02010600030101010101" pitchFamily="2" charset="-122"/>
                <a:ea typeface="宋体" panose="02010600030101010101" pitchFamily="2" charset="-122"/>
                <a:cs typeface="宋体" panose="02010600030101010101" pitchFamily="2" charset="-122"/>
              </a:rPr>
              <a:t>，分析</a:t>
            </a:r>
            <a:r>
              <a:rPr lang="en-US" altLang="zh-CN" sz="2800" b="1" dirty="0">
                <a:latin typeface="宋体" panose="02010600030101010101" pitchFamily="2" charset="-122"/>
                <a:ea typeface="宋体" panose="02010600030101010101" pitchFamily="2" charset="-122"/>
                <a:cs typeface="宋体" panose="02010600030101010101" pitchFamily="2" charset="-122"/>
              </a:rPr>
              <a:t>小说</a:t>
            </a:r>
            <a:r>
              <a:rPr lang="zh-CN" altLang="en-US" sz="2800" b="1" dirty="0">
                <a:latin typeface="宋体" panose="02010600030101010101" pitchFamily="2" charset="-122"/>
                <a:ea typeface="宋体" panose="02010600030101010101" pitchFamily="2" charset="-122"/>
                <a:cs typeface="宋体" panose="02010600030101010101" pitchFamily="2" charset="-122"/>
              </a:rPr>
              <a:t>是</a:t>
            </a:r>
            <a:r>
              <a:rPr lang="en-US" altLang="zh-CN" sz="2800" b="1" dirty="0">
                <a:latin typeface="宋体" panose="02010600030101010101" pitchFamily="2" charset="-122"/>
                <a:ea typeface="宋体" panose="02010600030101010101" pitchFamily="2" charset="-122"/>
                <a:cs typeface="宋体" panose="02010600030101010101" pitchFamily="2" charset="-122"/>
              </a:rPr>
              <a:t>从哪些不同侧面</a:t>
            </a:r>
            <a:r>
              <a:rPr lang="zh-CN" altLang="en-US" sz="2800" b="1" dirty="0">
                <a:latin typeface="宋体" panose="02010600030101010101" pitchFamily="2" charset="-122"/>
                <a:ea typeface="宋体" panose="02010600030101010101" pitchFamily="2" charset="-122"/>
                <a:cs typeface="宋体" panose="02010600030101010101" pitchFamily="2" charset="-122"/>
              </a:rPr>
              <a:t>来刻画</a:t>
            </a:r>
            <a:r>
              <a:rPr lang="en-US" altLang="zh-CN" sz="2800" b="1" dirty="0">
                <a:latin typeface="宋体" panose="02010600030101010101" pitchFamily="2" charset="-122"/>
                <a:ea typeface="宋体" panose="02010600030101010101" pitchFamily="2" charset="-122"/>
                <a:cs typeface="宋体" panose="02010600030101010101" pitchFamily="2" charset="-122"/>
              </a:rPr>
              <a:t>于勒</a:t>
            </a:r>
            <a:r>
              <a:rPr lang="zh-CN" altLang="en-US" sz="2800" b="1" dirty="0">
                <a:latin typeface="宋体" panose="02010600030101010101" pitchFamily="2" charset="-122"/>
                <a:ea typeface="宋体" panose="02010600030101010101" pitchFamily="2" charset="-122"/>
                <a:cs typeface="宋体" panose="02010600030101010101" pitchFamily="2" charset="-122"/>
              </a:rPr>
              <a:t>这个</a:t>
            </a:r>
            <a:r>
              <a:rPr lang="en-US" altLang="zh-CN" sz="2800" b="1" dirty="0">
                <a:latin typeface="宋体" panose="02010600030101010101" pitchFamily="2" charset="-122"/>
                <a:ea typeface="宋体" panose="02010600030101010101" pitchFamily="2" charset="-122"/>
                <a:cs typeface="宋体" panose="02010600030101010101" pitchFamily="2" charset="-122"/>
              </a:rPr>
              <a:t>人物形象</a:t>
            </a:r>
            <a:r>
              <a:rPr lang="zh-CN" altLang="en-US" sz="2800" b="1" dirty="0">
                <a:latin typeface="宋体" panose="02010600030101010101" pitchFamily="2" charset="-122"/>
                <a:ea typeface="宋体" panose="02010600030101010101" pitchFamily="2" charset="-122"/>
                <a:cs typeface="宋体" panose="02010600030101010101" pitchFamily="2" charset="-122"/>
              </a:rPr>
              <a:t>的。</a:t>
            </a:r>
          </a:p>
        </p:txBody>
      </p:sp>
      <p:sp>
        <p:nvSpPr>
          <p:cNvPr id="18437" name="文本框 1" descr="中国教育出版网"/>
          <p:cNvSpPr txBox="1"/>
          <p:nvPr/>
        </p:nvSpPr>
        <p:spPr>
          <a:xfrm>
            <a:off x="525463" y="2903855"/>
            <a:ext cx="8462962" cy="3233420"/>
          </a:xfrm>
          <a:prstGeom prst="rect">
            <a:avLst/>
          </a:prstGeom>
          <a:solidFill>
            <a:schemeClr val="bg1">
              <a:alpha val="44000"/>
            </a:schemeClr>
          </a:solidFill>
          <a:ln w="9525">
            <a:noFill/>
          </a:ln>
        </p:spPr>
        <p:txBody>
          <a:bodyPr wrap="square">
            <a:spAutoFit/>
          </a:bodyPr>
          <a:lstStyle/>
          <a:p>
            <a:pPr>
              <a:lnSpc>
                <a:spcPts val="3500"/>
              </a:lnSpc>
            </a:pP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第1</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6</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段：</a:t>
            </a:r>
            <a:r>
              <a:rPr lang="zh-CN" altLang="en-US" sz="2400" b="1" kern="0" dirty="0">
                <a:solidFill>
                  <a:srgbClr val="0000FF"/>
                </a:solidFill>
                <a:latin typeface="黑体" panose="02010609060101010101" pitchFamily="49" charset="-122"/>
                <a:ea typeface="黑体" panose="02010609060101010101" pitchFamily="49" charset="-122"/>
                <a:cs typeface="黑体" panose="02010609060101010101" pitchFamily="49" charset="-122"/>
              </a:rPr>
              <a:t>传说中的于勒</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品行不正，挥霍钱财。</a:t>
            </a:r>
          </a:p>
          <a:p>
            <a:pPr>
              <a:lnSpc>
                <a:spcPts val="3500"/>
              </a:lnSpc>
            </a:pP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第</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8</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10</a:t>
            </a: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段：</a:t>
            </a:r>
            <a:r>
              <a:rPr lang="zh-CN" altLang="en-US" sz="2400" b="1" kern="0" dirty="0">
                <a:solidFill>
                  <a:srgbClr val="0000FF"/>
                </a:solidFill>
                <a:latin typeface="黑体" panose="02010609060101010101" pitchFamily="49" charset="-122"/>
                <a:ea typeface="黑体" panose="02010609060101010101" pitchFamily="49" charset="-122"/>
                <a:cs typeface="黑体" panose="02010609060101010101" pitchFamily="49" charset="-122"/>
              </a:rPr>
              <a:t>信中的于勒</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希望回报家人，渴望亲情，不愿家人为他担心。</a:t>
            </a:r>
          </a:p>
          <a:p>
            <a:pPr>
              <a:lnSpc>
                <a:spcPts val="3500"/>
              </a:lnSpc>
            </a:pP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第</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33</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段：</a:t>
            </a:r>
            <a:r>
              <a:rPr lang="zh-CN" altLang="en-US" sz="2400" b="1" kern="0" dirty="0">
                <a:solidFill>
                  <a:srgbClr val="0000FF"/>
                </a:solidFill>
                <a:latin typeface="黑体" panose="02010609060101010101" pitchFamily="49" charset="-122"/>
                <a:ea typeface="黑体" panose="02010609060101010101" pitchFamily="49" charset="-122"/>
                <a:cs typeface="黑体" panose="02010609060101010101" pitchFamily="49" charset="-122"/>
              </a:rPr>
              <a:t>船长谈于勒</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沦为穷水手，无颜见家人，不愿再次成为家人负担。</a:t>
            </a:r>
          </a:p>
          <a:p>
            <a:pPr>
              <a:lnSpc>
                <a:spcPts val="3500"/>
              </a:lnSpc>
            </a:pP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第</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42</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段：</a:t>
            </a:r>
            <a:r>
              <a:rPr lang="zh-CN" altLang="en-US" sz="2400" b="1" kern="0" dirty="0">
                <a:solidFill>
                  <a:srgbClr val="0000FF"/>
                </a:solidFill>
                <a:latin typeface="黑体" panose="02010609060101010101" pitchFamily="49" charset="-122"/>
                <a:ea typeface="黑体" panose="02010609060101010101" pitchFamily="49" charset="-122"/>
                <a:cs typeface="黑体" panose="02010609060101010101" pitchFamily="49" charset="-122"/>
              </a:rPr>
              <a:t>“我”眼中的于勒</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衰老，愁苦，疲惫，让人同情和怜悯。</a:t>
            </a:r>
            <a:endParaRPr lang="en-US" altLang="zh-CN" sz="24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3" name="组合 2"/>
          <p:cNvGrpSpPr/>
          <p:nvPr/>
        </p:nvGrpSpPr>
        <p:grpSpPr>
          <a:xfrm>
            <a:off x="323850" y="523875"/>
            <a:ext cx="2344738" cy="698500"/>
            <a:chOff x="677" y="589"/>
            <a:chExt cx="3695" cy="1103"/>
          </a:xfrm>
        </p:grpSpPr>
        <p:pic>
          <p:nvPicPr>
            <p:cNvPr id="12295" name="图片 3"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12296" name="文本框 3"/>
            <p:cNvSpPr txBox="1"/>
            <p:nvPr/>
          </p:nvSpPr>
          <p:spPr>
            <a:xfrm>
              <a:off x="852" y="681"/>
              <a:ext cx="3303" cy="921"/>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课文解析</a:t>
              </a:r>
            </a:p>
          </p:txBody>
        </p:sp>
      </p:grpSp>
      <p:pic>
        <p:nvPicPr>
          <p:cNvPr id="2" name="图片 1"/>
          <p:cNvPicPr>
            <a:picLocks noChangeAspect="1"/>
          </p:cNvPicPr>
          <p:nvPr/>
        </p:nvPicPr>
        <p:blipFill>
          <a:blip r:embed="rId3" cstate="print"/>
          <a:srcRect l="9717" t="13239" r="44202" b="13725"/>
          <a:stretch>
            <a:fillRect/>
          </a:stretch>
        </p:blipFill>
        <p:spPr>
          <a:xfrm>
            <a:off x="6559550" y="59690"/>
            <a:ext cx="2504440" cy="260223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265">
                                            <p:txEl>
                                              <p:pRg st="0" end="0"/>
                                            </p:txEl>
                                          </p:spTgt>
                                        </p:tgtEl>
                                        <p:attrNameLst>
                                          <p:attrName>style.visibility</p:attrName>
                                        </p:attrNameLst>
                                      </p:cBhvr>
                                      <p:to>
                                        <p:strVal val="visible"/>
                                      </p:to>
                                    </p:set>
                                    <p:animEffect transition="in" filter="checkerboard(across)">
                                      <p:cBhvr>
                                        <p:cTn id="13" dur="500"/>
                                        <p:tgtEl>
                                          <p:spTgt spid="1126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8437">
                                            <p:txEl>
                                              <p:pRg st="0" end="0"/>
                                            </p:txEl>
                                          </p:spTgt>
                                        </p:tgtEl>
                                        <p:attrNameLst>
                                          <p:attrName>style.visibility</p:attrName>
                                        </p:attrNameLst>
                                      </p:cBhvr>
                                      <p:to>
                                        <p:strVal val="visible"/>
                                      </p:to>
                                    </p:set>
                                    <p:animEffect transition="in" filter="checkerboard(across)">
                                      <p:cBhvr>
                                        <p:cTn id="18" dur="500"/>
                                        <p:tgtEl>
                                          <p:spTgt spid="1843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8437">
                                            <p:txEl>
                                              <p:pRg st="1" end="1"/>
                                            </p:txEl>
                                          </p:spTgt>
                                        </p:tgtEl>
                                        <p:attrNameLst>
                                          <p:attrName>style.visibility</p:attrName>
                                        </p:attrNameLst>
                                      </p:cBhvr>
                                      <p:to>
                                        <p:strVal val="visible"/>
                                      </p:to>
                                    </p:set>
                                    <p:animEffect transition="in" filter="checkerboard(across)">
                                      <p:cBhvr>
                                        <p:cTn id="23" dur="500"/>
                                        <p:tgtEl>
                                          <p:spTgt spid="1843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8437">
                                            <p:txEl>
                                              <p:pRg st="2" end="2"/>
                                            </p:txEl>
                                          </p:spTgt>
                                        </p:tgtEl>
                                        <p:attrNameLst>
                                          <p:attrName>style.visibility</p:attrName>
                                        </p:attrNameLst>
                                      </p:cBhvr>
                                      <p:to>
                                        <p:strVal val="visible"/>
                                      </p:to>
                                    </p:set>
                                    <p:animEffect transition="in" filter="checkerboard(across)">
                                      <p:cBhvr>
                                        <p:cTn id="28" dur="500"/>
                                        <p:tgtEl>
                                          <p:spTgt spid="1843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8437">
                                            <p:txEl>
                                              <p:pRg st="3" end="3"/>
                                            </p:txEl>
                                          </p:spTgt>
                                        </p:tgtEl>
                                        <p:attrNameLst>
                                          <p:attrName>style.visibility</p:attrName>
                                        </p:attrNameLst>
                                      </p:cBhvr>
                                      <p:to>
                                        <p:strVal val="visible"/>
                                      </p:to>
                                    </p:set>
                                    <p:animEffect transition="in" filter="checkerboard(across)">
                                      <p:cBhvr>
                                        <p:cTn id="33" dur="500"/>
                                        <p:tgtEl>
                                          <p:spTgt spid="1843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linds(horizont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内容占位符 2" descr="中国教育出版网"/>
          <p:cNvSpPr>
            <a:spLocks noGrp="1"/>
          </p:cNvSpPr>
          <p:nvPr>
            <p:ph idx="1"/>
          </p:nvPr>
        </p:nvSpPr>
        <p:spPr>
          <a:xfrm>
            <a:off x="274955" y="649288"/>
            <a:ext cx="8537575" cy="1065212"/>
          </a:xfrm>
        </p:spPr>
        <p:txBody>
          <a:bodyPr vert="horz" wrap="square" lIns="68580" tIns="34290" rIns="68580" bIns="34290" anchor="t"/>
          <a:lstStyle/>
          <a:p>
            <a:pPr marL="0" indent="0" eaLnBrk="1" hangingPunct="1">
              <a:buNone/>
            </a:pPr>
            <a:r>
              <a:rPr lang="en-US" altLang="zh-CN" sz="2400" dirty="0">
                <a:latin typeface="宋体" panose="02010600030101010101" pitchFamily="2" charset="-122"/>
              </a:rPr>
              <a:t> </a:t>
            </a:r>
            <a:r>
              <a:rPr lang="en-US" altLang="zh-CN" sz="2400" b="1" dirty="0">
                <a:latin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2.你能否在</a:t>
            </a:r>
            <a:r>
              <a:rPr lang="zh-CN" altLang="en-US" sz="2800" b="1" dirty="0">
                <a:latin typeface="宋体" panose="02010600030101010101" pitchFamily="2" charset="-122"/>
                <a:ea typeface="宋体" panose="02010600030101010101" pitchFamily="2" charset="-122"/>
                <a:cs typeface="宋体" panose="02010600030101010101" pitchFamily="2" charset="-122"/>
              </a:rPr>
              <a:t>上题</a:t>
            </a:r>
            <a:r>
              <a:rPr lang="en-US" altLang="zh-CN" sz="2800" b="1" dirty="0">
                <a:latin typeface="宋体" panose="02010600030101010101" pitchFamily="2" charset="-122"/>
                <a:ea typeface="宋体" panose="02010600030101010101" pitchFamily="2" charset="-122"/>
                <a:cs typeface="宋体" panose="02010600030101010101" pitchFamily="2" charset="-122"/>
              </a:rPr>
              <a:t>材料中发现一个真实的于勒？我们应该以怎样的态度来看待评价于勒？</a:t>
            </a:r>
          </a:p>
        </p:txBody>
      </p:sp>
      <p:sp>
        <p:nvSpPr>
          <p:cNvPr id="19458" name="文本框 1" descr="中国教育出版网"/>
          <p:cNvSpPr txBox="1"/>
          <p:nvPr/>
        </p:nvSpPr>
        <p:spPr>
          <a:xfrm>
            <a:off x="274638" y="1714500"/>
            <a:ext cx="8462962" cy="4579620"/>
          </a:xfrm>
          <a:prstGeom prst="rect">
            <a:avLst/>
          </a:prstGeom>
          <a:solidFill>
            <a:schemeClr val="bg1">
              <a:alpha val="44000"/>
            </a:schemeClr>
          </a:solidFill>
          <a:ln w="9525">
            <a:noFill/>
          </a:ln>
        </p:spPr>
        <p:txBody>
          <a:bodyPr>
            <a:spAutoFit/>
          </a:bodyPr>
          <a:lstStyle/>
          <a:p>
            <a:pPr>
              <a:lnSpc>
                <a:spcPts val="3500"/>
              </a:lnSpc>
            </a:pP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于勒年轻时有挥霍钱财的恶习，是应当谴责的。然而，被亲人赶出家门漂泊海外的于勒心中仍然保存着对家人的牵挂，希望回报家人，并且不愿家人为他担心。</a:t>
            </a:r>
            <a:r>
              <a:rPr lang="zh-CN" altLang="en-US" sz="2400" b="1" kern="0" dirty="0">
                <a:solidFill>
                  <a:srgbClr val="0000FF"/>
                </a:solidFill>
                <a:latin typeface="黑体" panose="02010609060101010101" pitchFamily="49" charset="-122"/>
                <a:ea typeface="黑体" panose="02010609060101010101" pitchFamily="49" charset="-122"/>
                <a:cs typeface="黑体" panose="02010609060101010101" pitchFamily="49" charset="-122"/>
              </a:rPr>
              <a:t>脉脉的亲情，表现出他善良的品质。</a:t>
            </a:r>
          </a:p>
          <a:p>
            <a:pPr algn="l">
              <a:lnSpc>
                <a:spcPts val="3500"/>
              </a:lnSpc>
              <a:buClrTx/>
              <a:buSzTx/>
            </a:pP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纵观于勒的人生，他经历了家人的唾弃，海外的漂泊，其中既有一时的成功，然而终究不可挽回地沦为一个衰老穷苦的水手。从这一点上看，于勒是人生的失败者，他的一生从某种程度上来说是一出艰苦挣扎的小人物的悲剧。从这方面看，于勒虽然有较大的缺陷，然而</a:t>
            </a:r>
            <a:r>
              <a:rPr lang="zh-CN" altLang="en-US" sz="2400" b="1" kern="0" dirty="0">
                <a:solidFill>
                  <a:srgbClr val="0000FF"/>
                </a:solidFill>
                <a:latin typeface="黑体" panose="02010609060101010101" pitchFamily="49" charset="-122"/>
                <a:ea typeface="黑体" panose="02010609060101010101" pitchFamily="49" charset="-122"/>
                <a:cs typeface="黑体" panose="02010609060101010101" pitchFamily="49" charset="-122"/>
              </a:rPr>
              <a:t>他善良的本性和坎坷的命运却是值得我们同情的。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checkerboard(across)">
                                      <p:cBhvr>
                                        <p:cTn id="7" dur="500"/>
                                        <p:tgtEl>
                                          <p:spTgt spid="122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checkerboard(across)">
                                      <p:cBhvr>
                                        <p:cTn id="12" dur="5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458">
                                            <p:txEl>
                                              <p:charRg st="95" end="236"/>
                                            </p:txEl>
                                          </p:spTgt>
                                        </p:tgtEl>
                                        <p:attrNameLst>
                                          <p:attrName>style.visibility</p:attrName>
                                        </p:attrNameLst>
                                      </p:cBhvr>
                                      <p:to>
                                        <p:strVal val="visible"/>
                                      </p:to>
                                    </p:set>
                                    <p:animEffect transition="in" filter="checkerboard(across)">
                                      <p:cBhvr>
                                        <p:cTn id="17" dur="500"/>
                                        <p:tgtEl>
                                          <p:spTgt spid="19458">
                                            <p:txEl>
                                              <p:charRg st="95" end="2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descr="中国教育出版网"/>
          <p:cNvSpPr>
            <a:spLocks noGrp="1"/>
          </p:cNvSpPr>
          <p:nvPr>
            <p:ph idx="1"/>
          </p:nvPr>
        </p:nvSpPr>
        <p:spPr>
          <a:xfrm>
            <a:off x="508635" y="1047750"/>
            <a:ext cx="8369300" cy="1670685"/>
          </a:xfrm>
          <a:solidFill>
            <a:schemeClr val="bg1">
              <a:alpha val="44000"/>
            </a:schemeClr>
          </a:solidFill>
        </p:spPr>
        <p:txBody>
          <a:bodyPr vert="horz" wrap="square" lIns="91440" tIns="45720" rIns="91440" bIns="45720" anchor="t"/>
          <a:lstStyle/>
          <a:p>
            <a:pPr marL="0" indent="0" eaLnBrk="1" hangingPunct="1">
              <a:lnSpc>
                <a:spcPts val="3500"/>
              </a:lnSpc>
              <a:buNone/>
            </a:pPr>
            <a:r>
              <a:rPr lang="en-US" altLang="zh-CN" sz="2400" b="1" dirty="0">
                <a:latin typeface="宋体" panose="02010600030101010101" pitchFamily="2" charset="-122"/>
              </a:rPr>
              <a:t>   </a:t>
            </a:r>
            <a:r>
              <a:rPr lang="en-US" altLang="zh-CN" b="1" dirty="0">
                <a:latin typeface="宋体" panose="02010600030101010101" pitchFamily="2" charset="-122"/>
              </a:rPr>
              <a:t>  3.作者塑造于勒这一形象的作用有哪些？</a:t>
            </a:r>
          </a:p>
          <a:p>
            <a:pPr marL="0" indent="0" eaLnBrk="1" hangingPunct="1">
              <a:lnSpc>
                <a:spcPts val="3500"/>
              </a:lnSpc>
              <a:buNone/>
            </a:pPr>
            <a:r>
              <a:rPr lang="zh-CN" altLang="en-US" sz="2400" dirty="0"/>
              <a:t>        </a:t>
            </a:r>
            <a:r>
              <a:rPr lang="zh-CN" altLang="en-US" sz="2400" b="1" dirty="0">
                <a:latin typeface="黑体" panose="02010609060101010101" pitchFamily="49" charset="-122"/>
                <a:ea typeface="黑体" panose="02010609060101010101" pitchFamily="49" charset="-122"/>
                <a:cs typeface="黑体" panose="02010609060101010101" pitchFamily="49" charset="-122"/>
              </a:rPr>
              <a:t> </a:t>
            </a:r>
            <a:r>
              <a:rPr lang="zh-CN" altLang="en-US" sz="2800" b="1" dirty="0">
                <a:latin typeface="黑体" panose="02010609060101010101" pitchFamily="49" charset="-122"/>
                <a:ea typeface="黑体" panose="02010609060101010101" pitchFamily="49" charset="-122"/>
                <a:cs typeface="黑体" panose="02010609060101010101" pitchFamily="49" charset="-122"/>
              </a:rPr>
              <a:t> </a:t>
            </a:r>
            <a:r>
              <a:rPr lang="zh-CN"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小说的故事紧紧围绕着于勒的命运展开，是个线索式的人物，起着</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推动故事情节发展</a:t>
            </a:r>
            <a:r>
              <a:rPr lang="zh-CN"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的作用。</a:t>
            </a:r>
          </a:p>
        </p:txBody>
      </p:sp>
      <p:pic>
        <p:nvPicPr>
          <p:cNvPr id="2" name="图片 1"/>
          <p:cNvPicPr>
            <a:picLocks noChangeAspect="1"/>
          </p:cNvPicPr>
          <p:nvPr/>
        </p:nvPicPr>
        <p:blipFill>
          <a:blip r:embed="rId2" cstate="print"/>
          <a:srcRect l="12575" t="22713" r="11143" b="23926"/>
          <a:stretch>
            <a:fillRect/>
          </a:stretch>
        </p:blipFill>
        <p:spPr>
          <a:xfrm>
            <a:off x="5658485" y="3147060"/>
            <a:ext cx="2718435" cy="3157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charRg st="23" end="57"/>
                                            </p:txEl>
                                          </p:spTgt>
                                        </p:tgtEl>
                                        <p:attrNameLst>
                                          <p:attrName>style.visibility</p:attrName>
                                        </p:attrNameLst>
                                      </p:cBhvr>
                                      <p:to>
                                        <p:strVal val="visible"/>
                                      </p:to>
                                    </p:set>
                                    <p:animEffect transition="in" filter="checkerboard(across)">
                                      <p:cBhvr>
                                        <p:cTn id="12" dur="500"/>
                                        <p:tgtEl>
                                          <p:spTgt spid="3">
                                            <p:txEl>
                                              <p:charRg st="23" end="57"/>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charRg st="57" end="76"/>
                                            </p:txEl>
                                          </p:spTgt>
                                        </p:tgtEl>
                                        <p:attrNameLst>
                                          <p:attrName>style.visibility</p:attrName>
                                        </p:attrNameLst>
                                      </p:cBhvr>
                                      <p:to>
                                        <p:strVal val="visible"/>
                                      </p:to>
                                    </p:set>
                                    <p:animEffect transition="in" filter="checkerboard(across)">
                                      <p:cBhvr>
                                        <p:cTn id="15" dur="500"/>
                                        <p:tgtEl>
                                          <p:spTgt spid="3">
                                            <p:txEl>
                                              <p:charRg st="57" end="7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descr="中国教育出版网"/>
          <p:cNvSpPr>
            <a:spLocks noGrp="1"/>
          </p:cNvSpPr>
          <p:nvPr>
            <p:ph idx="1"/>
          </p:nvPr>
        </p:nvSpPr>
        <p:spPr>
          <a:xfrm>
            <a:off x="302578" y="480060"/>
            <a:ext cx="8537575" cy="1065213"/>
          </a:xfrm>
        </p:spPr>
        <p:txBody>
          <a:bodyPr vert="horz" wrap="square" lIns="68580" tIns="34290" rIns="68580" bIns="34290" anchor="t"/>
          <a:lstStyle/>
          <a:p>
            <a:pPr marL="0" indent="0" eaLnBrk="1" hangingPunct="1">
              <a:buNone/>
            </a:pPr>
            <a:r>
              <a:rPr lang="en-US" altLang="zh-CN" sz="2400" dirty="0">
                <a:latin typeface="宋体" panose="02010600030101010101" pitchFamily="2" charset="-122"/>
              </a:rPr>
              <a:t> </a:t>
            </a:r>
            <a:r>
              <a:rPr lang="en-US" altLang="zh-CN" sz="2400" b="1" dirty="0">
                <a:latin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4.于勒虽曾是浪子，但终究是菲利普的亲兄弟。那么菲利普夫妇是如何对待这位兄弟的呢？请</a:t>
            </a:r>
            <a:r>
              <a:rPr lang="zh-CN" altLang="en-US" sz="2800" b="1" dirty="0">
                <a:latin typeface="宋体" panose="02010600030101010101" pitchFamily="2" charset="-122"/>
                <a:ea typeface="宋体" panose="02010600030101010101" pitchFamily="2" charset="-122"/>
                <a:cs typeface="宋体" panose="02010600030101010101" pitchFamily="2" charset="-122"/>
              </a:rPr>
              <a:t>找</a:t>
            </a:r>
            <a:r>
              <a:rPr lang="en-US" altLang="zh-CN" sz="2800" b="1" dirty="0">
                <a:latin typeface="宋体" panose="02010600030101010101" pitchFamily="2" charset="-122"/>
                <a:ea typeface="宋体" panose="02010600030101010101" pitchFamily="2" charset="-122"/>
                <a:cs typeface="宋体" panose="02010600030101010101" pitchFamily="2" charset="-122"/>
              </a:rPr>
              <a:t>出表现菲利普</a:t>
            </a:r>
            <a:r>
              <a:rPr lang="zh-CN" altLang="en-US" sz="2800" b="1" dirty="0">
                <a:latin typeface="宋体" panose="02010600030101010101" pitchFamily="2" charset="-122"/>
                <a:ea typeface="宋体" panose="02010600030101010101" pitchFamily="2" charset="-122"/>
                <a:cs typeface="宋体" panose="02010600030101010101" pitchFamily="2" charset="-122"/>
              </a:rPr>
              <a:t>夫妇</a:t>
            </a:r>
            <a:r>
              <a:rPr lang="en-US" altLang="zh-CN" sz="2800" b="1" dirty="0">
                <a:latin typeface="宋体" panose="02010600030101010101" pitchFamily="2" charset="-122"/>
                <a:ea typeface="宋体" panose="02010600030101010101" pitchFamily="2" charset="-122"/>
                <a:cs typeface="宋体" panose="02010600030101010101" pitchFamily="2" charset="-122"/>
              </a:rPr>
              <a:t>对于勒态度的句子，</a:t>
            </a:r>
            <a:r>
              <a:rPr lang="zh-CN" altLang="en-US" sz="2800" b="1" dirty="0">
                <a:latin typeface="宋体" panose="02010600030101010101" pitchFamily="2" charset="-122"/>
                <a:ea typeface="宋体" panose="02010600030101010101" pitchFamily="2" charset="-122"/>
                <a:cs typeface="宋体" panose="02010600030101010101" pitchFamily="2" charset="-122"/>
              </a:rPr>
              <a:t>用精练的语言</a:t>
            </a:r>
            <a:r>
              <a:rPr lang="en-US" altLang="zh-CN" sz="2800" b="1" dirty="0">
                <a:latin typeface="宋体" panose="02010600030101010101" pitchFamily="2" charset="-122"/>
                <a:ea typeface="宋体" panose="02010600030101010101" pitchFamily="2" charset="-122"/>
                <a:cs typeface="宋体" panose="02010600030101010101" pitchFamily="2" charset="-122"/>
              </a:rPr>
              <a:t>概括</a:t>
            </a:r>
            <a:r>
              <a:rPr lang="zh-CN" altLang="en-US" sz="2800" b="1" dirty="0">
                <a:latin typeface="宋体" panose="02010600030101010101" pitchFamily="2" charset="-122"/>
                <a:ea typeface="宋体" panose="02010600030101010101" pitchFamily="2" charset="-122"/>
                <a:cs typeface="宋体" panose="02010600030101010101" pitchFamily="2" charset="-122"/>
              </a:rPr>
              <a:t>他们</a:t>
            </a:r>
            <a:r>
              <a:rPr lang="en-US" altLang="zh-CN" sz="2800" b="1" dirty="0">
                <a:latin typeface="宋体" panose="02010600030101010101" pitchFamily="2" charset="-122"/>
                <a:ea typeface="宋体" panose="02010600030101010101" pitchFamily="2" charset="-122"/>
                <a:cs typeface="宋体" panose="02010600030101010101" pitchFamily="2" charset="-122"/>
              </a:rPr>
              <a:t>前后态度的变化。</a:t>
            </a:r>
          </a:p>
        </p:txBody>
      </p:sp>
      <p:sp>
        <p:nvSpPr>
          <p:cNvPr id="20482" name="文本框 1" descr="中国教育出版网"/>
          <p:cNvSpPr txBox="1"/>
          <p:nvPr/>
        </p:nvSpPr>
        <p:spPr>
          <a:xfrm>
            <a:off x="3221990" y="2346325"/>
            <a:ext cx="5847080" cy="1568450"/>
          </a:xfrm>
          <a:prstGeom prst="rect">
            <a:avLst/>
          </a:prstGeom>
          <a:solidFill>
            <a:schemeClr val="bg1">
              <a:alpha val="44000"/>
            </a:schemeClr>
          </a:solidFill>
          <a:ln w="9525">
            <a:noFill/>
          </a:ln>
        </p:spPr>
        <p:txBody>
          <a:bodyPr wrap="square">
            <a:spAutoFit/>
          </a:bodyPr>
          <a:lstStyle/>
          <a:p>
            <a:r>
              <a:rPr lang="en-US" altLang="zh-CN" sz="2400" dirty="0">
                <a:solidFill>
                  <a:srgbClr val="C00000"/>
                </a:solidFill>
                <a:latin typeface="楷体_GB2312" pitchFamily="49" charset="-122"/>
                <a:ea typeface="楷体_GB2312" pitchFamily="49" charset="-122"/>
              </a:rPr>
              <a:t>  </a:t>
            </a:r>
            <a:r>
              <a:rPr lang="zh-CN"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于勒无钱</a:t>
            </a:r>
            <a:r>
              <a:rPr lang="en-US"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kern="0" dirty="0">
                <a:solidFill>
                  <a:srgbClr val="0000FF"/>
                </a:solidFill>
                <a:latin typeface="黑体" panose="02010609060101010101" pitchFamily="49" charset="-122"/>
                <a:ea typeface="黑体" panose="02010609060101010101" pitchFamily="49" charset="-122"/>
                <a:cs typeface="黑体" panose="02010609060101010101" pitchFamily="49" charset="-122"/>
              </a:rPr>
              <a:t>骂</a:t>
            </a:r>
            <a:r>
              <a:rPr lang="en-US"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赶走</a:t>
            </a:r>
          </a:p>
          <a:p>
            <a:r>
              <a:rPr lang="zh-CN"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 于勒发财</a:t>
            </a:r>
            <a:r>
              <a:rPr lang="en-US"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kern="0" dirty="0">
                <a:solidFill>
                  <a:srgbClr val="0000FF"/>
                </a:solidFill>
                <a:latin typeface="黑体" panose="02010609060101010101" pitchFamily="49" charset="-122"/>
                <a:ea typeface="黑体" panose="02010609060101010101" pitchFamily="49" charset="-122"/>
                <a:cs typeface="黑体" panose="02010609060101010101" pitchFamily="49" charset="-122"/>
              </a:rPr>
              <a:t>赞</a:t>
            </a:r>
            <a:r>
              <a:rPr lang="en-US"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盼望</a:t>
            </a:r>
          </a:p>
          <a:p>
            <a:r>
              <a:rPr lang="zh-CN"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 于勒落魄</a:t>
            </a:r>
            <a:r>
              <a:rPr lang="en-US"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kern="0" dirty="0">
                <a:solidFill>
                  <a:srgbClr val="0000FF"/>
                </a:solidFill>
                <a:latin typeface="黑体" panose="02010609060101010101" pitchFamily="49" charset="-122"/>
                <a:ea typeface="黑体" panose="02010609060101010101" pitchFamily="49" charset="-122"/>
                <a:cs typeface="黑体" panose="02010609060101010101" pitchFamily="49" charset="-122"/>
              </a:rPr>
              <a:t>骂</a:t>
            </a:r>
            <a:r>
              <a:rPr lang="en-US"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zh-CN"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不认</a:t>
            </a:r>
            <a:endParaRPr lang="en-US" altLang="zh-CN" sz="2400" dirty="0">
              <a:latin typeface="黑体" panose="02010609060101010101" pitchFamily="49" charset="-122"/>
              <a:ea typeface="黑体" panose="02010609060101010101" pitchFamily="49" charset="-122"/>
              <a:cs typeface="黑体" panose="02010609060101010101" pitchFamily="49" charset="-122"/>
            </a:endParaRPr>
          </a:p>
        </p:txBody>
      </p:sp>
      <p:pic>
        <p:nvPicPr>
          <p:cNvPr id="16387" name="图片 103428" descr="t017d7e111f38f0957b"/>
          <p:cNvPicPr>
            <a:picLocks noChangeAspect="1"/>
          </p:cNvPicPr>
          <p:nvPr/>
        </p:nvPicPr>
        <p:blipFill>
          <a:blip r:embed="rId2" cstate="print"/>
          <a:srcRect b="18472"/>
          <a:stretch>
            <a:fillRect/>
          </a:stretch>
        </p:blipFill>
        <p:spPr>
          <a:xfrm>
            <a:off x="5372418" y="4284028"/>
            <a:ext cx="3390900" cy="2089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87"/>
                                        </p:tgtEl>
                                        <p:attrNameLst>
                                          <p:attrName>style.visibility</p:attrName>
                                        </p:attrNameLst>
                                      </p:cBhvr>
                                      <p:to>
                                        <p:strVal val="visible"/>
                                      </p:to>
                                    </p:set>
                                    <p:animEffect transition="in" filter="fade">
                                      <p:cBhvr>
                                        <p:cTn id="11" dur="500"/>
                                        <p:tgtEl>
                                          <p:spTgt spid="1638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0482"/>
                                        </p:tgtEl>
                                        <p:attrNameLst>
                                          <p:attrName>style.visibility</p:attrName>
                                        </p:attrNameLst>
                                      </p:cBhvr>
                                      <p:to>
                                        <p:strVal val="visible"/>
                                      </p:to>
                                    </p:set>
                                    <p:anim calcmode="lin" valueType="num">
                                      <p:cBhvr additive="base">
                                        <p:cTn id="16" dur="500"/>
                                        <p:tgtEl>
                                          <p:spTgt spid="20482"/>
                                        </p:tgtEl>
                                        <p:attrNameLst>
                                          <p:attrName>ppt_y</p:attrName>
                                        </p:attrNameLst>
                                      </p:cBhvr>
                                      <p:tavLst>
                                        <p:tav tm="0">
                                          <p:val>
                                            <p:strVal val="#ppt_y+#ppt_h*1.125000"/>
                                          </p:val>
                                        </p:tav>
                                        <p:tav tm="100000">
                                          <p:val>
                                            <p:strVal val="#ppt_y"/>
                                          </p:val>
                                        </p:tav>
                                      </p:tavLst>
                                    </p:anim>
                                    <p:animEffect transition="in" filter="wipe(up)">
                                      <p:cBhvr>
                                        <p:cTn id="1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4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内容占位符 2" descr="中国教育出版网"/>
          <p:cNvSpPr>
            <a:spLocks noGrp="1"/>
          </p:cNvSpPr>
          <p:nvPr>
            <p:ph idx="1"/>
          </p:nvPr>
        </p:nvSpPr>
        <p:spPr>
          <a:xfrm>
            <a:off x="341313" y="709613"/>
            <a:ext cx="8537575" cy="1065212"/>
          </a:xfrm>
        </p:spPr>
        <p:txBody>
          <a:bodyPr vert="horz" wrap="square" lIns="68580" tIns="34290" rIns="68580" bIns="34290" anchor="t"/>
          <a:lstStyle/>
          <a:p>
            <a:pPr marL="0" indent="0" eaLnBrk="1" hangingPunct="1">
              <a:buNone/>
            </a:pPr>
            <a:r>
              <a:rPr lang="en-US" altLang="zh-CN" sz="2400" dirty="0">
                <a:latin typeface="宋体" panose="02010600030101010101" pitchFamily="2" charset="-122"/>
              </a:rPr>
              <a:t> </a:t>
            </a:r>
            <a:r>
              <a:rPr lang="en-US" altLang="zh-CN" sz="2400" b="1" dirty="0">
                <a:latin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5.从菲利普夫妇对于勒态度的不同中，你认为</a:t>
            </a:r>
            <a:r>
              <a:rPr lang="zh-CN" altLang="en-US" sz="2800" b="1" dirty="0">
                <a:latin typeface="宋体" panose="02010600030101010101" pitchFamily="2" charset="-122"/>
                <a:ea typeface="宋体" panose="02010600030101010101" pitchFamily="2" charset="-122"/>
                <a:cs typeface="宋体" panose="02010600030101010101" pitchFamily="2" charset="-122"/>
              </a:rPr>
              <a:t>他们分别</a:t>
            </a:r>
            <a:r>
              <a:rPr lang="en-US" altLang="zh-CN" sz="2800" b="1" dirty="0">
                <a:latin typeface="宋体" panose="02010600030101010101" pitchFamily="2" charset="-122"/>
                <a:ea typeface="宋体" panose="02010600030101010101" pitchFamily="2" charset="-122"/>
                <a:cs typeface="宋体" panose="02010600030101010101" pitchFamily="2" charset="-122"/>
              </a:rPr>
              <a:t>是怎样的人？</a:t>
            </a:r>
          </a:p>
        </p:txBody>
      </p:sp>
      <p:sp>
        <p:nvSpPr>
          <p:cNvPr id="21506" name="文本框 1" descr="中国教育出版网"/>
          <p:cNvSpPr txBox="1"/>
          <p:nvPr/>
        </p:nvSpPr>
        <p:spPr>
          <a:xfrm>
            <a:off x="378778" y="1841500"/>
            <a:ext cx="8462962" cy="3681730"/>
          </a:xfrm>
          <a:prstGeom prst="rect">
            <a:avLst/>
          </a:prstGeom>
          <a:solidFill>
            <a:schemeClr val="bg1">
              <a:alpha val="44000"/>
            </a:schemeClr>
          </a:solidFill>
          <a:ln w="9525">
            <a:noFill/>
          </a:ln>
        </p:spPr>
        <p:txBody>
          <a:bodyPr>
            <a:spAutoFit/>
          </a:bodyPr>
          <a:lstStyle/>
          <a:p>
            <a:pPr>
              <a:lnSpc>
                <a:spcPts val="3500"/>
              </a:lnSpc>
            </a:pP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菲利普夫妇都</a:t>
            </a:r>
            <a:r>
              <a:rPr lang="zh-CN" altLang="en-US" sz="2400" b="1" kern="0" dirty="0">
                <a:solidFill>
                  <a:srgbClr val="0000FF"/>
                </a:solidFill>
                <a:latin typeface="黑体" panose="02010609060101010101" pitchFamily="49" charset="-122"/>
                <a:ea typeface="黑体" panose="02010609060101010101" pitchFamily="49" charset="-122"/>
                <a:cs typeface="黑体" panose="02010609060101010101" pitchFamily="49" charset="-122"/>
              </a:rPr>
              <a:t>爱慕虚荣、自私冷酷、金钱至上</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，是两个可悲、可鄙</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的人。</a:t>
            </a:r>
          </a:p>
          <a:p>
            <a:pPr>
              <a:lnSpc>
                <a:spcPts val="3500"/>
              </a:lnSpc>
            </a:pP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菲利普</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太太</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精明、有心计、尖刻</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泼</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辣、虚荣心</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极</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强</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由于</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境况拮据</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，她一面极力节俭度日，勉强支撑门面</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一面又经常迁怒于丈夫，说刻薄话发泄怨气。 </a:t>
            </a:r>
          </a:p>
          <a:p>
            <a:pPr>
              <a:lnSpc>
                <a:spcPts val="3500"/>
              </a:lnSpc>
            </a:pP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菲利普的性格没有菲利普</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太太</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那样锋芒毕露，软弱老实，遇事容易慌张，随机应变不如</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太太</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，但爱慕虚荣的习气似乎有过之而无不及。</a:t>
            </a:r>
            <a:endParaRPr lang="en-US" altLang="zh-CN" sz="24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checkerboard(across)">
                                      <p:cBhvr>
                                        <p:cTn id="7" dur="500"/>
                                        <p:tgtEl>
                                          <p:spTgt spid="153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506">
                                            <p:txEl>
                                              <p:pRg st="0" end="0"/>
                                            </p:txEl>
                                          </p:spTgt>
                                        </p:tgtEl>
                                        <p:attrNameLst>
                                          <p:attrName>style.visibility</p:attrName>
                                        </p:attrNameLst>
                                      </p:cBhvr>
                                      <p:to>
                                        <p:strVal val="visible"/>
                                      </p:to>
                                    </p:set>
                                    <p:animEffect transition="in" filter="checkerboard(across)">
                                      <p:cBhvr>
                                        <p:cTn id="12" dur="500"/>
                                        <p:tgtEl>
                                          <p:spTgt spid="215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506">
                                            <p:txEl>
                                              <p:pRg st="1" end="1"/>
                                            </p:txEl>
                                          </p:spTgt>
                                        </p:tgtEl>
                                        <p:attrNameLst>
                                          <p:attrName>style.visibility</p:attrName>
                                        </p:attrNameLst>
                                      </p:cBhvr>
                                      <p:to>
                                        <p:strVal val="visible"/>
                                      </p:to>
                                    </p:set>
                                    <p:animEffect transition="in" filter="checkerboard(across)">
                                      <p:cBhvr>
                                        <p:cTn id="17" dur="500"/>
                                        <p:tgtEl>
                                          <p:spTgt spid="215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506">
                                            <p:txEl>
                                              <p:pRg st="2" end="2"/>
                                            </p:txEl>
                                          </p:spTgt>
                                        </p:tgtEl>
                                        <p:attrNameLst>
                                          <p:attrName>style.visibility</p:attrName>
                                        </p:attrNameLst>
                                      </p:cBhvr>
                                      <p:to>
                                        <p:strVal val="visible"/>
                                      </p:to>
                                    </p:set>
                                    <p:animEffect transition="in" filter="checkerboard(across)">
                                      <p:cBhvr>
                                        <p:cTn id="22" dur="500"/>
                                        <p:tgtEl>
                                          <p:spTgt spid="215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descr="中国教育出版网"/>
          <p:cNvSpPr>
            <a:spLocks noGrp="1"/>
          </p:cNvSpPr>
          <p:nvPr>
            <p:ph idx="1"/>
          </p:nvPr>
        </p:nvSpPr>
        <p:spPr>
          <a:xfrm>
            <a:off x="2126615" y="851535"/>
            <a:ext cx="6634480" cy="2945765"/>
          </a:xfrm>
          <a:solidFill>
            <a:schemeClr val="bg1">
              <a:alpha val="44000"/>
            </a:schemeClr>
          </a:solidFill>
        </p:spPr>
        <p:txBody>
          <a:bodyPr vert="horz" wrap="square" lIns="91440" tIns="45720" rIns="91440" bIns="45720" anchor="t"/>
          <a:lstStyle/>
          <a:p>
            <a:pPr marL="0" indent="0" eaLnBrk="1" hangingPunct="1">
              <a:lnSpc>
                <a:spcPts val="3500"/>
              </a:lnSpc>
              <a:buNone/>
            </a:pPr>
            <a:r>
              <a:rPr lang="en-US" altLang="zh-CN" sz="2400" b="1" dirty="0">
                <a:latin typeface="宋体" panose="02010600030101010101" pitchFamily="2" charset="-122"/>
              </a:rPr>
              <a:t>  </a:t>
            </a:r>
            <a:r>
              <a:rPr lang="en-US" altLang="zh-CN" b="1" dirty="0">
                <a:latin typeface="宋体" panose="02010600030101010101" pitchFamily="2" charset="-122"/>
                <a:ea typeface="宋体" panose="02010600030101010101" pitchFamily="2" charset="-122"/>
                <a:cs typeface="宋体" panose="02010600030101010101" pitchFamily="2" charset="-122"/>
              </a:rPr>
              <a:t> 6.作者塑造这两个人物形象又有哪些作用？</a:t>
            </a:r>
            <a:r>
              <a:rPr lang="zh-CN" altLang="en-US" b="1" dirty="0">
                <a:solidFill>
                  <a:srgbClr val="C00000"/>
                </a:solidFill>
                <a:latin typeface="宋体" panose="02010600030101010101" pitchFamily="2" charset="-122"/>
                <a:ea typeface="宋体" panose="02010600030101010101" pitchFamily="2" charset="-122"/>
                <a:cs typeface="宋体" panose="02010600030101010101" pitchFamily="2" charset="-122"/>
              </a:rPr>
              <a:t> </a:t>
            </a:r>
          </a:p>
          <a:p>
            <a:pPr marL="0" indent="0" eaLnBrk="1" hangingPunct="1">
              <a:lnSpc>
                <a:spcPts val="3500"/>
              </a:lnSpc>
              <a:buNone/>
            </a:pPr>
            <a:r>
              <a:rPr lang="zh-CN" altLang="en-US" sz="2400" dirty="0">
                <a:solidFill>
                  <a:srgbClr val="C00000"/>
                </a:solidFill>
                <a:latin typeface="楷体_GB2312" pitchFamily="49" charset="-122"/>
                <a:ea typeface="楷体_GB2312" pitchFamily="49" charset="-122"/>
              </a:rPr>
              <a:t>   </a:t>
            </a:r>
            <a:r>
              <a:rPr lang="zh-CN" altLang="en-US" sz="2400"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作者通过这两个人物形象的塑造揭示了文章的主旨：</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揭露并批判资本主义社会金钱势力统治下，小资产阶级的自私冷酷和极度虚荣的心理。</a:t>
            </a:r>
            <a:endParaRPr lang="zh-CN" altLang="en-US" sz="2800" b="1" dirty="0">
              <a:solidFill>
                <a:srgbClr val="C00000"/>
              </a:solidFill>
              <a:latin typeface="宋体" panose="02010600030101010101" pitchFamily="2" charset="-122"/>
              <a:ea typeface="宋体" panose="02010600030101010101" pitchFamily="2" charset="-122"/>
            </a:endParaRPr>
          </a:p>
          <a:p>
            <a:pPr marL="0" indent="0" eaLnBrk="1" hangingPunct="1">
              <a:buNone/>
            </a:pPr>
            <a:endParaRPr lang="zh-CN" altLang="en-US" sz="2800" b="1" dirty="0">
              <a:solidFill>
                <a:srgbClr val="C00000"/>
              </a:solidFill>
              <a:latin typeface="宋体" panose="02010600030101010101" pitchFamily="2" charset="-122"/>
              <a:ea typeface="宋体" panose="02010600030101010101" pitchFamily="2" charset="-122"/>
            </a:endParaRPr>
          </a:p>
        </p:txBody>
      </p:sp>
      <p:pic>
        <p:nvPicPr>
          <p:cNvPr id="40963" name="图片 112643" descr="t014a7d0c7ab23ddd76"/>
          <p:cNvPicPr>
            <a:picLocks noChangeAspect="1"/>
          </p:cNvPicPr>
          <p:nvPr/>
        </p:nvPicPr>
        <p:blipFill>
          <a:blip r:embed="rId2" cstate="print"/>
          <a:stretch>
            <a:fillRect/>
          </a:stretch>
        </p:blipFill>
        <p:spPr>
          <a:xfrm>
            <a:off x="4347210" y="3649980"/>
            <a:ext cx="4167505" cy="2711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charRg st="25" end="53"/>
                                            </p:txEl>
                                          </p:spTgt>
                                        </p:tgtEl>
                                        <p:attrNameLst>
                                          <p:attrName>style.visibility</p:attrName>
                                        </p:attrNameLst>
                                      </p:cBhvr>
                                      <p:to>
                                        <p:strVal val="visible"/>
                                      </p:to>
                                    </p:set>
                                    <p:animEffect transition="in" filter="checkerboard(across)">
                                      <p:cBhvr>
                                        <p:cTn id="12" dur="500"/>
                                        <p:tgtEl>
                                          <p:spTgt spid="3">
                                            <p:txEl>
                                              <p:charRg st="25" end="5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blinds(horizontal)">
                                      <p:cBhvr>
                                        <p:cTn id="1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内容占位符 2" descr="中国教育出版网"/>
          <p:cNvSpPr>
            <a:spLocks noGrp="1"/>
          </p:cNvSpPr>
          <p:nvPr>
            <p:ph idx="1"/>
          </p:nvPr>
        </p:nvSpPr>
        <p:spPr>
          <a:xfrm>
            <a:off x="26988" y="794068"/>
            <a:ext cx="8537575" cy="1065212"/>
          </a:xfrm>
        </p:spPr>
        <p:txBody>
          <a:bodyPr vert="horz" wrap="square" lIns="68580" tIns="34290" rIns="68580" bIns="34290" anchor="t"/>
          <a:lstStyle/>
          <a:p>
            <a:pPr marL="0" indent="0" eaLnBrk="1" hangingPunct="1">
              <a:buNone/>
            </a:pPr>
            <a:r>
              <a:rPr lang="en-US" altLang="zh-CN" sz="2400" dirty="0">
                <a:latin typeface="宋体" panose="02010600030101010101" pitchFamily="2" charset="-122"/>
              </a:rPr>
              <a:t>    </a:t>
            </a:r>
            <a:r>
              <a:rPr lang="en-US" altLang="zh-CN" sz="2400" b="1" dirty="0">
                <a:latin typeface="宋体" panose="02010600030101010101" pitchFamily="2" charset="-122"/>
              </a:rPr>
              <a:t> </a:t>
            </a:r>
            <a:r>
              <a:rPr lang="en-US" altLang="zh-CN" b="1" dirty="0">
                <a:latin typeface="宋体" panose="02010600030101010101" pitchFamily="2" charset="-122"/>
                <a:ea typeface="宋体" panose="02010600030101010101" pitchFamily="2" charset="-122"/>
                <a:cs typeface="宋体" panose="02010600030101010101" pitchFamily="2" charset="-122"/>
              </a:rPr>
              <a:t>7.“我”</a:t>
            </a:r>
            <a:r>
              <a:rPr lang="zh-CN" altLang="en-US" b="1" dirty="0">
                <a:latin typeface="宋体" panose="02010600030101010101" pitchFamily="2" charset="-122"/>
                <a:ea typeface="宋体" panose="02010600030101010101" pitchFamily="2" charset="-122"/>
                <a:cs typeface="宋体" panose="02010600030101010101" pitchFamily="2" charset="-122"/>
              </a:rPr>
              <a:t>这个人物在全文中起到</a:t>
            </a:r>
            <a:r>
              <a:rPr lang="en-US" altLang="zh-CN" b="1" dirty="0">
                <a:latin typeface="宋体" panose="02010600030101010101" pitchFamily="2" charset="-122"/>
                <a:ea typeface="宋体" panose="02010600030101010101" pitchFamily="2" charset="-122"/>
                <a:cs typeface="宋体" panose="02010600030101010101" pitchFamily="2" charset="-122"/>
              </a:rPr>
              <a:t>什么作用？</a:t>
            </a:r>
          </a:p>
        </p:txBody>
      </p:sp>
      <p:sp>
        <p:nvSpPr>
          <p:cNvPr id="21506" name="文本框 1" descr="中国教育出版网"/>
          <p:cNvSpPr txBox="1"/>
          <p:nvPr/>
        </p:nvSpPr>
        <p:spPr>
          <a:xfrm>
            <a:off x="323850" y="2037080"/>
            <a:ext cx="5318125" cy="3233420"/>
          </a:xfrm>
          <a:prstGeom prst="rect">
            <a:avLst/>
          </a:prstGeom>
          <a:solidFill>
            <a:schemeClr val="bg1">
              <a:alpha val="44000"/>
            </a:schemeClr>
          </a:solidFill>
          <a:ln w="9525">
            <a:noFill/>
          </a:ln>
        </p:spPr>
        <p:txBody>
          <a:bodyPr wrap="square">
            <a:spAutoFit/>
          </a:bodyPr>
          <a:lstStyle/>
          <a:p>
            <a:pPr>
              <a:lnSpc>
                <a:spcPts val="3500"/>
              </a:lnSpc>
            </a:pPr>
            <a:r>
              <a:rPr lang="en-US"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我</a:t>
            </a:r>
            <a:r>
              <a:rPr lang="en-US"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是本文的叙事线索。</a:t>
            </a:r>
          </a:p>
          <a:p>
            <a:pPr>
              <a:lnSpc>
                <a:spcPts val="3500"/>
              </a:lnSpc>
            </a:pP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en-US"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我</a:t>
            </a:r>
            <a:r>
              <a:rPr lang="en-US"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的纯真行为与菲利普夫妇的丑陋行为形成对比，</a:t>
            </a:r>
            <a:r>
              <a:rPr lang="zh-CN" altLang="en-US" sz="2800" b="1" kern="0" dirty="0">
                <a:solidFill>
                  <a:srgbClr val="0000FF"/>
                </a:solidFill>
                <a:latin typeface="黑体" panose="02010609060101010101" pitchFamily="49" charset="-122"/>
                <a:ea typeface="黑体" panose="02010609060101010101" pitchFamily="49" charset="-122"/>
                <a:cs typeface="黑体" panose="02010609060101010101" pitchFamily="49" charset="-122"/>
              </a:rPr>
              <a:t>突出了主题</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p>
          <a:p>
            <a:pPr>
              <a:lnSpc>
                <a:spcPts val="3500"/>
              </a:lnSpc>
            </a:pP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     在</a:t>
            </a:r>
            <a:r>
              <a:rPr lang="en-US"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我</a:t>
            </a:r>
            <a:r>
              <a:rPr lang="en-US"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的身上，寄托着作者</a:t>
            </a:r>
            <a:r>
              <a:rPr lang="zh-CN"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看重骨肉亲情、同情贫弱者的思想感情</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和对社会的希望。</a:t>
            </a:r>
          </a:p>
        </p:txBody>
      </p:sp>
      <p:pic>
        <p:nvPicPr>
          <p:cNvPr id="2" name="图片 1"/>
          <p:cNvPicPr>
            <a:picLocks noChangeAspect="1"/>
          </p:cNvPicPr>
          <p:nvPr/>
        </p:nvPicPr>
        <p:blipFill>
          <a:blip r:embed="rId2" cstate="print"/>
          <a:srcRect l="9250" t="8069" r="9417" b="5674"/>
          <a:stretch>
            <a:fillRect/>
          </a:stretch>
        </p:blipFill>
        <p:spPr>
          <a:xfrm>
            <a:off x="5970270" y="1967230"/>
            <a:ext cx="2910205" cy="4115435"/>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animEffect transition="in" filter="checkerboard(across)">
                                      <p:cBhvr>
                                        <p:cTn id="7" dur="500"/>
                                        <p:tgtEl>
                                          <p:spTgt spid="174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506">
                                            <p:txEl>
                                              <p:pRg st="0" end="0"/>
                                            </p:txEl>
                                          </p:spTgt>
                                        </p:tgtEl>
                                        <p:attrNameLst>
                                          <p:attrName>style.visibility</p:attrName>
                                        </p:attrNameLst>
                                      </p:cBhvr>
                                      <p:to>
                                        <p:strVal val="visible"/>
                                      </p:to>
                                    </p:set>
                                    <p:animEffect transition="in" filter="checkerboard(across)">
                                      <p:cBhvr>
                                        <p:cTn id="12" dur="500"/>
                                        <p:tgtEl>
                                          <p:spTgt spid="215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506">
                                            <p:txEl>
                                              <p:pRg st="1" end="1"/>
                                            </p:txEl>
                                          </p:spTgt>
                                        </p:tgtEl>
                                        <p:attrNameLst>
                                          <p:attrName>style.visibility</p:attrName>
                                        </p:attrNameLst>
                                      </p:cBhvr>
                                      <p:to>
                                        <p:strVal val="visible"/>
                                      </p:to>
                                    </p:set>
                                    <p:animEffect transition="in" filter="checkerboard(across)">
                                      <p:cBhvr>
                                        <p:cTn id="17" dur="500"/>
                                        <p:tgtEl>
                                          <p:spTgt spid="215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506">
                                            <p:txEl>
                                              <p:pRg st="2" end="2"/>
                                            </p:txEl>
                                          </p:spTgt>
                                        </p:tgtEl>
                                        <p:attrNameLst>
                                          <p:attrName>style.visibility</p:attrName>
                                        </p:attrNameLst>
                                      </p:cBhvr>
                                      <p:to>
                                        <p:strVal val="visible"/>
                                      </p:to>
                                    </p:set>
                                    <p:animEffect transition="in" filter="checkerboard(across)">
                                      <p:cBhvr>
                                        <p:cTn id="22" dur="500"/>
                                        <p:tgtEl>
                                          <p:spTgt spid="215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ppt_y</p:attrName>
                                        </p:attrNameLst>
                                      </p:cBhvr>
                                      <p:tavLst>
                                        <p:tav tm="0">
                                          <p:val>
                                            <p:strVal val="#ppt_y+#ppt_h*1.125000"/>
                                          </p:val>
                                        </p:tav>
                                        <p:tav tm="100000">
                                          <p:val>
                                            <p:strVal val="#ppt_y"/>
                                          </p:val>
                                        </p:tav>
                                      </p:tavLst>
                                    </p:anim>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内容占位符 2" descr="中国教育出版网"/>
          <p:cNvSpPr>
            <a:spLocks noGrp="1"/>
          </p:cNvSpPr>
          <p:nvPr>
            <p:ph idx="1"/>
          </p:nvPr>
        </p:nvSpPr>
        <p:spPr>
          <a:xfrm>
            <a:off x="351790" y="874395"/>
            <a:ext cx="7886700" cy="1433830"/>
          </a:xfrm>
        </p:spPr>
        <p:txBody>
          <a:bodyPr vert="horz" wrap="square" lIns="68580" tIns="34290" rIns="68580" bIns="34290" anchor="t"/>
          <a:lstStyle/>
          <a:p>
            <a:pPr marL="0" indent="0" eaLnBrk="1" hangingPunct="1">
              <a:buNone/>
            </a:pPr>
            <a:r>
              <a:rPr lang="en-US" altLang="zh-CN" sz="2400" b="1" dirty="0">
                <a:latin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rPr>
              <a:t> 8.</a:t>
            </a:r>
            <a:r>
              <a:rPr lang="zh-CN" altLang="en-US" sz="2800" b="1" dirty="0">
                <a:latin typeface="宋体" panose="02010600030101010101" pitchFamily="2" charset="-122"/>
                <a:ea typeface="宋体" panose="02010600030101010101" pitchFamily="2" charset="-122"/>
                <a:cs typeface="宋体" panose="02010600030101010101" pitchFamily="2" charset="-122"/>
              </a:rPr>
              <a:t>本文描写了诸多人物形象，有人认为主人公是于勒，也有人认为主人公不是于勒。请谈谈你的看法。</a:t>
            </a:r>
          </a:p>
        </p:txBody>
      </p:sp>
      <p:sp>
        <p:nvSpPr>
          <p:cNvPr id="26629" name="文本框 1" descr="中国教育出版网"/>
          <p:cNvSpPr txBox="1"/>
          <p:nvPr/>
        </p:nvSpPr>
        <p:spPr>
          <a:xfrm>
            <a:off x="3815080" y="2308225"/>
            <a:ext cx="4681220" cy="3233420"/>
          </a:xfrm>
          <a:prstGeom prst="rect">
            <a:avLst/>
          </a:prstGeom>
          <a:solidFill>
            <a:schemeClr val="bg1">
              <a:alpha val="44000"/>
            </a:schemeClr>
          </a:solidFill>
          <a:ln w="9525">
            <a:noFill/>
          </a:ln>
        </p:spPr>
        <p:txBody>
          <a:bodyPr wrap="square">
            <a:spAutoFit/>
          </a:bodyPr>
          <a:lstStyle/>
          <a:p>
            <a:pPr>
              <a:lnSpc>
                <a:spcPts val="3500"/>
              </a:lnSpc>
            </a:pPr>
            <a:r>
              <a:rPr lang="en-US" altLang="zh-CN" sz="2800"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zh-CN"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这篇小说虽然题目为</a:t>
            </a:r>
            <a:r>
              <a:rPr lang="en-US"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我的叔叔于勒</a:t>
            </a:r>
            <a:r>
              <a:rPr lang="en-US"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，但事实上却重在表现菲利普夫妇这两个人物形象，并且是通过菲利普夫妇来</a:t>
            </a:r>
            <a:r>
              <a:rPr lang="zh-CN" altLang="en-US" sz="2800" b="1" kern="0" dirty="0">
                <a:solidFill>
                  <a:srgbClr val="0000FF"/>
                </a:solidFill>
                <a:latin typeface="黑体" panose="02010609060101010101" pitchFamily="49" charset="-122"/>
                <a:ea typeface="黑体" panose="02010609060101010101" pitchFamily="49" charset="-122"/>
                <a:cs typeface="黑体" panose="02010609060101010101" pitchFamily="49" charset="-122"/>
              </a:rPr>
              <a:t>揭示文章主题</a:t>
            </a:r>
            <a:r>
              <a:rPr lang="zh-CN"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的，所以菲利普夫妇才是这篇小说的主人公。</a:t>
            </a:r>
            <a:endParaRPr lang="zh-CN" altLang="en-US" sz="2800" dirty="0">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7">
                                            <p:txEl>
                                              <p:charRg st="0" end="29"/>
                                            </p:txEl>
                                          </p:spTgt>
                                        </p:tgtEl>
                                        <p:attrNameLst>
                                          <p:attrName>style.visibility</p:attrName>
                                        </p:attrNameLst>
                                      </p:cBhvr>
                                      <p:to>
                                        <p:strVal val="visible"/>
                                      </p:to>
                                    </p:set>
                                    <p:animEffect transition="in" filter="checkerboard(across)">
                                      <p:cBhvr>
                                        <p:cTn id="7" dur="500"/>
                                        <p:tgtEl>
                                          <p:spTgt spid="24577">
                                            <p:txEl>
                                              <p:charRg st="0" end="29"/>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629">
                                            <p:txEl>
                                              <p:charRg st="0" end="28"/>
                                            </p:txEl>
                                          </p:spTgt>
                                        </p:tgtEl>
                                        <p:attrNameLst>
                                          <p:attrName>style.visibility</p:attrName>
                                        </p:attrNameLst>
                                      </p:cBhvr>
                                      <p:to>
                                        <p:strVal val="visible"/>
                                      </p:to>
                                    </p:set>
                                    <p:animEffect transition="in" filter="checkerboard(across)">
                                      <p:cBhvr>
                                        <p:cTn id="12" dur="500"/>
                                        <p:tgtEl>
                                          <p:spTgt spid="26629">
                                            <p:txEl>
                                              <p:charRg st="0" end="28"/>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6629">
                                            <p:txEl>
                                              <p:charRg st="54" end="81"/>
                                            </p:txEl>
                                          </p:spTgt>
                                        </p:tgtEl>
                                        <p:attrNameLst>
                                          <p:attrName>style.visibility</p:attrName>
                                        </p:attrNameLst>
                                      </p:cBhvr>
                                      <p:to>
                                        <p:strVal val="visible"/>
                                      </p:to>
                                    </p:set>
                                    <p:animEffect transition="in" filter="checkerboard(across)">
                                      <p:cBhvr>
                                        <p:cTn id="15" dur="500"/>
                                        <p:tgtEl>
                                          <p:spTgt spid="26629">
                                            <p:txEl>
                                              <p:charRg st="54" end="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内容占位符 2" descr="中国教育出版网"/>
          <p:cNvSpPr>
            <a:spLocks noGrp="1"/>
          </p:cNvSpPr>
          <p:nvPr>
            <p:ph idx="1"/>
          </p:nvPr>
        </p:nvSpPr>
        <p:spPr>
          <a:xfrm>
            <a:off x="2543175" y="1391285"/>
            <a:ext cx="6435725" cy="3049270"/>
          </a:xfrm>
          <a:solidFill>
            <a:schemeClr val="bg1">
              <a:alpha val="44000"/>
            </a:schemeClr>
          </a:solidFill>
        </p:spPr>
        <p:txBody>
          <a:bodyPr vert="horz" wrap="square" lIns="68580" tIns="34290" rIns="68580" bIns="34290" anchor="t"/>
          <a:lstStyle/>
          <a:p>
            <a:pPr marL="0" indent="0" eaLnBrk="1" hangingPunct="1">
              <a:buNone/>
            </a:pPr>
            <a:r>
              <a:rPr lang="en-US"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资本主义社会异化的人和人的关系。</a:t>
            </a:r>
            <a:r>
              <a:rPr lang="zh-CN"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菲利普夫妇的无义寡情，于勒被弃的遭遇，都是对资本主义金钱至上社会的形象概括。恰如马克思、恩格斯所说：</a:t>
            </a:r>
            <a:r>
              <a:rPr lang="en-US"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现代的资产阶级家庭是建筑在什么基础上的呢？是建筑在资本上面，建筑在私人发财上面的。”</a:t>
            </a:r>
            <a:endParaRPr lang="en-US" altLang="zh-CN"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1123315" y="558165"/>
            <a:ext cx="6158865" cy="583565"/>
          </a:xfrm>
          <a:prstGeom prst="rect">
            <a:avLst/>
          </a:prstGeom>
          <a:noFill/>
        </p:spPr>
        <p:txBody>
          <a:bodyPr wrap="none" rtlCol="0" anchor="t">
            <a:spAutoFit/>
          </a:bodyPr>
          <a:lstStyle/>
          <a:p>
            <a:r>
              <a:rPr lang="en-US" altLang="zh-CN" dirty="0">
                <a:latin typeface="宋体" panose="02010600030101010101" pitchFamily="2" charset="-122"/>
                <a:sym typeface="+mn-ea"/>
              </a:rPr>
              <a:t> </a:t>
            </a:r>
            <a:r>
              <a:rPr lang="en-US" altLang="zh-CN" b="1" dirty="0">
                <a:latin typeface="宋体" panose="02010600030101010101" pitchFamily="2" charset="-122"/>
                <a:sym typeface="+mn-ea"/>
              </a:rPr>
              <a:t>   </a:t>
            </a:r>
            <a:r>
              <a:rPr lang="en-US" altLang="zh-CN" sz="3200" b="1" dirty="0">
                <a:latin typeface="宋体" panose="02010600030101010101" pitchFamily="2" charset="-122"/>
                <a:cs typeface="宋体" panose="02010600030101010101" pitchFamily="2" charset="-122"/>
                <a:sym typeface="+mn-ea"/>
              </a:rPr>
              <a:t>9.你是如何理解课文的主题的?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49">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uild="p"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92165"/>
          <p:cNvSpPr txBox="1"/>
          <p:nvPr/>
        </p:nvSpPr>
        <p:spPr>
          <a:xfrm>
            <a:off x="395288" y="1717675"/>
            <a:ext cx="8353425" cy="4015105"/>
          </a:xfrm>
          <a:prstGeom prst="rect">
            <a:avLst/>
          </a:prstGeom>
          <a:solidFill>
            <a:schemeClr val="bg1">
              <a:alpha val="44000"/>
            </a:schemeClr>
          </a:solidFill>
          <a:ln w="9525">
            <a:noFill/>
          </a:ln>
        </p:spPr>
        <p:txBody>
          <a:bodyPr>
            <a:spAutoFit/>
          </a:bodyPr>
          <a:lstStyle/>
          <a:p>
            <a:pPr>
              <a:spcBef>
                <a:spcPct val="50000"/>
              </a:spcBef>
            </a:pPr>
            <a:r>
              <a:rPr lang="en-US" altLang="zh-CN" sz="3000" b="1" dirty="0">
                <a:latin typeface="宋体" panose="02010600030101010101" pitchFamily="2" charset="-122"/>
                <a:cs typeface="宋体" panose="02010600030101010101" pitchFamily="2" charset="-122"/>
              </a:rPr>
              <a:t>1.</a:t>
            </a:r>
            <a:r>
              <a:rPr lang="zh-CN" altLang="en-US" sz="3000" b="1" dirty="0">
                <a:latin typeface="宋体" panose="02010600030101010101" pitchFamily="2" charset="-122"/>
                <a:cs typeface="宋体" panose="02010600030101010101" pitchFamily="2" charset="-122"/>
              </a:rPr>
              <a:t>小说的三要素：（         ）、（        ）   </a:t>
            </a:r>
          </a:p>
          <a:p>
            <a:pPr>
              <a:spcBef>
                <a:spcPct val="50000"/>
              </a:spcBef>
            </a:pPr>
            <a:r>
              <a:rPr lang="zh-CN" altLang="en-US" sz="3000" b="1" dirty="0">
                <a:latin typeface="宋体" panose="02010600030101010101" pitchFamily="2" charset="-122"/>
                <a:cs typeface="宋体" panose="02010600030101010101" pitchFamily="2" charset="-122"/>
              </a:rPr>
              <a:t>（        ）。</a:t>
            </a:r>
          </a:p>
          <a:p>
            <a:pPr>
              <a:spcBef>
                <a:spcPct val="50000"/>
              </a:spcBef>
            </a:pPr>
            <a:r>
              <a:rPr lang="en-US" altLang="zh-CN" sz="3000" b="1" dirty="0">
                <a:latin typeface="宋体" panose="02010600030101010101" pitchFamily="2" charset="-122"/>
                <a:cs typeface="宋体" panose="02010600030101010101" pitchFamily="2" charset="-122"/>
              </a:rPr>
              <a:t>2.</a:t>
            </a:r>
            <a:r>
              <a:rPr lang="zh-CN" altLang="en-US" sz="3000" b="1" dirty="0">
                <a:latin typeface="宋体" panose="02010600030101010101" pitchFamily="2" charset="-122"/>
                <a:cs typeface="宋体" panose="02010600030101010101" pitchFamily="2" charset="-122"/>
              </a:rPr>
              <a:t>小说的故事情节由：（        ）（       ）</a:t>
            </a:r>
          </a:p>
          <a:p>
            <a:pPr>
              <a:spcBef>
                <a:spcPct val="50000"/>
              </a:spcBef>
            </a:pPr>
            <a:r>
              <a:rPr lang="zh-CN" altLang="en-US" sz="3000" b="1" dirty="0">
                <a:latin typeface="宋体" panose="02010600030101010101" pitchFamily="2" charset="-122"/>
                <a:cs typeface="宋体" panose="02010600030101010101" pitchFamily="2" charset="-122"/>
              </a:rPr>
              <a:t>（      ）（       ）等构成。</a:t>
            </a:r>
          </a:p>
          <a:p>
            <a:pPr>
              <a:spcBef>
                <a:spcPct val="50000"/>
              </a:spcBef>
            </a:pPr>
            <a:r>
              <a:rPr lang="en-US" altLang="zh-CN" sz="3000" b="1" dirty="0">
                <a:latin typeface="宋体" panose="02010600030101010101" pitchFamily="2" charset="-122"/>
                <a:cs typeface="宋体" panose="02010600030101010101" pitchFamily="2" charset="-122"/>
              </a:rPr>
              <a:t>3.</a:t>
            </a:r>
            <a:r>
              <a:rPr lang="zh-CN" altLang="en-US" sz="3000" b="1" dirty="0">
                <a:latin typeface="宋体" panose="02010600030101010101" pitchFamily="2" charset="-122"/>
                <a:cs typeface="宋体" panose="02010600030101010101" pitchFamily="2" charset="-122"/>
              </a:rPr>
              <a:t>人物描写包括（         ）、（          ）</a:t>
            </a:r>
          </a:p>
          <a:p>
            <a:pPr>
              <a:spcBef>
                <a:spcPct val="50000"/>
              </a:spcBef>
            </a:pPr>
            <a:r>
              <a:rPr lang="zh-CN" altLang="en-US" sz="3000" b="1" dirty="0">
                <a:latin typeface="宋体" panose="02010600030101010101" pitchFamily="2" charset="-122"/>
                <a:cs typeface="宋体" panose="02010600030101010101" pitchFamily="2" charset="-122"/>
              </a:rPr>
              <a:t>（         ）、（           ）、心理描写。</a:t>
            </a:r>
          </a:p>
        </p:txBody>
      </p:sp>
      <p:sp>
        <p:nvSpPr>
          <p:cNvPr id="92167" name="文本框 92166"/>
          <p:cNvSpPr txBox="1"/>
          <p:nvPr/>
        </p:nvSpPr>
        <p:spPr>
          <a:xfrm>
            <a:off x="3913823" y="1717675"/>
            <a:ext cx="1817687" cy="552450"/>
          </a:xfrm>
          <a:prstGeom prst="rect">
            <a:avLst/>
          </a:prstGeom>
          <a:noFill/>
          <a:ln w="9525">
            <a:noFill/>
          </a:ln>
        </p:spPr>
        <p:txBody>
          <a:bodyPr>
            <a:spAutoFit/>
          </a:bodyPr>
          <a:lstStyle/>
          <a:p>
            <a:pPr>
              <a:spcBef>
                <a:spcPct val="50000"/>
              </a:spcBef>
            </a:pPr>
            <a:r>
              <a:rPr lang="zh-CN" altLang="en-US" sz="3000" b="1" dirty="0">
                <a:solidFill>
                  <a:srgbClr val="FF0000"/>
                </a:solidFill>
                <a:latin typeface="宋体" panose="02010600030101010101" pitchFamily="2" charset="-122"/>
              </a:rPr>
              <a:t>人物形象</a:t>
            </a:r>
          </a:p>
        </p:txBody>
      </p:sp>
      <p:sp>
        <p:nvSpPr>
          <p:cNvPr id="92168" name="文本框 92167"/>
          <p:cNvSpPr txBox="1"/>
          <p:nvPr/>
        </p:nvSpPr>
        <p:spPr>
          <a:xfrm>
            <a:off x="6759575" y="1717675"/>
            <a:ext cx="1817688" cy="552450"/>
          </a:xfrm>
          <a:prstGeom prst="rect">
            <a:avLst/>
          </a:prstGeom>
          <a:noFill/>
          <a:ln w="9525">
            <a:noFill/>
          </a:ln>
        </p:spPr>
        <p:txBody>
          <a:bodyPr>
            <a:spAutoFit/>
          </a:bodyPr>
          <a:lstStyle/>
          <a:p>
            <a:pPr>
              <a:spcBef>
                <a:spcPct val="50000"/>
              </a:spcBef>
            </a:pPr>
            <a:r>
              <a:rPr lang="zh-CN" altLang="en-US" sz="3000" b="1" dirty="0">
                <a:solidFill>
                  <a:srgbClr val="FF0000"/>
                </a:solidFill>
                <a:latin typeface="宋体" panose="02010600030101010101" pitchFamily="2" charset="-122"/>
              </a:rPr>
              <a:t>故事情节</a:t>
            </a:r>
          </a:p>
        </p:txBody>
      </p:sp>
      <p:sp>
        <p:nvSpPr>
          <p:cNvPr id="92169" name="文本框 92168"/>
          <p:cNvSpPr txBox="1"/>
          <p:nvPr/>
        </p:nvSpPr>
        <p:spPr>
          <a:xfrm>
            <a:off x="784225" y="2414588"/>
            <a:ext cx="1868488" cy="554037"/>
          </a:xfrm>
          <a:prstGeom prst="rect">
            <a:avLst/>
          </a:prstGeom>
          <a:noFill/>
          <a:ln w="9525">
            <a:noFill/>
          </a:ln>
        </p:spPr>
        <p:txBody>
          <a:bodyPr>
            <a:spAutoFit/>
          </a:bodyPr>
          <a:lstStyle/>
          <a:p>
            <a:pPr>
              <a:spcBef>
                <a:spcPct val="50000"/>
              </a:spcBef>
            </a:pPr>
            <a:r>
              <a:rPr lang="zh-CN" altLang="en-US" sz="3000" b="1" dirty="0">
                <a:solidFill>
                  <a:srgbClr val="FF0000"/>
                </a:solidFill>
                <a:latin typeface="宋体" panose="02010600030101010101" pitchFamily="2" charset="-122"/>
              </a:rPr>
              <a:t>环境描写</a:t>
            </a:r>
          </a:p>
        </p:txBody>
      </p:sp>
      <p:sp>
        <p:nvSpPr>
          <p:cNvPr id="92170" name="文本框 92169"/>
          <p:cNvSpPr txBox="1"/>
          <p:nvPr/>
        </p:nvSpPr>
        <p:spPr>
          <a:xfrm>
            <a:off x="5013325" y="3086100"/>
            <a:ext cx="989013" cy="552450"/>
          </a:xfrm>
          <a:prstGeom prst="rect">
            <a:avLst/>
          </a:prstGeom>
          <a:noFill/>
          <a:ln w="9525">
            <a:noFill/>
          </a:ln>
        </p:spPr>
        <p:txBody>
          <a:bodyPr>
            <a:spAutoFit/>
          </a:bodyPr>
          <a:lstStyle/>
          <a:p>
            <a:pPr>
              <a:spcBef>
                <a:spcPct val="50000"/>
              </a:spcBef>
            </a:pPr>
            <a:r>
              <a:rPr lang="zh-CN" altLang="en-US" sz="3000" b="1" dirty="0">
                <a:solidFill>
                  <a:srgbClr val="FF0000"/>
                </a:solidFill>
                <a:latin typeface="宋体" panose="02010600030101010101" pitchFamily="2" charset="-122"/>
              </a:rPr>
              <a:t>开端</a:t>
            </a:r>
          </a:p>
        </p:txBody>
      </p:sp>
      <p:sp>
        <p:nvSpPr>
          <p:cNvPr id="92171" name="文本框 92170"/>
          <p:cNvSpPr txBox="1"/>
          <p:nvPr/>
        </p:nvSpPr>
        <p:spPr>
          <a:xfrm>
            <a:off x="7169150" y="3086100"/>
            <a:ext cx="996950" cy="552450"/>
          </a:xfrm>
          <a:prstGeom prst="rect">
            <a:avLst/>
          </a:prstGeom>
          <a:noFill/>
          <a:ln w="9525">
            <a:noFill/>
          </a:ln>
        </p:spPr>
        <p:txBody>
          <a:bodyPr>
            <a:spAutoFit/>
          </a:bodyPr>
          <a:lstStyle/>
          <a:p>
            <a:pPr>
              <a:spcBef>
                <a:spcPct val="50000"/>
              </a:spcBef>
            </a:pPr>
            <a:r>
              <a:rPr lang="zh-CN" altLang="en-US" sz="3000" b="1" dirty="0">
                <a:solidFill>
                  <a:srgbClr val="FF0000"/>
                </a:solidFill>
                <a:latin typeface="宋体" panose="02010600030101010101" pitchFamily="2" charset="-122"/>
              </a:rPr>
              <a:t>发展</a:t>
            </a:r>
          </a:p>
        </p:txBody>
      </p:sp>
      <p:sp>
        <p:nvSpPr>
          <p:cNvPr id="92172" name="文本框 92171"/>
          <p:cNvSpPr txBox="1"/>
          <p:nvPr/>
        </p:nvSpPr>
        <p:spPr>
          <a:xfrm>
            <a:off x="1008063" y="3733800"/>
            <a:ext cx="990600" cy="552450"/>
          </a:xfrm>
          <a:prstGeom prst="rect">
            <a:avLst/>
          </a:prstGeom>
          <a:noFill/>
          <a:ln w="9525">
            <a:noFill/>
          </a:ln>
        </p:spPr>
        <p:txBody>
          <a:bodyPr>
            <a:spAutoFit/>
          </a:bodyPr>
          <a:lstStyle/>
          <a:p>
            <a:pPr>
              <a:spcBef>
                <a:spcPct val="50000"/>
              </a:spcBef>
            </a:pPr>
            <a:r>
              <a:rPr lang="zh-CN" altLang="en-US" sz="3000" b="1" dirty="0">
                <a:solidFill>
                  <a:srgbClr val="FF0000"/>
                </a:solidFill>
                <a:latin typeface="宋体" panose="02010600030101010101" pitchFamily="2" charset="-122"/>
              </a:rPr>
              <a:t>高潮</a:t>
            </a:r>
          </a:p>
        </p:txBody>
      </p:sp>
      <p:sp>
        <p:nvSpPr>
          <p:cNvPr id="92173" name="文本框 92172"/>
          <p:cNvSpPr txBox="1"/>
          <p:nvPr/>
        </p:nvSpPr>
        <p:spPr>
          <a:xfrm>
            <a:off x="3022600" y="3733800"/>
            <a:ext cx="1008063" cy="552450"/>
          </a:xfrm>
          <a:prstGeom prst="rect">
            <a:avLst/>
          </a:prstGeom>
          <a:noFill/>
          <a:ln w="9525">
            <a:noFill/>
          </a:ln>
        </p:spPr>
        <p:txBody>
          <a:bodyPr>
            <a:spAutoFit/>
          </a:bodyPr>
          <a:lstStyle/>
          <a:p>
            <a:pPr>
              <a:spcBef>
                <a:spcPct val="50000"/>
              </a:spcBef>
            </a:pPr>
            <a:r>
              <a:rPr lang="zh-CN" altLang="en-US" sz="3000" b="1" dirty="0">
                <a:solidFill>
                  <a:srgbClr val="FF0000"/>
                </a:solidFill>
                <a:latin typeface="宋体" panose="02010600030101010101" pitchFamily="2" charset="-122"/>
              </a:rPr>
              <a:t>结局</a:t>
            </a:r>
          </a:p>
        </p:txBody>
      </p:sp>
      <p:sp>
        <p:nvSpPr>
          <p:cNvPr id="92174" name="文本框 92173"/>
          <p:cNvSpPr txBox="1"/>
          <p:nvPr/>
        </p:nvSpPr>
        <p:spPr>
          <a:xfrm>
            <a:off x="3706813" y="4452938"/>
            <a:ext cx="1728787" cy="552450"/>
          </a:xfrm>
          <a:prstGeom prst="rect">
            <a:avLst/>
          </a:prstGeom>
          <a:noFill/>
          <a:ln w="9525">
            <a:noFill/>
          </a:ln>
        </p:spPr>
        <p:txBody>
          <a:bodyPr>
            <a:spAutoFit/>
          </a:bodyPr>
          <a:lstStyle/>
          <a:p>
            <a:pPr>
              <a:spcBef>
                <a:spcPct val="50000"/>
              </a:spcBef>
            </a:pPr>
            <a:r>
              <a:rPr lang="zh-CN" altLang="en-US" sz="3000" b="1" dirty="0">
                <a:solidFill>
                  <a:srgbClr val="FF0000"/>
                </a:solidFill>
                <a:latin typeface="宋体" panose="02010600030101010101" pitchFamily="2" charset="-122"/>
              </a:rPr>
              <a:t>肖像描写</a:t>
            </a:r>
          </a:p>
        </p:txBody>
      </p:sp>
      <p:sp>
        <p:nvSpPr>
          <p:cNvPr id="92175" name="文本框 92174"/>
          <p:cNvSpPr txBox="1"/>
          <p:nvPr/>
        </p:nvSpPr>
        <p:spPr>
          <a:xfrm>
            <a:off x="6511925" y="4452938"/>
            <a:ext cx="1752600" cy="552450"/>
          </a:xfrm>
          <a:prstGeom prst="rect">
            <a:avLst/>
          </a:prstGeom>
          <a:noFill/>
          <a:ln w="9525">
            <a:noFill/>
          </a:ln>
        </p:spPr>
        <p:txBody>
          <a:bodyPr>
            <a:spAutoFit/>
          </a:bodyPr>
          <a:lstStyle/>
          <a:p>
            <a:pPr>
              <a:spcBef>
                <a:spcPct val="50000"/>
              </a:spcBef>
            </a:pPr>
            <a:r>
              <a:rPr lang="zh-CN" altLang="en-US" sz="3000" b="1" dirty="0">
                <a:solidFill>
                  <a:srgbClr val="FF0000"/>
                </a:solidFill>
                <a:latin typeface="宋体" panose="02010600030101010101" pitchFamily="2" charset="-122"/>
              </a:rPr>
              <a:t>语言描写</a:t>
            </a:r>
          </a:p>
        </p:txBody>
      </p:sp>
      <p:sp>
        <p:nvSpPr>
          <p:cNvPr id="92176" name="文本框 92175"/>
          <p:cNvSpPr txBox="1"/>
          <p:nvPr/>
        </p:nvSpPr>
        <p:spPr>
          <a:xfrm>
            <a:off x="900113" y="5180013"/>
            <a:ext cx="1752600" cy="552450"/>
          </a:xfrm>
          <a:prstGeom prst="rect">
            <a:avLst/>
          </a:prstGeom>
          <a:noFill/>
          <a:ln w="9525">
            <a:noFill/>
          </a:ln>
        </p:spPr>
        <p:txBody>
          <a:bodyPr>
            <a:spAutoFit/>
          </a:bodyPr>
          <a:lstStyle/>
          <a:p>
            <a:pPr>
              <a:spcBef>
                <a:spcPct val="50000"/>
              </a:spcBef>
            </a:pPr>
            <a:r>
              <a:rPr lang="zh-CN" altLang="en-US" sz="3000" b="1" dirty="0">
                <a:solidFill>
                  <a:srgbClr val="FF0000"/>
                </a:solidFill>
                <a:latin typeface="宋体" panose="02010600030101010101" pitchFamily="2" charset="-122"/>
              </a:rPr>
              <a:t>动作描写</a:t>
            </a:r>
          </a:p>
        </p:txBody>
      </p:sp>
      <p:sp>
        <p:nvSpPr>
          <p:cNvPr id="92177" name="文本框 92176"/>
          <p:cNvSpPr txBox="1"/>
          <p:nvPr/>
        </p:nvSpPr>
        <p:spPr>
          <a:xfrm>
            <a:off x="4114800" y="5180013"/>
            <a:ext cx="1790700" cy="552450"/>
          </a:xfrm>
          <a:prstGeom prst="rect">
            <a:avLst/>
          </a:prstGeom>
          <a:noFill/>
          <a:ln w="9525">
            <a:noFill/>
          </a:ln>
        </p:spPr>
        <p:txBody>
          <a:bodyPr>
            <a:spAutoFit/>
          </a:bodyPr>
          <a:lstStyle/>
          <a:p>
            <a:pPr>
              <a:spcBef>
                <a:spcPct val="50000"/>
              </a:spcBef>
            </a:pPr>
            <a:r>
              <a:rPr lang="zh-CN" altLang="en-US" sz="3000" b="1" dirty="0">
                <a:solidFill>
                  <a:srgbClr val="FF0000"/>
                </a:solidFill>
                <a:latin typeface="宋体" panose="02010600030101010101" pitchFamily="2" charset="-122"/>
              </a:rPr>
              <a:t>神态描写</a:t>
            </a:r>
          </a:p>
        </p:txBody>
      </p:sp>
      <p:grpSp>
        <p:nvGrpSpPr>
          <p:cNvPr id="7" name="组合 6"/>
          <p:cNvGrpSpPr/>
          <p:nvPr/>
        </p:nvGrpSpPr>
        <p:grpSpPr>
          <a:xfrm>
            <a:off x="344488" y="695325"/>
            <a:ext cx="2346325" cy="700088"/>
            <a:chOff x="677" y="589"/>
            <a:chExt cx="3695" cy="1103"/>
          </a:xfrm>
        </p:grpSpPr>
        <p:pic>
          <p:nvPicPr>
            <p:cNvPr id="4100"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4101" name="文本框 3"/>
            <p:cNvSpPr txBox="1"/>
            <p:nvPr/>
          </p:nvSpPr>
          <p:spPr>
            <a:xfrm>
              <a:off x="852" y="681"/>
              <a:ext cx="2848" cy="919"/>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文本介绍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additive="base">
                                        <p:cTn id="13" dur="500"/>
                                        <p:tgtEl>
                                          <p:spTgt spid="21506"/>
                                        </p:tgtEl>
                                        <p:attrNameLst>
                                          <p:attrName>ppt_y</p:attrName>
                                        </p:attrNameLst>
                                      </p:cBhvr>
                                      <p:tavLst>
                                        <p:tav tm="0">
                                          <p:val>
                                            <p:strVal val="#ppt_y+#ppt_h*1.125000"/>
                                          </p:val>
                                        </p:tav>
                                        <p:tav tm="100000">
                                          <p:val>
                                            <p:strVal val="#ppt_y"/>
                                          </p:val>
                                        </p:tav>
                                      </p:tavLst>
                                    </p:anim>
                                    <p:animEffect transition="in" filter="wipe(up)">
                                      <p:cBhvr>
                                        <p:cTn id="14" dur="500"/>
                                        <p:tgtEl>
                                          <p:spTgt spid="2150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67"/>
                                        </p:tgtEl>
                                        <p:attrNameLst>
                                          <p:attrName>style.visibility</p:attrName>
                                        </p:attrNameLst>
                                      </p:cBhvr>
                                      <p:to>
                                        <p:strVal val="visible"/>
                                      </p:to>
                                    </p:set>
                                    <p:anim calcmode="lin" valueType="num">
                                      <p:cBhvr additive="base">
                                        <p:cTn id="19" dur="500" fill="hold"/>
                                        <p:tgtEl>
                                          <p:spTgt spid="92167"/>
                                        </p:tgtEl>
                                        <p:attrNameLst>
                                          <p:attrName>ppt_x</p:attrName>
                                        </p:attrNameLst>
                                      </p:cBhvr>
                                      <p:tavLst>
                                        <p:tav tm="0">
                                          <p:val>
                                            <p:strVal val="#ppt_x"/>
                                          </p:val>
                                        </p:tav>
                                        <p:tav tm="100000">
                                          <p:val>
                                            <p:strVal val="#ppt_x"/>
                                          </p:val>
                                        </p:tav>
                                      </p:tavLst>
                                    </p:anim>
                                    <p:anim calcmode="lin" valueType="num">
                                      <p:cBhvr additive="base">
                                        <p:cTn id="20" dur="500" fill="hold"/>
                                        <p:tgtEl>
                                          <p:spTgt spid="9216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68"/>
                                        </p:tgtEl>
                                        <p:attrNameLst>
                                          <p:attrName>style.visibility</p:attrName>
                                        </p:attrNameLst>
                                      </p:cBhvr>
                                      <p:to>
                                        <p:strVal val="visible"/>
                                      </p:to>
                                    </p:set>
                                    <p:anim calcmode="lin" valueType="num">
                                      <p:cBhvr additive="base">
                                        <p:cTn id="25" dur="500" fill="hold"/>
                                        <p:tgtEl>
                                          <p:spTgt spid="92168"/>
                                        </p:tgtEl>
                                        <p:attrNameLst>
                                          <p:attrName>ppt_x</p:attrName>
                                        </p:attrNameLst>
                                      </p:cBhvr>
                                      <p:tavLst>
                                        <p:tav tm="0">
                                          <p:val>
                                            <p:strVal val="#ppt_x"/>
                                          </p:val>
                                        </p:tav>
                                        <p:tav tm="100000">
                                          <p:val>
                                            <p:strVal val="#ppt_x"/>
                                          </p:val>
                                        </p:tav>
                                      </p:tavLst>
                                    </p:anim>
                                    <p:anim calcmode="lin" valueType="num">
                                      <p:cBhvr additive="base">
                                        <p:cTn id="26" dur="500" fill="hold"/>
                                        <p:tgtEl>
                                          <p:spTgt spid="921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69"/>
                                        </p:tgtEl>
                                        <p:attrNameLst>
                                          <p:attrName>style.visibility</p:attrName>
                                        </p:attrNameLst>
                                      </p:cBhvr>
                                      <p:to>
                                        <p:strVal val="visible"/>
                                      </p:to>
                                    </p:set>
                                    <p:anim calcmode="lin" valueType="num">
                                      <p:cBhvr additive="base">
                                        <p:cTn id="31" dur="500" fill="hold"/>
                                        <p:tgtEl>
                                          <p:spTgt spid="92169"/>
                                        </p:tgtEl>
                                        <p:attrNameLst>
                                          <p:attrName>ppt_x</p:attrName>
                                        </p:attrNameLst>
                                      </p:cBhvr>
                                      <p:tavLst>
                                        <p:tav tm="0">
                                          <p:val>
                                            <p:strVal val="#ppt_x"/>
                                          </p:val>
                                        </p:tav>
                                        <p:tav tm="100000">
                                          <p:val>
                                            <p:strVal val="#ppt_x"/>
                                          </p:val>
                                        </p:tav>
                                      </p:tavLst>
                                    </p:anim>
                                    <p:anim calcmode="lin" valueType="num">
                                      <p:cBhvr additive="base">
                                        <p:cTn id="32" dur="500" fill="hold"/>
                                        <p:tgtEl>
                                          <p:spTgt spid="9216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70"/>
                                        </p:tgtEl>
                                        <p:attrNameLst>
                                          <p:attrName>style.visibility</p:attrName>
                                        </p:attrNameLst>
                                      </p:cBhvr>
                                      <p:to>
                                        <p:strVal val="visible"/>
                                      </p:to>
                                    </p:set>
                                    <p:anim calcmode="lin" valueType="num">
                                      <p:cBhvr additive="base">
                                        <p:cTn id="37" dur="500" fill="hold"/>
                                        <p:tgtEl>
                                          <p:spTgt spid="92170"/>
                                        </p:tgtEl>
                                        <p:attrNameLst>
                                          <p:attrName>ppt_x</p:attrName>
                                        </p:attrNameLst>
                                      </p:cBhvr>
                                      <p:tavLst>
                                        <p:tav tm="0">
                                          <p:val>
                                            <p:strVal val="#ppt_x"/>
                                          </p:val>
                                        </p:tav>
                                        <p:tav tm="100000">
                                          <p:val>
                                            <p:strVal val="#ppt_x"/>
                                          </p:val>
                                        </p:tav>
                                      </p:tavLst>
                                    </p:anim>
                                    <p:anim calcmode="lin" valueType="num">
                                      <p:cBhvr additive="base">
                                        <p:cTn id="38" dur="500" fill="hold"/>
                                        <p:tgtEl>
                                          <p:spTgt spid="9217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71"/>
                                        </p:tgtEl>
                                        <p:attrNameLst>
                                          <p:attrName>style.visibility</p:attrName>
                                        </p:attrNameLst>
                                      </p:cBhvr>
                                      <p:to>
                                        <p:strVal val="visible"/>
                                      </p:to>
                                    </p:set>
                                    <p:anim calcmode="lin" valueType="num">
                                      <p:cBhvr additive="base">
                                        <p:cTn id="43" dur="500" fill="hold"/>
                                        <p:tgtEl>
                                          <p:spTgt spid="92171"/>
                                        </p:tgtEl>
                                        <p:attrNameLst>
                                          <p:attrName>ppt_x</p:attrName>
                                        </p:attrNameLst>
                                      </p:cBhvr>
                                      <p:tavLst>
                                        <p:tav tm="0">
                                          <p:val>
                                            <p:strVal val="#ppt_x"/>
                                          </p:val>
                                        </p:tav>
                                        <p:tav tm="100000">
                                          <p:val>
                                            <p:strVal val="#ppt_x"/>
                                          </p:val>
                                        </p:tav>
                                      </p:tavLst>
                                    </p:anim>
                                    <p:anim calcmode="lin" valueType="num">
                                      <p:cBhvr additive="base">
                                        <p:cTn id="44" dur="500" fill="hold"/>
                                        <p:tgtEl>
                                          <p:spTgt spid="9217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72"/>
                                        </p:tgtEl>
                                        <p:attrNameLst>
                                          <p:attrName>style.visibility</p:attrName>
                                        </p:attrNameLst>
                                      </p:cBhvr>
                                      <p:to>
                                        <p:strVal val="visible"/>
                                      </p:to>
                                    </p:set>
                                    <p:anim calcmode="lin" valueType="num">
                                      <p:cBhvr additive="base">
                                        <p:cTn id="49" dur="500" fill="hold"/>
                                        <p:tgtEl>
                                          <p:spTgt spid="92172"/>
                                        </p:tgtEl>
                                        <p:attrNameLst>
                                          <p:attrName>ppt_x</p:attrName>
                                        </p:attrNameLst>
                                      </p:cBhvr>
                                      <p:tavLst>
                                        <p:tav tm="0">
                                          <p:val>
                                            <p:strVal val="#ppt_x"/>
                                          </p:val>
                                        </p:tav>
                                        <p:tav tm="100000">
                                          <p:val>
                                            <p:strVal val="#ppt_x"/>
                                          </p:val>
                                        </p:tav>
                                      </p:tavLst>
                                    </p:anim>
                                    <p:anim calcmode="lin" valueType="num">
                                      <p:cBhvr additive="base">
                                        <p:cTn id="50" dur="500" fill="hold"/>
                                        <p:tgtEl>
                                          <p:spTgt spid="9217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2173"/>
                                        </p:tgtEl>
                                        <p:attrNameLst>
                                          <p:attrName>style.visibility</p:attrName>
                                        </p:attrNameLst>
                                      </p:cBhvr>
                                      <p:to>
                                        <p:strVal val="visible"/>
                                      </p:to>
                                    </p:set>
                                    <p:anim calcmode="lin" valueType="num">
                                      <p:cBhvr additive="base">
                                        <p:cTn id="55" dur="500" fill="hold"/>
                                        <p:tgtEl>
                                          <p:spTgt spid="92173"/>
                                        </p:tgtEl>
                                        <p:attrNameLst>
                                          <p:attrName>ppt_x</p:attrName>
                                        </p:attrNameLst>
                                      </p:cBhvr>
                                      <p:tavLst>
                                        <p:tav tm="0">
                                          <p:val>
                                            <p:strVal val="#ppt_x"/>
                                          </p:val>
                                        </p:tav>
                                        <p:tav tm="100000">
                                          <p:val>
                                            <p:strVal val="#ppt_x"/>
                                          </p:val>
                                        </p:tav>
                                      </p:tavLst>
                                    </p:anim>
                                    <p:anim calcmode="lin" valueType="num">
                                      <p:cBhvr additive="base">
                                        <p:cTn id="56" dur="500" fill="hold"/>
                                        <p:tgtEl>
                                          <p:spTgt spid="9217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2174"/>
                                        </p:tgtEl>
                                        <p:attrNameLst>
                                          <p:attrName>style.visibility</p:attrName>
                                        </p:attrNameLst>
                                      </p:cBhvr>
                                      <p:to>
                                        <p:strVal val="visible"/>
                                      </p:to>
                                    </p:set>
                                    <p:anim calcmode="lin" valueType="num">
                                      <p:cBhvr additive="base">
                                        <p:cTn id="61" dur="500" fill="hold"/>
                                        <p:tgtEl>
                                          <p:spTgt spid="92174"/>
                                        </p:tgtEl>
                                        <p:attrNameLst>
                                          <p:attrName>ppt_x</p:attrName>
                                        </p:attrNameLst>
                                      </p:cBhvr>
                                      <p:tavLst>
                                        <p:tav tm="0">
                                          <p:val>
                                            <p:strVal val="#ppt_x"/>
                                          </p:val>
                                        </p:tav>
                                        <p:tav tm="100000">
                                          <p:val>
                                            <p:strVal val="#ppt_x"/>
                                          </p:val>
                                        </p:tav>
                                      </p:tavLst>
                                    </p:anim>
                                    <p:anim calcmode="lin" valueType="num">
                                      <p:cBhvr additive="base">
                                        <p:cTn id="62" dur="500" fill="hold"/>
                                        <p:tgtEl>
                                          <p:spTgt spid="9217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2175"/>
                                        </p:tgtEl>
                                        <p:attrNameLst>
                                          <p:attrName>style.visibility</p:attrName>
                                        </p:attrNameLst>
                                      </p:cBhvr>
                                      <p:to>
                                        <p:strVal val="visible"/>
                                      </p:to>
                                    </p:set>
                                    <p:anim calcmode="lin" valueType="num">
                                      <p:cBhvr additive="base">
                                        <p:cTn id="67" dur="500" fill="hold"/>
                                        <p:tgtEl>
                                          <p:spTgt spid="92175"/>
                                        </p:tgtEl>
                                        <p:attrNameLst>
                                          <p:attrName>ppt_x</p:attrName>
                                        </p:attrNameLst>
                                      </p:cBhvr>
                                      <p:tavLst>
                                        <p:tav tm="0">
                                          <p:val>
                                            <p:strVal val="#ppt_x"/>
                                          </p:val>
                                        </p:tav>
                                        <p:tav tm="100000">
                                          <p:val>
                                            <p:strVal val="#ppt_x"/>
                                          </p:val>
                                        </p:tav>
                                      </p:tavLst>
                                    </p:anim>
                                    <p:anim calcmode="lin" valueType="num">
                                      <p:cBhvr additive="base">
                                        <p:cTn id="68" dur="500" fill="hold"/>
                                        <p:tgtEl>
                                          <p:spTgt spid="9217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2176"/>
                                        </p:tgtEl>
                                        <p:attrNameLst>
                                          <p:attrName>style.visibility</p:attrName>
                                        </p:attrNameLst>
                                      </p:cBhvr>
                                      <p:to>
                                        <p:strVal val="visible"/>
                                      </p:to>
                                    </p:set>
                                    <p:anim calcmode="lin" valueType="num">
                                      <p:cBhvr additive="base">
                                        <p:cTn id="73" dur="500" fill="hold"/>
                                        <p:tgtEl>
                                          <p:spTgt spid="92176"/>
                                        </p:tgtEl>
                                        <p:attrNameLst>
                                          <p:attrName>ppt_x</p:attrName>
                                        </p:attrNameLst>
                                      </p:cBhvr>
                                      <p:tavLst>
                                        <p:tav tm="0">
                                          <p:val>
                                            <p:strVal val="#ppt_x"/>
                                          </p:val>
                                        </p:tav>
                                        <p:tav tm="100000">
                                          <p:val>
                                            <p:strVal val="#ppt_x"/>
                                          </p:val>
                                        </p:tav>
                                      </p:tavLst>
                                    </p:anim>
                                    <p:anim calcmode="lin" valueType="num">
                                      <p:cBhvr additive="base">
                                        <p:cTn id="74" dur="500" fill="hold"/>
                                        <p:tgtEl>
                                          <p:spTgt spid="9217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2177"/>
                                        </p:tgtEl>
                                        <p:attrNameLst>
                                          <p:attrName>style.visibility</p:attrName>
                                        </p:attrNameLst>
                                      </p:cBhvr>
                                      <p:to>
                                        <p:strVal val="visible"/>
                                      </p:to>
                                    </p:set>
                                    <p:anim calcmode="lin" valueType="num">
                                      <p:cBhvr additive="base">
                                        <p:cTn id="79" dur="500" fill="hold"/>
                                        <p:tgtEl>
                                          <p:spTgt spid="92177"/>
                                        </p:tgtEl>
                                        <p:attrNameLst>
                                          <p:attrName>ppt_x</p:attrName>
                                        </p:attrNameLst>
                                      </p:cBhvr>
                                      <p:tavLst>
                                        <p:tav tm="0">
                                          <p:val>
                                            <p:strVal val="#ppt_x"/>
                                          </p:val>
                                        </p:tav>
                                        <p:tav tm="100000">
                                          <p:val>
                                            <p:strVal val="#ppt_x"/>
                                          </p:val>
                                        </p:tav>
                                      </p:tavLst>
                                    </p:anim>
                                    <p:anim calcmode="lin" valueType="num">
                                      <p:cBhvr additive="base">
                                        <p:cTn id="80" dur="500" fill="hold"/>
                                        <p:tgtEl>
                                          <p:spTgt spid="92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92167" grpId="0"/>
      <p:bldP spid="92168" grpId="0"/>
      <p:bldP spid="92169" grpId="0"/>
      <p:bldP spid="92170" grpId="0"/>
      <p:bldP spid="92171" grpId="0"/>
      <p:bldP spid="92172" grpId="0"/>
      <p:bldP spid="92173" grpId="0"/>
      <p:bldP spid="92174" grpId="0"/>
      <p:bldP spid="92175" grpId="0"/>
      <p:bldP spid="92176" grpId="0"/>
      <p:bldP spid="921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descr="中国教育出版网"/>
          <p:cNvSpPr>
            <a:spLocks noGrp="1"/>
          </p:cNvSpPr>
          <p:nvPr>
            <p:ph idx="1"/>
          </p:nvPr>
        </p:nvSpPr>
        <p:spPr>
          <a:xfrm>
            <a:off x="628650" y="1014730"/>
            <a:ext cx="7886700" cy="4173220"/>
          </a:xfrm>
          <a:solidFill>
            <a:schemeClr val="bg1">
              <a:alpha val="44000"/>
            </a:schemeClr>
          </a:solidFill>
        </p:spPr>
        <p:txBody>
          <a:bodyPr vert="horz" wrap="square" lIns="91440" tIns="45720" rIns="91440" bIns="45720" anchor="t"/>
          <a:lstStyle/>
          <a:p>
            <a:pPr marL="0" indent="0" eaLnBrk="1" hangingPunct="1">
              <a:lnSpc>
                <a:spcPct val="90000"/>
              </a:lnSpc>
              <a:buNone/>
            </a:pPr>
            <a:r>
              <a:rPr lang="zh-CN" altLang="zh-CN" sz="3600"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zh-CN" altLang="zh-CN" sz="2800"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zh-CN"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2</a:t>
            </a:r>
            <a:r>
              <a:rPr lang="zh-CN"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小人物生活的辛酸</a:t>
            </a:r>
            <a:r>
              <a:rPr lang="zh-CN" altLang="zh-CN"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作品中的菲利普夫妇是两个既可鄙又可怜的形象。他们挣扎在社会的底层，也正因于勒的恶行，将一家人的生活拖累到贫困中不能自拔。生活十分艰辛，乃至女儿出嫁都成了问题。于勒发财的消息，成了他们摆脱生活窘迫的唯一的救命稻草，可现实是他们遇见了无脸归来的穷困潦倒的于勒。面对无奈的现实，他们的选择无疑是艰难的。势利，作为人类普遍的劣习和商品社会必然衍生的生活现象，是超越时代、地域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charRg st="0" end="28"/>
                                            </p:txEl>
                                          </p:spTgt>
                                        </p:tgtEl>
                                        <p:attrNameLst>
                                          <p:attrName>style.visibility</p:attrName>
                                        </p:attrNameLst>
                                      </p:cBhvr>
                                      <p:to>
                                        <p:strVal val="visible"/>
                                      </p:to>
                                    </p:set>
                                    <p:animEffect transition="in" filter="blinds(horizontal)">
                                      <p:cBhvr>
                                        <p:cTn id="7" dur="500"/>
                                        <p:tgtEl>
                                          <p:spTgt spid="3">
                                            <p:txEl>
                                              <p:charRg st="0"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2" descr="中国教育出版网"/>
          <p:cNvSpPr>
            <a:spLocks noGrp="1"/>
          </p:cNvSpPr>
          <p:nvPr>
            <p:ph idx="1"/>
          </p:nvPr>
        </p:nvSpPr>
        <p:spPr>
          <a:xfrm>
            <a:off x="301625" y="1563688"/>
            <a:ext cx="8424863" cy="1246187"/>
          </a:xfrm>
        </p:spPr>
        <p:txBody>
          <a:bodyPr vert="horz" wrap="square" lIns="68580" tIns="34290" rIns="68580" bIns="34290" anchor="t"/>
          <a:lstStyle/>
          <a:p>
            <a:pPr marL="0" indent="0" eaLnBrk="1" hangingPunct="1">
              <a:buNone/>
            </a:pPr>
            <a:r>
              <a:rPr lang="en-US" altLang="zh-CN" sz="2400" b="1" dirty="0">
                <a:latin typeface="宋体" panose="02010600030101010101" pitchFamily="2" charset="-122"/>
              </a:rPr>
              <a:t>  </a:t>
            </a: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rPr>
              <a:t>  1.“唉!如果于勒竟在这只船上，那会叫人多么惊喜呀!”</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rPr>
              <a:t>这</a:t>
            </a: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rPr>
              <a:t>句话在</a:t>
            </a:r>
            <a:r>
              <a:rPr lang="zh-CN" altLang="en-US" sz="2800" b="1" dirty="0">
                <a:solidFill>
                  <a:srgbClr val="0000FF"/>
                </a:solidFill>
                <a:latin typeface="宋体" panose="02010600030101010101" pitchFamily="2" charset="-122"/>
                <a:ea typeface="宋体" panose="02010600030101010101" pitchFamily="2" charset="-122"/>
                <a:cs typeface="宋体" panose="02010600030101010101" pitchFamily="2" charset="-122"/>
              </a:rPr>
              <a:t>文</a:t>
            </a:r>
            <a:r>
              <a:rPr lang="en-US" altLang="zh-CN" sz="2800" b="1" dirty="0">
                <a:solidFill>
                  <a:srgbClr val="0000FF"/>
                </a:solidFill>
                <a:latin typeface="宋体" panose="02010600030101010101" pitchFamily="2" charset="-122"/>
                <a:ea typeface="宋体" panose="02010600030101010101" pitchFamily="2" charset="-122"/>
                <a:cs typeface="宋体" panose="02010600030101010101" pitchFamily="2" charset="-122"/>
              </a:rPr>
              <a:t>中出现了两次，有什么作用?</a:t>
            </a:r>
          </a:p>
        </p:txBody>
      </p:sp>
      <p:sp>
        <p:nvSpPr>
          <p:cNvPr id="22533" name="文本框 2" descr="中国教育出版网"/>
          <p:cNvSpPr txBox="1"/>
          <p:nvPr/>
        </p:nvSpPr>
        <p:spPr>
          <a:xfrm>
            <a:off x="301625" y="2585085"/>
            <a:ext cx="8424863" cy="3233420"/>
          </a:xfrm>
          <a:prstGeom prst="rect">
            <a:avLst/>
          </a:prstGeom>
          <a:solidFill>
            <a:schemeClr val="bg1">
              <a:alpha val="44000"/>
            </a:schemeClr>
          </a:solidFill>
          <a:ln w="9525">
            <a:noFill/>
          </a:ln>
        </p:spPr>
        <p:txBody>
          <a:bodyPr>
            <a:spAutoFit/>
          </a:bodyPr>
          <a:lstStyle/>
          <a:p>
            <a:pPr>
              <a:lnSpc>
                <a:spcPts val="3500"/>
              </a:lnSpc>
            </a:pPr>
            <a:r>
              <a:rPr lang="zh-CN"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这是一种反复的修辞手法。 </a:t>
            </a:r>
          </a:p>
          <a:p>
            <a:pPr>
              <a:lnSpc>
                <a:spcPts val="3500"/>
              </a:lnSpc>
            </a:pP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这句话第一次出现，使读者产生了好奇心：于勒是谁?为</a:t>
            </a:r>
          </a:p>
          <a:p>
            <a:pPr>
              <a:lnSpc>
                <a:spcPts val="3500"/>
              </a:lnSpc>
            </a:pP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何全家人如此盼望他归来?第二次出现，伴随着热烈的气氛，大家。 </a:t>
            </a:r>
          </a:p>
          <a:p>
            <a:pPr>
              <a:lnSpc>
                <a:spcPts val="3500"/>
              </a:lnSpc>
            </a:pP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这句话出现两次，在结构上形成</a:t>
            </a:r>
            <a:r>
              <a:rPr lang="zh-CN" altLang="zh-CN" sz="2400" b="1" u="sng" dirty="0">
                <a:solidFill>
                  <a:srgbClr val="C00000"/>
                </a:solidFill>
                <a:latin typeface="黑体" panose="02010609060101010101" pitchFamily="49" charset="-122"/>
                <a:ea typeface="黑体" panose="02010609060101010101" pitchFamily="49" charset="-122"/>
                <a:cs typeface="黑体" panose="02010609060101010101" pitchFamily="49" charset="-122"/>
              </a:rPr>
              <a:t>前后照应</a:t>
            </a: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，在内容上继续铺垫、渲染，进一步突出了父亲盼望于勒归来从而改善家境的急迫而自私的心理。</a:t>
            </a:r>
          </a:p>
        </p:txBody>
      </p:sp>
      <p:grpSp>
        <p:nvGrpSpPr>
          <p:cNvPr id="3" name="组合 2"/>
          <p:cNvGrpSpPr/>
          <p:nvPr/>
        </p:nvGrpSpPr>
        <p:grpSpPr>
          <a:xfrm>
            <a:off x="327025" y="584200"/>
            <a:ext cx="2344738" cy="698500"/>
            <a:chOff x="677" y="589"/>
            <a:chExt cx="3695" cy="1103"/>
          </a:xfrm>
        </p:grpSpPr>
        <p:pic>
          <p:nvPicPr>
            <p:cNvPr id="20487" name="图片 3"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20488" name="文本框 3"/>
            <p:cNvSpPr txBox="1"/>
            <p:nvPr/>
          </p:nvSpPr>
          <p:spPr>
            <a:xfrm>
              <a:off x="852" y="681"/>
              <a:ext cx="3303" cy="921"/>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课文赏析</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3">
                                            <p:txEl>
                                              <p:pRg st="0" end="0"/>
                                            </p:txEl>
                                          </p:spTgt>
                                        </p:tgtEl>
                                        <p:attrNameLst>
                                          <p:attrName>style.visibility</p:attrName>
                                        </p:attrNameLst>
                                      </p:cBhvr>
                                      <p:to>
                                        <p:strVal val="visible"/>
                                      </p:to>
                                    </p:set>
                                    <p:animEffect transition="in" filter="checkerboard(across)">
                                      <p:cBhvr>
                                        <p:cTn id="13" dur="500"/>
                                        <p:tgtEl>
                                          <p:spTgt spid="1843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2533">
                                            <p:txEl>
                                              <p:pRg st="0" end="0"/>
                                            </p:txEl>
                                          </p:spTgt>
                                        </p:tgtEl>
                                        <p:attrNameLst>
                                          <p:attrName>style.visibility</p:attrName>
                                        </p:attrNameLst>
                                      </p:cBhvr>
                                      <p:to>
                                        <p:strVal val="visible"/>
                                      </p:to>
                                    </p:set>
                                    <p:animEffect transition="in" filter="checkerboard(across)">
                                      <p:cBhvr>
                                        <p:cTn id="18" dur="500"/>
                                        <p:tgtEl>
                                          <p:spTgt spid="2253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2533">
                                            <p:txEl>
                                              <p:pRg st="1" end="1"/>
                                            </p:txEl>
                                          </p:spTgt>
                                        </p:tgtEl>
                                        <p:attrNameLst>
                                          <p:attrName>style.visibility</p:attrName>
                                        </p:attrNameLst>
                                      </p:cBhvr>
                                      <p:to>
                                        <p:strVal val="visible"/>
                                      </p:to>
                                    </p:set>
                                    <p:animEffect transition="in" filter="checkerboard(across)">
                                      <p:cBhvr>
                                        <p:cTn id="23" dur="500"/>
                                        <p:tgtEl>
                                          <p:spTgt spid="22533">
                                            <p:txEl>
                                              <p:pRg st="1" end="1"/>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22533">
                                            <p:txEl>
                                              <p:pRg st="2" end="2"/>
                                            </p:txEl>
                                          </p:spTgt>
                                        </p:tgtEl>
                                        <p:attrNameLst>
                                          <p:attrName>style.visibility</p:attrName>
                                        </p:attrNameLst>
                                      </p:cBhvr>
                                      <p:to>
                                        <p:strVal val="visible"/>
                                      </p:to>
                                    </p:set>
                                    <p:animEffect transition="in" filter="checkerboard(across)">
                                      <p:cBhvr>
                                        <p:cTn id="26" dur="500"/>
                                        <p:tgtEl>
                                          <p:spTgt spid="2253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22533">
                                            <p:txEl>
                                              <p:pRg st="3" end="3"/>
                                            </p:txEl>
                                          </p:spTgt>
                                        </p:tgtEl>
                                        <p:attrNameLst>
                                          <p:attrName>style.visibility</p:attrName>
                                        </p:attrNameLst>
                                      </p:cBhvr>
                                      <p:to>
                                        <p:strVal val="visible"/>
                                      </p:to>
                                    </p:set>
                                    <p:animEffect transition="in" filter="checkerboard(across)">
                                      <p:cBhvr>
                                        <p:cTn id="31" dur="500"/>
                                        <p:tgtEl>
                                          <p:spTgt spid="225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内容占位符 2" descr="中国教育出版网"/>
          <p:cNvSpPr>
            <a:spLocks noGrp="1"/>
          </p:cNvSpPr>
          <p:nvPr>
            <p:ph idx="1"/>
          </p:nvPr>
        </p:nvSpPr>
        <p:spPr>
          <a:xfrm>
            <a:off x="341313" y="1408113"/>
            <a:ext cx="7850187" cy="1065212"/>
          </a:xfrm>
        </p:spPr>
        <p:txBody>
          <a:bodyPr vert="horz" wrap="square" lIns="68580" tIns="34290" rIns="68580" bIns="34290" anchor="t"/>
          <a:lstStyle/>
          <a:p>
            <a:pPr marL="0" indent="0" eaLnBrk="1" hangingPunct="1">
              <a:lnSpc>
                <a:spcPts val="3500"/>
              </a:lnSpc>
              <a:buNone/>
            </a:pPr>
            <a:r>
              <a:rPr lang="en-US" altLang="zh-CN" sz="2400" dirty="0">
                <a:latin typeface="宋体" panose="02010600030101010101" pitchFamily="2" charset="-122"/>
              </a:rPr>
              <a:t> </a:t>
            </a:r>
            <a:r>
              <a:rPr lang="en-US" altLang="zh-CN" sz="2400" b="1" dirty="0">
                <a:latin typeface="宋体" panose="02010600030101010101" pitchFamily="2" charset="-122"/>
              </a:rPr>
              <a:t>  </a:t>
            </a:r>
            <a:r>
              <a:rPr lang="en-US" altLang="zh-CN" sz="2800" b="1" dirty="0">
                <a:solidFill>
                  <a:srgbClr val="0000FF"/>
                </a:solidFill>
                <a:latin typeface="宋体" panose="02010600030101010101" pitchFamily="2" charset="-122"/>
              </a:rPr>
              <a:t> 2.第42段最后一句话中的三个称呼是否重复?试作简要分析。</a:t>
            </a:r>
          </a:p>
        </p:txBody>
      </p:sp>
      <p:sp>
        <p:nvSpPr>
          <p:cNvPr id="24578" name="文本框 1" descr="中国教育出版网"/>
          <p:cNvSpPr txBox="1"/>
          <p:nvPr/>
        </p:nvSpPr>
        <p:spPr>
          <a:xfrm>
            <a:off x="379413" y="2400300"/>
            <a:ext cx="7945437" cy="1886585"/>
          </a:xfrm>
          <a:prstGeom prst="rect">
            <a:avLst/>
          </a:prstGeom>
          <a:solidFill>
            <a:schemeClr val="bg1">
              <a:alpha val="44000"/>
            </a:schemeClr>
          </a:solidFill>
          <a:ln w="9525">
            <a:noFill/>
          </a:ln>
        </p:spPr>
        <p:txBody>
          <a:bodyPr>
            <a:spAutoFit/>
          </a:bodyPr>
          <a:lstStyle/>
          <a:p>
            <a:pPr>
              <a:lnSpc>
                <a:spcPts val="3500"/>
              </a:lnSpc>
            </a:pPr>
            <a:r>
              <a:rPr lang="zh-CN" altLang="zh-CN" sz="2400"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zh-CN"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不重复。这是作者有意安排的语意表达方式，饱含讽刺意 味，表现了若瑟夫对贫困潦倒的于勒叔叔的深切同情和对父母六亲不认的困惑及不满，体现了孩童的纯真、善良，与大人的势利、刻薄形成了鲜明对比。</a:t>
            </a:r>
            <a:endParaRPr lang="en-US" altLang="zh-CN" sz="2400"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animEffect transition="in" filter="checkerboard(across)">
                                      <p:cBhvr>
                                        <p:cTn id="7" dur="500"/>
                                        <p:tgtEl>
                                          <p:spTgt spid="204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78">
                                            <p:txEl>
                                              <p:pRg st="0" end="0"/>
                                            </p:txEl>
                                          </p:spTgt>
                                        </p:tgtEl>
                                        <p:attrNameLst>
                                          <p:attrName>style.visibility</p:attrName>
                                        </p:attrNameLst>
                                      </p:cBhvr>
                                      <p:to>
                                        <p:strVal val="visible"/>
                                      </p:to>
                                    </p:set>
                                    <p:animEffect transition="in" filter="checkerboard(across)">
                                      <p:cBhvr>
                                        <p:cTn id="12" dur="500"/>
                                        <p:tgtEl>
                                          <p:spTgt spid="245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descr="中国教育出版网"/>
          <p:cNvSpPr>
            <a:spLocks noGrp="1"/>
          </p:cNvSpPr>
          <p:nvPr>
            <p:ph idx="1"/>
          </p:nvPr>
        </p:nvSpPr>
        <p:spPr>
          <a:xfrm>
            <a:off x="2499995" y="1115060"/>
            <a:ext cx="6595745" cy="2508250"/>
          </a:xfrm>
          <a:solidFill>
            <a:schemeClr val="bg1">
              <a:alpha val="44000"/>
            </a:schemeClr>
          </a:solidFill>
        </p:spPr>
        <p:txBody>
          <a:bodyPr vert="horz" wrap="square" lIns="91440" tIns="45720" rIns="91440" bIns="45720" anchor="t"/>
          <a:lstStyle/>
          <a:p>
            <a:pPr marL="0" indent="0" eaLnBrk="1" hangingPunct="1">
              <a:lnSpc>
                <a:spcPts val="3500"/>
              </a:lnSpc>
              <a:buNone/>
            </a:pPr>
            <a:r>
              <a:rPr lang="zh-CN" altLang="en-US" sz="2800" dirty="0">
                <a:solidFill>
                  <a:srgbClr val="0000FF"/>
                </a:solidFill>
              </a:rPr>
              <a:t> </a:t>
            </a:r>
            <a:r>
              <a:rPr lang="zh-CN" altLang="en-US" sz="2800" b="1" dirty="0">
                <a:solidFill>
                  <a:srgbClr val="0000FF"/>
                </a:solidFill>
                <a:latin typeface="宋体" panose="02010600030101010101" pitchFamily="2" charset="-122"/>
              </a:rPr>
              <a:t> </a:t>
            </a:r>
            <a:r>
              <a:rPr lang="en-US" altLang="zh-CN" sz="2800" b="1" dirty="0">
                <a:solidFill>
                  <a:srgbClr val="0000FF"/>
                </a:solidFill>
                <a:latin typeface="宋体" panose="02010600030101010101" pitchFamily="2" charset="-122"/>
              </a:rPr>
              <a:t>3</a:t>
            </a:r>
            <a:r>
              <a:rPr lang="zh-CN" altLang="en-US" sz="2800" b="1" dirty="0">
                <a:solidFill>
                  <a:srgbClr val="0000FF"/>
                </a:solidFill>
                <a:latin typeface="宋体" panose="02010600030101010101" pitchFamily="2" charset="-122"/>
              </a:rPr>
              <a:t>.第48段属于什么描写？作用是什么？</a:t>
            </a:r>
            <a:endParaRPr lang="zh-CN" altLang="en-US" sz="2400" b="1" dirty="0">
              <a:latin typeface="宋体" panose="02010600030101010101" pitchFamily="2" charset="-122"/>
            </a:endParaRPr>
          </a:p>
          <a:p>
            <a:pPr marL="0" indent="0" eaLnBrk="1" hangingPunct="1">
              <a:lnSpc>
                <a:spcPts val="3500"/>
              </a:lnSpc>
              <a:buNone/>
            </a:pPr>
            <a:r>
              <a:rPr lang="zh-CN" altLang="en-US" sz="2400" b="1" dirty="0">
                <a:latin typeface="宋体" panose="02010600030101010101" pitchFamily="2" charset="-122"/>
              </a:rPr>
              <a:t>    </a:t>
            </a:r>
            <a:r>
              <a:rPr lang="zh-CN" altLang="en-US" sz="2800" b="1" u="sng" dirty="0">
                <a:solidFill>
                  <a:srgbClr val="C00000"/>
                </a:solidFill>
                <a:latin typeface="黑体" panose="02010609060101010101" pitchFamily="49" charset="-122"/>
                <a:ea typeface="黑体" panose="02010609060101010101" pitchFamily="49" charset="-122"/>
                <a:cs typeface="黑体" panose="02010609060101010101" pitchFamily="49" charset="-122"/>
              </a:rPr>
              <a:t>自然环境描写</a:t>
            </a: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p>
          <a:p>
            <a:pPr marL="0" indent="0" eaLnBrk="1" hangingPunct="1">
              <a:lnSpc>
                <a:spcPts val="3500"/>
              </a:lnSpc>
              <a:buNone/>
            </a:pPr>
            <a:r>
              <a:rPr lang="zh-CN" altLang="en-US" sz="2800" b="1" dirty="0">
                <a:solidFill>
                  <a:srgbClr val="C00000"/>
                </a:solidFill>
                <a:latin typeface="黑体" panose="02010609060101010101" pitchFamily="49" charset="-122"/>
                <a:ea typeface="黑体" panose="02010609060101010101" pitchFamily="49" charset="-122"/>
                <a:cs typeface="黑体" panose="02010609060101010101" pitchFamily="49" charset="-122"/>
              </a:rPr>
              <a:t>    用暗沉的景象烘托人物失望、沮丧的心情，与刚上船时的快活、骄傲形成了鲜明对比。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charRg st="22" end="38"/>
                                            </p:txEl>
                                          </p:spTgt>
                                        </p:tgtEl>
                                        <p:attrNameLst>
                                          <p:attrName>style.visibility</p:attrName>
                                        </p:attrNameLst>
                                      </p:cBhvr>
                                      <p:to>
                                        <p:strVal val="visible"/>
                                      </p:to>
                                    </p:set>
                                    <p:animEffect transition="in" filter="checkerboard(across)">
                                      <p:cBhvr>
                                        <p:cTn id="12" dur="500"/>
                                        <p:tgtEl>
                                          <p:spTgt spid="3">
                                            <p:txEl>
                                              <p:charRg st="22" end="3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charRg st="38" end="64"/>
                                            </p:txEl>
                                          </p:spTgt>
                                        </p:tgtEl>
                                        <p:attrNameLst>
                                          <p:attrName>style.visibility</p:attrName>
                                        </p:attrNameLst>
                                      </p:cBhvr>
                                      <p:to>
                                        <p:strVal val="visible"/>
                                      </p:to>
                                    </p:set>
                                    <p:animEffect transition="in" filter="checkerboard(across)">
                                      <p:cBhvr>
                                        <p:cTn id="17" dur="500"/>
                                        <p:tgtEl>
                                          <p:spTgt spid="3">
                                            <p:txEl>
                                              <p:charRg st="38" end="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0213" y="374650"/>
            <a:ext cx="2346325" cy="700088"/>
            <a:chOff x="677" y="589"/>
            <a:chExt cx="3695" cy="1103"/>
          </a:xfrm>
        </p:grpSpPr>
        <p:pic>
          <p:nvPicPr>
            <p:cNvPr id="25604"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25605" name="文本框 3"/>
            <p:cNvSpPr txBox="1"/>
            <p:nvPr/>
          </p:nvSpPr>
          <p:spPr>
            <a:xfrm>
              <a:off x="852" y="681"/>
              <a:ext cx="2848" cy="919"/>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写法探究</a:t>
              </a:r>
            </a:p>
          </p:txBody>
        </p:sp>
      </p:grpSp>
      <p:grpSp>
        <p:nvGrpSpPr>
          <p:cNvPr id="5" name="组合 4"/>
          <p:cNvGrpSpPr/>
          <p:nvPr/>
        </p:nvGrpSpPr>
        <p:grpSpPr>
          <a:xfrm>
            <a:off x="723265" y="1308735"/>
            <a:ext cx="5014595" cy="2639695"/>
            <a:chOff x="3960" y="4262"/>
            <a:chExt cx="7897" cy="4157"/>
          </a:xfrm>
          <a:solidFill>
            <a:schemeClr val="bg1">
              <a:alpha val="90000"/>
            </a:schemeClr>
          </a:solidFill>
        </p:grpSpPr>
        <p:sp>
          <p:nvSpPr>
            <p:cNvPr id="94211" name="Text Box 3" descr="中国教育出版网"/>
            <p:cNvSpPr txBox="1"/>
            <p:nvPr/>
          </p:nvSpPr>
          <p:spPr>
            <a:xfrm>
              <a:off x="3960" y="4262"/>
              <a:ext cx="2220" cy="720"/>
            </a:xfrm>
            <a:prstGeom prst="rect">
              <a:avLst/>
            </a:prstGeom>
            <a:grpFill/>
            <a:ln w="9525">
              <a:noFill/>
            </a:ln>
          </p:spPr>
          <p:txBody>
            <a:bodyPr wrap="none" anchor="t">
              <a:spAutoFit/>
            </a:bodyPr>
            <a:lstStyle/>
            <a:p>
              <a:pPr>
                <a:buFont typeface="Arial" panose="020B0604020202020204" pitchFamily="34" charset="0"/>
              </a:pPr>
              <a:r>
                <a:rPr lang="zh-CN" altLang="en-US" sz="2400" b="1" dirty="0">
                  <a:solidFill>
                    <a:srgbClr val="FF0000"/>
                  </a:solidFill>
                  <a:latin typeface="Times New Roman" panose="02020603050405020304" pitchFamily="18" charset="0"/>
                  <a:ea typeface="宋体" panose="02010600030101010101" pitchFamily="2" charset="-122"/>
                </a:rPr>
                <a:t>巧设悬念</a:t>
              </a:r>
            </a:p>
          </p:txBody>
        </p:sp>
        <p:sp>
          <p:nvSpPr>
            <p:cNvPr id="94212" name="Text Box 4" descr="中国教育出版网"/>
            <p:cNvSpPr txBox="1"/>
            <p:nvPr/>
          </p:nvSpPr>
          <p:spPr>
            <a:xfrm>
              <a:off x="3960" y="5585"/>
              <a:ext cx="2220" cy="720"/>
            </a:xfrm>
            <a:prstGeom prst="rect">
              <a:avLst/>
            </a:prstGeom>
            <a:grpFill/>
            <a:ln w="9525">
              <a:noFill/>
            </a:ln>
          </p:spPr>
          <p:txBody>
            <a:bodyPr wrap="none" anchor="t">
              <a:spAutoFit/>
            </a:bodyPr>
            <a:lstStyle/>
            <a:p>
              <a:pPr>
                <a:buFont typeface="Arial" panose="020B0604020202020204" pitchFamily="34" charset="0"/>
              </a:pPr>
              <a:r>
                <a:rPr lang="zh-CN" altLang="en-US" sz="2400" b="1" dirty="0">
                  <a:solidFill>
                    <a:srgbClr val="FF0000"/>
                  </a:solidFill>
                  <a:latin typeface="Times New Roman" panose="02020603050405020304" pitchFamily="18" charset="0"/>
                  <a:ea typeface="宋体" panose="02010600030101010101" pitchFamily="2" charset="-122"/>
                </a:rPr>
                <a:t>双线交织</a:t>
              </a:r>
            </a:p>
          </p:txBody>
        </p:sp>
        <p:sp>
          <p:nvSpPr>
            <p:cNvPr id="94213" name="Line 5" descr="中国教育出版网"/>
            <p:cNvSpPr/>
            <p:nvPr/>
          </p:nvSpPr>
          <p:spPr>
            <a:xfrm flipV="1">
              <a:off x="6480" y="5179"/>
              <a:ext cx="1390" cy="659"/>
            </a:xfrm>
            <a:prstGeom prst="line">
              <a:avLst/>
            </a:prstGeom>
            <a:grpFill/>
            <a:ln w="9525" cap="flat" cmpd="sng">
              <a:solidFill>
                <a:schemeClr val="tx1"/>
              </a:solidFill>
              <a:prstDash val="solid"/>
              <a:round/>
              <a:headEnd type="none" w="med" len="med"/>
              <a:tailEnd type="triangle" w="med" len="med"/>
            </a:ln>
          </p:spPr>
        </p:sp>
        <p:sp>
          <p:nvSpPr>
            <p:cNvPr id="94214" name="Text Box 6" descr="中国教育出版网"/>
            <p:cNvSpPr txBox="1"/>
            <p:nvPr/>
          </p:nvSpPr>
          <p:spPr>
            <a:xfrm>
              <a:off x="8075" y="4693"/>
              <a:ext cx="3782" cy="725"/>
            </a:xfrm>
            <a:prstGeom prst="rect">
              <a:avLst/>
            </a:prstGeom>
            <a:solidFill>
              <a:schemeClr val="bg1">
                <a:alpha val="36000"/>
              </a:schemeClr>
            </a:solidFill>
            <a:ln w="9525">
              <a:noFill/>
            </a:ln>
          </p:spPr>
          <p:txBody>
            <a:bodyPr wrap="none" anchor="t">
              <a:spAutoFit/>
            </a:bodyPr>
            <a:lstStyle/>
            <a:p>
              <a:pPr>
                <a:buFont typeface="Arial" panose="020B0604020202020204" pitchFamily="34" charset="0"/>
              </a:pPr>
              <a:r>
                <a:rPr lang="en-US" altLang="zh-CN" sz="2400" b="1" dirty="0">
                  <a:latin typeface="Times New Roman" panose="02020603050405020304" pitchFamily="18" charset="0"/>
                  <a:ea typeface="宋体" panose="02010600030101010101" pitchFamily="2" charset="-122"/>
                </a:rPr>
                <a:t> </a:t>
              </a:r>
              <a:r>
                <a:rPr lang="zh-CN" altLang="en-US" sz="2400" b="1" dirty="0">
                  <a:latin typeface="Times New Roman" panose="02020603050405020304" pitchFamily="18" charset="0"/>
                  <a:ea typeface="宋体" panose="02010600030101010101" pitchFamily="2" charset="-122"/>
                </a:rPr>
                <a:t>实：菲利普夫妇</a:t>
              </a:r>
            </a:p>
          </p:txBody>
        </p:sp>
        <p:sp>
          <p:nvSpPr>
            <p:cNvPr id="94215" name="Line 7" descr="中国教育出版网"/>
            <p:cNvSpPr/>
            <p:nvPr/>
          </p:nvSpPr>
          <p:spPr>
            <a:xfrm>
              <a:off x="6481" y="5910"/>
              <a:ext cx="1513" cy="396"/>
            </a:xfrm>
            <a:prstGeom prst="line">
              <a:avLst/>
            </a:prstGeom>
            <a:grpFill/>
            <a:ln w="9525" cap="flat" cmpd="sng">
              <a:solidFill>
                <a:schemeClr val="tx1"/>
              </a:solidFill>
              <a:prstDash val="solid"/>
              <a:round/>
              <a:headEnd type="none" w="med" len="med"/>
              <a:tailEnd type="triangle" w="med" len="med"/>
            </a:ln>
          </p:spPr>
        </p:sp>
        <p:sp>
          <p:nvSpPr>
            <p:cNvPr id="94216" name="Text Box 8" descr="中国教育出版网"/>
            <p:cNvSpPr txBox="1"/>
            <p:nvPr/>
          </p:nvSpPr>
          <p:spPr>
            <a:xfrm>
              <a:off x="8126" y="5910"/>
              <a:ext cx="2220" cy="720"/>
            </a:xfrm>
            <a:prstGeom prst="rect">
              <a:avLst/>
            </a:prstGeom>
            <a:noFill/>
            <a:ln w="9525">
              <a:noFill/>
            </a:ln>
          </p:spPr>
          <p:txBody>
            <a:bodyPr wrap="none" anchor="t">
              <a:spAutoFit/>
            </a:bodyPr>
            <a:lstStyle/>
            <a:p>
              <a:pPr>
                <a:buFont typeface="Arial" panose="020B0604020202020204" pitchFamily="34" charset="0"/>
              </a:pPr>
              <a:r>
                <a:rPr lang="zh-CN" altLang="en-US" sz="2400" b="1" dirty="0">
                  <a:latin typeface="Times New Roman" panose="02020603050405020304" pitchFamily="18" charset="0"/>
                  <a:ea typeface="宋体" panose="02010600030101010101" pitchFamily="2" charset="-122"/>
                </a:rPr>
                <a:t>虚：于勒</a:t>
              </a:r>
            </a:p>
          </p:txBody>
        </p:sp>
        <p:sp>
          <p:nvSpPr>
            <p:cNvPr id="94217" name="Text Box 9" descr="中国教育出版网"/>
            <p:cNvSpPr txBox="1"/>
            <p:nvPr/>
          </p:nvSpPr>
          <p:spPr>
            <a:xfrm>
              <a:off x="8075" y="6805"/>
              <a:ext cx="3185" cy="720"/>
            </a:xfrm>
            <a:prstGeom prst="rect">
              <a:avLst/>
            </a:prstGeom>
            <a:noFill/>
            <a:ln w="9525">
              <a:noFill/>
            </a:ln>
          </p:spPr>
          <p:txBody>
            <a:bodyPr wrap="none" anchor="t">
              <a:spAutoFit/>
            </a:bodyPr>
            <a:lstStyle/>
            <a:p>
              <a:pPr>
                <a:buFont typeface="Arial" panose="020B0604020202020204" pitchFamily="34" charset="0"/>
              </a:pPr>
              <a:r>
                <a:rPr lang="zh-CN" altLang="en-US" sz="2400" b="1" dirty="0">
                  <a:latin typeface="Times New Roman" panose="02020603050405020304" pitchFamily="18" charset="0"/>
                  <a:ea typeface="宋体" panose="02010600030101010101" pitchFamily="2" charset="-122"/>
                </a:rPr>
                <a:t>选材以小见大</a:t>
              </a:r>
            </a:p>
          </p:txBody>
        </p:sp>
        <p:sp>
          <p:nvSpPr>
            <p:cNvPr id="26634" name="Text Box 10" descr="中国教育出版网"/>
            <p:cNvSpPr txBox="1"/>
            <p:nvPr/>
          </p:nvSpPr>
          <p:spPr>
            <a:xfrm>
              <a:off x="8126" y="7699"/>
              <a:ext cx="2703" cy="720"/>
            </a:xfrm>
            <a:prstGeom prst="rect">
              <a:avLst/>
            </a:prstGeom>
            <a:noFill/>
            <a:ln w="9525">
              <a:noFill/>
            </a:ln>
          </p:spPr>
          <p:txBody>
            <a:bodyPr wrap="none" anchor="t">
              <a:spAutoFit/>
            </a:bodyPr>
            <a:lstStyle/>
            <a:p>
              <a:pPr>
                <a:buFont typeface="Arial" panose="020B0604020202020204" pitchFamily="34" charset="0"/>
              </a:pPr>
              <a:r>
                <a:rPr lang="zh-CN" altLang="en-US" sz="2400" b="1" dirty="0">
                  <a:latin typeface="Times New Roman" panose="02020603050405020304" pitchFamily="18" charset="0"/>
                  <a:ea typeface="宋体" panose="02010600030101010101" pitchFamily="2" charset="-122"/>
                </a:rPr>
                <a:t>鲜明的对比</a:t>
              </a:r>
            </a:p>
          </p:txBody>
        </p:sp>
      </p:grpSp>
      <p:grpSp>
        <p:nvGrpSpPr>
          <p:cNvPr id="4" name="组合 3"/>
          <p:cNvGrpSpPr/>
          <p:nvPr/>
        </p:nvGrpSpPr>
        <p:grpSpPr>
          <a:xfrm>
            <a:off x="6089015" y="955675"/>
            <a:ext cx="2087880" cy="2742565"/>
            <a:chOff x="5160" y="739"/>
            <a:chExt cx="3288" cy="4319"/>
          </a:xfrm>
          <a:solidFill>
            <a:schemeClr val="bg1">
              <a:alpha val="90000"/>
            </a:schemeClr>
          </a:solidFill>
        </p:grpSpPr>
        <p:grpSp>
          <p:nvGrpSpPr>
            <p:cNvPr id="6" name="Group 16" descr="中国教育出版网"/>
            <p:cNvGrpSpPr/>
            <p:nvPr/>
          </p:nvGrpSpPr>
          <p:grpSpPr>
            <a:xfrm>
              <a:off x="5160" y="2338"/>
              <a:ext cx="2948" cy="2720"/>
              <a:chOff x="3560" y="1251"/>
              <a:chExt cx="1179" cy="1088"/>
            </a:xfrm>
            <a:grpFill/>
          </p:grpSpPr>
          <p:sp>
            <p:nvSpPr>
              <p:cNvPr id="37896" name="椭圆 23564"/>
              <p:cNvSpPr/>
              <p:nvPr/>
            </p:nvSpPr>
            <p:spPr>
              <a:xfrm>
                <a:off x="3560" y="1251"/>
                <a:ext cx="1179" cy="1088"/>
              </a:xfrm>
              <a:prstGeom prst="ellipse">
                <a:avLst/>
              </a:prstGeom>
              <a:noFill/>
              <a:ln w="9525" cap="flat" cmpd="sng">
                <a:solidFill>
                  <a:schemeClr val="tx1"/>
                </a:solidFill>
                <a:prstDash val="solid"/>
                <a:round/>
                <a:headEnd type="none" w="med" len="med"/>
                <a:tailEnd type="none" w="med" len="med"/>
              </a:ln>
            </p:spPr>
            <p:txBody>
              <a:bodyPr anchor="t"/>
              <a:lstStyle/>
              <a:p>
                <a:pPr>
                  <a:buFont typeface="Arial" panose="020B0604020202020204" pitchFamily="34" charset="0"/>
                </a:pPr>
                <a:endParaRPr lang="zh-CN" altLang="zh-CN" sz="2400" dirty="0">
                  <a:latin typeface="Arial" panose="020B0604020202020204" pitchFamily="34" charset="0"/>
                  <a:ea typeface="宋体" panose="02010600030101010101" pitchFamily="2" charset="-122"/>
                </a:endParaRPr>
              </a:p>
            </p:txBody>
          </p:sp>
          <p:sp>
            <p:nvSpPr>
              <p:cNvPr id="37897" name="矩形 23565"/>
              <p:cNvSpPr/>
              <p:nvPr/>
            </p:nvSpPr>
            <p:spPr>
              <a:xfrm>
                <a:off x="3878" y="1613"/>
                <a:ext cx="545" cy="363"/>
              </a:xfrm>
              <a:prstGeom prst="rect">
                <a:avLst/>
              </a:prstGeom>
              <a:grpFill/>
              <a:ln w="9525" cap="flat" cmpd="sng">
                <a:solidFill>
                  <a:schemeClr val="tx1"/>
                </a:solidFill>
                <a:prstDash val="solid"/>
                <a:miter/>
                <a:headEnd type="none" w="med" len="med"/>
                <a:tailEnd type="none" w="med" len="med"/>
              </a:ln>
            </p:spPr>
            <p:txBody>
              <a:bodyPr anchor="t"/>
              <a:lstStyle/>
              <a:p>
                <a:pPr>
                  <a:buFont typeface="Arial" panose="020B0604020202020204" pitchFamily="34" charset="0"/>
                </a:pPr>
                <a:endParaRPr lang="zh-CN" altLang="zh-CN" sz="2400" dirty="0">
                  <a:latin typeface="Arial" panose="020B0604020202020204" pitchFamily="34" charset="0"/>
                  <a:ea typeface="宋体" panose="02010600030101010101" pitchFamily="2" charset="-122"/>
                </a:endParaRPr>
              </a:p>
            </p:txBody>
          </p:sp>
          <p:sp>
            <p:nvSpPr>
              <p:cNvPr id="37898" name="文本框 23566"/>
              <p:cNvSpPr txBox="1"/>
              <p:nvPr/>
            </p:nvSpPr>
            <p:spPr>
              <a:xfrm>
                <a:off x="4014" y="1296"/>
                <a:ext cx="454" cy="288"/>
              </a:xfrm>
              <a:prstGeom prst="rect">
                <a:avLst/>
              </a:prstGeom>
              <a:noFill/>
              <a:ln w="9525">
                <a:noFill/>
              </a:ln>
            </p:spPr>
            <p:txBody>
              <a:bodyPr anchor="t">
                <a:spAutoFit/>
              </a:bodyPr>
              <a:lstStyle/>
              <a:p>
                <a:pPr>
                  <a:spcBef>
                    <a:spcPct val="50000"/>
                  </a:spcBef>
                  <a:buFont typeface="Arial" panose="020B0604020202020204" pitchFamily="34" charset="0"/>
                </a:pPr>
                <a:r>
                  <a:rPr lang="zh-CN" altLang="en-US" sz="2400" b="1" dirty="0">
                    <a:latin typeface="Arial" panose="020B0604020202020204" pitchFamily="34" charset="0"/>
                    <a:ea typeface="宋体" panose="02010600030101010101" pitchFamily="2" charset="-122"/>
                  </a:rPr>
                  <a:t>盼</a:t>
                </a:r>
              </a:p>
            </p:txBody>
          </p:sp>
          <p:sp>
            <p:nvSpPr>
              <p:cNvPr id="37899" name="文本框 23567"/>
              <p:cNvSpPr txBox="1"/>
              <p:nvPr/>
            </p:nvSpPr>
            <p:spPr>
              <a:xfrm>
                <a:off x="3606" y="1613"/>
                <a:ext cx="454" cy="288"/>
              </a:xfrm>
              <a:prstGeom prst="rect">
                <a:avLst/>
              </a:prstGeom>
              <a:noFill/>
              <a:ln w="9525">
                <a:noFill/>
              </a:ln>
            </p:spPr>
            <p:txBody>
              <a:bodyPr anchor="t">
                <a:spAutoFit/>
              </a:bodyPr>
              <a:lstStyle/>
              <a:p>
                <a:pPr>
                  <a:spcBef>
                    <a:spcPct val="50000"/>
                  </a:spcBef>
                  <a:buFont typeface="Arial" panose="020B0604020202020204" pitchFamily="34" charset="0"/>
                </a:pPr>
                <a:r>
                  <a:rPr lang="zh-CN" altLang="en-US" sz="2400" b="1" dirty="0">
                    <a:latin typeface="Arial" panose="020B0604020202020204" pitchFamily="34" charset="0"/>
                    <a:ea typeface="宋体" panose="02010600030101010101" pitchFamily="2" charset="-122"/>
                  </a:rPr>
                  <a:t>赶</a:t>
                </a:r>
              </a:p>
            </p:txBody>
          </p:sp>
          <p:sp>
            <p:nvSpPr>
              <p:cNvPr id="37900" name="文本框 23568"/>
              <p:cNvSpPr txBox="1"/>
              <p:nvPr/>
            </p:nvSpPr>
            <p:spPr>
              <a:xfrm>
                <a:off x="4014" y="1960"/>
                <a:ext cx="454" cy="288"/>
              </a:xfrm>
              <a:prstGeom prst="rect">
                <a:avLst/>
              </a:prstGeom>
              <a:noFill/>
              <a:ln w="9525">
                <a:noFill/>
              </a:ln>
            </p:spPr>
            <p:txBody>
              <a:bodyPr anchor="t">
                <a:spAutoFit/>
              </a:bodyPr>
              <a:lstStyle/>
              <a:p>
                <a:pPr>
                  <a:spcBef>
                    <a:spcPct val="50000"/>
                  </a:spcBef>
                  <a:buFont typeface="Arial" panose="020B0604020202020204" pitchFamily="34" charset="0"/>
                </a:pPr>
                <a:r>
                  <a:rPr lang="zh-CN" altLang="en-US" sz="2400" b="1" dirty="0">
                    <a:latin typeface="Arial" panose="020B0604020202020204" pitchFamily="34" charset="0"/>
                    <a:ea typeface="宋体" panose="02010600030101010101" pitchFamily="2" charset="-122"/>
                  </a:rPr>
                  <a:t>躲</a:t>
                </a:r>
              </a:p>
            </p:txBody>
          </p:sp>
        </p:grpSp>
        <p:sp>
          <p:nvSpPr>
            <p:cNvPr id="27662" name="文本框 23569" descr="中国教育出版网"/>
            <p:cNvSpPr txBox="1"/>
            <p:nvPr/>
          </p:nvSpPr>
          <p:spPr>
            <a:xfrm>
              <a:off x="7313" y="3245"/>
              <a:ext cx="1135" cy="720"/>
            </a:xfrm>
            <a:prstGeom prst="rect">
              <a:avLst/>
            </a:prstGeom>
            <a:noFill/>
            <a:ln w="9525">
              <a:noFill/>
            </a:ln>
          </p:spPr>
          <p:txBody>
            <a:bodyPr anchor="t">
              <a:spAutoFit/>
            </a:bodyPr>
            <a:lstStyle/>
            <a:p>
              <a:pPr>
                <a:spcBef>
                  <a:spcPct val="50000"/>
                </a:spcBef>
                <a:buFont typeface="Arial" panose="020B0604020202020204" pitchFamily="34" charset="0"/>
              </a:pPr>
              <a:r>
                <a:rPr lang="zh-CN" altLang="en-US" sz="2400" b="1" dirty="0">
                  <a:latin typeface="Arial" panose="020B0604020202020204" pitchFamily="34" charset="0"/>
                  <a:ea typeface="宋体" panose="02010600030101010101" pitchFamily="2" charset="-122"/>
                </a:rPr>
                <a:t>怕</a:t>
              </a:r>
            </a:p>
          </p:txBody>
        </p:sp>
        <p:sp>
          <p:nvSpPr>
            <p:cNvPr id="27665" name="Text Box 17" descr="中国教育出版网"/>
            <p:cNvSpPr txBox="1"/>
            <p:nvPr/>
          </p:nvSpPr>
          <p:spPr>
            <a:xfrm>
              <a:off x="5951" y="739"/>
              <a:ext cx="1252" cy="1307"/>
            </a:xfrm>
            <a:prstGeom prst="rect">
              <a:avLst/>
            </a:prstGeom>
            <a:grpFill/>
            <a:ln w="9525">
              <a:noFill/>
            </a:ln>
          </p:spPr>
          <p:txBody>
            <a:bodyPr wrap="none" anchor="t">
              <a:spAutoFit/>
            </a:bodyPr>
            <a:lstStyle/>
            <a:p>
              <a:pPr>
                <a:buFont typeface="Arial" panose="020B0604020202020204" pitchFamily="34" charset="0"/>
              </a:pPr>
              <a:r>
                <a:rPr lang="zh-CN" altLang="en-US" sz="2400" b="1" dirty="0">
                  <a:solidFill>
                    <a:srgbClr val="FF0000"/>
                  </a:solidFill>
                  <a:latin typeface="宋体" panose="02010600030101010101" pitchFamily="2" charset="-122"/>
                </a:rPr>
                <a:t>故事</a:t>
              </a:r>
            </a:p>
            <a:p>
              <a:pPr>
                <a:buFont typeface="Arial" panose="020B0604020202020204" pitchFamily="34" charset="0"/>
              </a:pPr>
              <a:r>
                <a:rPr lang="zh-CN" altLang="en-US" sz="2400" b="1" dirty="0">
                  <a:solidFill>
                    <a:srgbClr val="FF0000"/>
                  </a:solidFill>
                  <a:latin typeface="宋体" panose="02010600030101010101" pitchFamily="2" charset="-122"/>
                </a:rPr>
                <a:t>情节</a:t>
              </a:r>
            </a:p>
          </p:txBody>
        </p:sp>
        <p:sp>
          <p:nvSpPr>
            <p:cNvPr id="27666" name="Text Box 18" descr="中国教育出版网"/>
            <p:cNvSpPr txBox="1"/>
            <p:nvPr/>
          </p:nvSpPr>
          <p:spPr>
            <a:xfrm>
              <a:off x="5953" y="3360"/>
              <a:ext cx="1250" cy="720"/>
            </a:xfrm>
            <a:prstGeom prst="rect">
              <a:avLst/>
            </a:prstGeom>
            <a:noFill/>
            <a:ln w="9525">
              <a:noFill/>
            </a:ln>
          </p:spPr>
          <p:txBody>
            <a:bodyPr wrap="none" anchor="t">
              <a:spAutoFit/>
            </a:bodyPr>
            <a:lstStyle/>
            <a:p>
              <a:pPr>
                <a:buFont typeface="Arial" panose="020B0604020202020204" pitchFamily="34" charset="0"/>
              </a:pPr>
              <a:r>
                <a:rPr lang="zh-CN" altLang="en-US" sz="2400" dirty="0">
                  <a:solidFill>
                    <a:srgbClr val="FF0000"/>
                  </a:solidFill>
                  <a:latin typeface="Arial" panose="020B0604020202020204" pitchFamily="34" charset="0"/>
                  <a:ea typeface="黑体" panose="02010609060101010101" pitchFamily="49" charset="-122"/>
                </a:rPr>
                <a:t>于勒</a:t>
              </a:r>
            </a:p>
          </p:txBody>
        </p:sp>
      </p:grpSp>
      <p:grpSp>
        <p:nvGrpSpPr>
          <p:cNvPr id="7" name="组合 6"/>
          <p:cNvGrpSpPr/>
          <p:nvPr/>
        </p:nvGrpSpPr>
        <p:grpSpPr>
          <a:xfrm>
            <a:off x="3404235" y="4181475"/>
            <a:ext cx="5616575" cy="2282825"/>
            <a:chOff x="1418" y="5230"/>
            <a:chExt cx="8845" cy="3595"/>
          </a:xfrm>
        </p:grpSpPr>
        <p:sp>
          <p:nvSpPr>
            <p:cNvPr id="27650" name="矩形 23557" descr="中国教育出版网"/>
            <p:cNvSpPr/>
            <p:nvPr/>
          </p:nvSpPr>
          <p:spPr>
            <a:xfrm>
              <a:off x="1418" y="5590"/>
              <a:ext cx="2944" cy="2761"/>
            </a:xfrm>
            <a:prstGeom prst="rect">
              <a:avLst/>
            </a:prstGeom>
            <a:solidFill>
              <a:schemeClr val="bg1">
                <a:alpha val="68000"/>
              </a:schemeClr>
            </a:solidFill>
            <a:ln w="9525">
              <a:noFill/>
            </a:ln>
          </p:spPr>
          <p:txBody>
            <a:bodyPr wrap="square" anchor="ctr">
              <a:spAutoFit/>
            </a:bodyPr>
            <a:lstStyle/>
            <a:p>
              <a:pPr>
                <a:lnSpc>
                  <a:spcPct val="150000"/>
                </a:lnSpc>
                <a:buFont typeface="Arial" panose="020B0604020202020204" pitchFamily="34" charset="0"/>
              </a:pPr>
              <a:r>
                <a:rPr lang="zh-CN" altLang="en-US" sz="2400" b="1" dirty="0">
                  <a:solidFill>
                    <a:srgbClr val="FF0000"/>
                  </a:solidFill>
                  <a:latin typeface="华文新魏" panose="02010800040101010101" pitchFamily="2" charset="-122"/>
                  <a:ea typeface="华文新魏" panose="02010800040101010101" pitchFamily="2" charset="-122"/>
                </a:rPr>
                <a:t>人物描写</a:t>
              </a:r>
            </a:p>
            <a:p>
              <a:pPr>
                <a:lnSpc>
                  <a:spcPct val="150000"/>
                </a:lnSpc>
                <a:buFont typeface="Arial" panose="020B0604020202020204" pitchFamily="34" charset="0"/>
              </a:pPr>
              <a:r>
                <a:rPr lang="zh-CN" altLang="en-US" sz="2400" b="1" dirty="0">
                  <a:solidFill>
                    <a:srgbClr val="FF0000"/>
                  </a:solidFill>
                  <a:latin typeface="宋体" panose="02010600030101010101" pitchFamily="2" charset="-122"/>
                  <a:ea typeface="宋体" panose="02010600030101010101" pitchFamily="2" charset="-122"/>
                </a:rPr>
                <a:t>外貌、动作、语言神态 </a:t>
              </a:r>
            </a:p>
          </p:txBody>
        </p:sp>
        <p:sp>
          <p:nvSpPr>
            <p:cNvPr id="27652" name="矩形 23559" descr="中国教育出版网"/>
            <p:cNvSpPr/>
            <p:nvPr/>
          </p:nvSpPr>
          <p:spPr>
            <a:xfrm>
              <a:off x="4705" y="5230"/>
              <a:ext cx="2703" cy="3595"/>
            </a:xfrm>
            <a:prstGeom prst="rect">
              <a:avLst/>
            </a:prstGeom>
            <a:noFill/>
            <a:ln w="9525">
              <a:noFill/>
            </a:ln>
          </p:spPr>
          <p:txBody>
            <a:bodyPr anchor="ctr">
              <a:spAutoFit/>
            </a:bodyPr>
            <a:lstStyle/>
            <a:p>
              <a:pPr algn="ctr">
                <a:lnSpc>
                  <a:spcPct val="150000"/>
                </a:lnSpc>
                <a:buFont typeface="Arial" panose="020B0604020202020204" pitchFamily="34" charset="0"/>
              </a:pPr>
              <a:r>
                <a:rPr lang="zh-CN" altLang="en-US" sz="2400" b="1" dirty="0">
                  <a:latin typeface="Arial" panose="020B0604020202020204" pitchFamily="34" charset="0"/>
                  <a:ea typeface="宋体" panose="02010600030101010101" pitchFamily="2" charset="-122"/>
                </a:rPr>
                <a:t>菲利普夫妇</a:t>
              </a:r>
            </a:p>
            <a:p>
              <a:pPr algn="ctr">
                <a:lnSpc>
                  <a:spcPct val="150000"/>
                </a:lnSpc>
                <a:buFont typeface="Arial" panose="020B0604020202020204" pitchFamily="34" charset="0"/>
              </a:pPr>
              <a:r>
                <a:rPr lang="zh-CN" altLang="en-US" sz="2400" b="1" dirty="0">
                  <a:latin typeface="Arial" panose="020B0604020202020204" pitchFamily="34" charset="0"/>
                  <a:ea typeface="宋体" panose="02010600030101010101" pitchFamily="2" charset="-122"/>
                </a:rPr>
                <a:t>自私、贪婪</a:t>
              </a:r>
            </a:p>
            <a:p>
              <a:pPr algn="ctr">
                <a:lnSpc>
                  <a:spcPct val="150000"/>
                </a:lnSpc>
                <a:buFont typeface="Arial" panose="020B0604020202020204" pitchFamily="34" charset="0"/>
              </a:pPr>
              <a:r>
                <a:rPr lang="zh-CN" altLang="en-US" sz="2400" b="1" dirty="0">
                  <a:latin typeface="Arial" panose="020B0604020202020204" pitchFamily="34" charset="0"/>
                  <a:ea typeface="宋体" panose="02010600030101010101" pitchFamily="2" charset="-122"/>
                </a:rPr>
                <a:t>庸俗、虚荣</a:t>
              </a:r>
            </a:p>
            <a:p>
              <a:pPr algn="ctr">
                <a:lnSpc>
                  <a:spcPct val="150000"/>
                </a:lnSpc>
                <a:buFont typeface="Arial" panose="020B0604020202020204" pitchFamily="34" charset="0"/>
              </a:pPr>
              <a:r>
                <a:rPr lang="zh-CN" altLang="en-US" sz="2400" b="1" dirty="0">
                  <a:latin typeface="Arial" panose="020B0604020202020204" pitchFamily="34" charset="0"/>
                  <a:ea typeface="宋体" panose="02010600030101010101" pitchFamily="2" charset="-122"/>
                </a:rPr>
                <a:t>势利、冷酷</a:t>
              </a:r>
            </a:p>
          </p:txBody>
        </p:sp>
        <p:sp>
          <p:nvSpPr>
            <p:cNvPr id="27653" name="直接连接符 23560" descr="中国教育出版网"/>
            <p:cNvSpPr/>
            <p:nvPr/>
          </p:nvSpPr>
          <p:spPr>
            <a:xfrm>
              <a:off x="7313" y="6308"/>
              <a:ext cx="1247" cy="455"/>
            </a:xfrm>
            <a:prstGeom prst="line">
              <a:avLst/>
            </a:prstGeom>
            <a:ln w="9525" cap="flat" cmpd="sng">
              <a:solidFill>
                <a:schemeClr val="tx1"/>
              </a:solidFill>
              <a:prstDash val="solid"/>
              <a:round/>
              <a:headEnd type="none" w="med" len="med"/>
              <a:tailEnd type="triangle" w="med" len="med"/>
            </a:ln>
          </p:spPr>
        </p:sp>
        <p:sp>
          <p:nvSpPr>
            <p:cNvPr id="27654" name="直接连接符 23561" descr="中国教育出版网"/>
            <p:cNvSpPr/>
            <p:nvPr/>
          </p:nvSpPr>
          <p:spPr>
            <a:xfrm>
              <a:off x="7540" y="7215"/>
              <a:ext cx="1020" cy="0"/>
            </a:xfrm>
            <a:prstGeom prst="line">
              <a:avLst/>
            </a:prstGeom>
            <a:ln w="9525" cap="flat" cmpd="sng">
              <a:solidFill>
                <a:schemeClr val="tx1"/>
              </a:solidFill>
              <a:prstDash val="solid"/>
              <a:round/>
              <a:headEnd type="none" w="med" len="med"/>
              <a:tailEnd type="triangle" w="med" len="med"/>
            </a:ln>
          </p:spPr>
        </p:sp>
        <p:sp>
          <p:nvSpPr>
            <p:cNvPr id="27655" name="直接连接符 23562" descr="中国教育出版网"/>
            <p:cNvSpPr/>
            <p:nvPr/>
          </p:nvSpPr>
          <p:spPr>
            <a:xfrm flipV="1">
              <a:off x="7428" y="7555"/>
              <a:ext cx="1020" cy="680"/>
            </a:xfrm>
            <a:prstGeom prst="line">
              <a:avLst/>
            </a:prstGeom>
            <a:ln w="9525" cap="flat" cmpd="sng">
              <a:solidFill>
                <a:schemeClr val="tx1"/>
              </a:solidFill>
              <a:prstDash val="solid"/>
              <a:round/>
              <a:headEnd type="none" w="med" len="med"/>
              <a:tailEnd type="triangle" w="med" len="med"/>
            </a:ln>
          </p:spPr>
        </p:sp>
        <p:sp>
          <p:nvSpPr>
            <p:cNvPr id="27656" name="文本框 23563" descr="中国教育出版网"/>
            <p:cNvSpPr txBox="1"/>
            <p:nvPr/>
          </p:nvSpPr>
          <p:spPr>
            <a:xfrm>
              <a:off x="8675" y="6875"/>
              <a:ext cx="1588" cy="720"/>
            </a:xfrm>
            <a:prstGeom prst="rect">
              <a:avLst/>
            </a:prstGeom>
            <a:noFill/>
            <a:ln w="9525">
              <a:noFill/>
            </a:ln>
          </p:spPr>
          <p:txBody>
            <a:bodyPr anchor="t">
              <a:spAutoFit/>
            </a:bodyPr>
            <a:lstStyle/>
            <a:p>
              <a:pPr>
                <a:spcBef>
                  <a:spcPct val="50000"/>
                </a:spcBef>
                <a:buFont typeface="Arial" panose="020B0604020202020204" pitchFamily="34" charset="0"/>
              </a:pPr>
              <a:r>
                <a:rPr lang="zh-CN" altLang="en-US" sz="2400" b="1" dirty="0">
                  <a:latin typeface="Arial" panose="020B0604020202020204" pitchFamily="34" charset="0"/>
                  <a:ea typeface="宋体" panose="02010600030101010101" pitchFamily="2" charset="-122"/>
                </a:rPr>
                <a:t>金钱</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2" descr="中国教育出版网"/>
          <p:cNvSpPr>
            <a:spLocks noGrp="1"/>
          </p:cNvSpPr>
          <p:nvPr>
            <p:ph idx="1"/>
          </p:nvPr>
        </p:nvSpPr>
        <p:spPr>
          <a:xfrm>
            <a:off x="538480" y="973455"/>
            <a:ext cx="7886700" cy="2717800"/>
          </a:xfrm>
          <a:solidFill>
            <a:schemeClr val="bg1">
              <a:alpha val="44000"/>
            </a:schemeClr>
          </a:solidFill>
        </p:spPr>
        <p:txBody>
          <a:bodyPr vert="horz" wrap="square" lIns="91440" tIns="45720" rIns="91440" bIns="45720" anchor="t"/>
          <a:lstStyle/>
          <a:p>
            <a:pPr marL="0" indent="0" eaLnBrk="1" hangingPunct="1">
              <a:buNone/>
            </a:pPr>
            <a:r>
              <a:rPr lang="en-US" altLang="zh-CN" sz="2400" dirty="0">
                <a:latin typeface="宋体" panose="02010600030101010101" pitchFamily="2" charset="-122"/>
              </a:rPr>
              <a:t>  </a:t>
            </a:r>
            <a:r>
              <a:rPr lang="en-US" altLang="zh-CN" sz="2400" b="1" dirty="0">
                <a:solidFill>
                  <a:srgbClr val="FF0000"/>
                </a:solidFill>
                <a:latin typeface="宋体" panose="02010600030101010101" pitchFamily="2" charset="-122"/>
              </a:rPr>
              <a:t>  </a:t>
            </a:r>
            <a:r>
              <a:rPr lang="zh-CN" altLang="en-US" sz="2400" b="1" dirty="0">
                <a:solidFill>
                  <a:srgbClr val="FF0000"/>
                </a:solidFill>
                <a:latin typeface="宋体" panose="02010600030101010101" pitchFamily="2" charset="-122"/>
              </a:rPr>
              <a:t>情节曲折，构思巧妙。</a:t>
            </a:r>
          </a:p>
          <a:p>
            <a:pPr marL="0" indent="0" eaLnBrk="1" hangingPunct="1">
              <a:buNone/>
            </a:pPr>
            <a:r>
              <a:rPr lang="zh-CN" altLang="en-US" sz="2400" b="1" dirty="0">
                <a:latin typeface="宋体" panose="02010600030101010101" pitchFamily="2" charset="-122"/>
              </a:rPr>
              <a:t>    小说围绕着于勒的贫富变化这条暗线来明写菲利普夫</a:t>
            </a:r>
          </a:p>
          <a:p>
            <a:pPr marL="0" indent="0" eaLnBrk="1" hangingPunct="1">
              <a:buNone/>
            </a:pPr>
            <a:r>
              <a:rPr lang="zh-CN" altLang="en-US" sz="2400" b="1" dirty="0">
                <a:latin typeface="宋体" panose="02010600030101010101" pitchFamily="2" charset="-122"/>
              </a:rPr>
              <a:t>妇的前后态度变化。作者巧用悬念设置、插叙、对比等手</a:t>
            </a:r>
          </a:p>
          <a:p>
            <a:pPr marL="0" indent="0" eaLnBrk="1" hangingPunct="1">
              <a:buNone/>
            </a:pPr>
            <a:r>
              <a:rPr lang="zh-CN" altLang="en-US" sz="2400" b="1" dirty="0">
                <a:latin typeface="宋体" panose="02010600030101010101" pitchFamily="2" charset="-122"/>
              </a:rPr>
              <a:t>法，通过</a:t>
            </a:r>
            <a:r>
              <a:rPr lang="zh-CN" altLang="en-US" sz="2400" b="1" dirty="0">
                <a:latin typeface="Arial Unicode MS" panose="020B0604020202020204" charset="-122"/>
              </a:rPr>
              <a:t>“</a:t>
            </a:r>
            <a:r>
              <a:rPr lang="zh-CN" altLang="en-US" sz="2400" b="1" dirty="0">
                <a:latin typeface="宋体" panose="02010600030101010101" pitchFamily="2" charset="-122"/>
              </a:rPr>
              <a:t>痛恨于勒</a:t>
            </a:r>
            <a:r>
              <a:rPr lang="zh-CN" altLang="en-US" sz="2400" b="1" dirty="0">
                <a:latin typeface="Arial Unicode MS" panose="020B0604020202020204" charset="-122"/>
              </a:rPr>
              <a:t>—</a:t>
            </a:r>
            <a:r>
              <a:rPr lang="zh-CN" altLang="en-US" sz="2400" b="1" dirty="0">
                <a:latin typeface="宋体" panose="02010600030101010101" pitchFamily="2" charset="-122"/>
              </a:rPr>
              <a:t>夸赞于勒</a:t>
            </a:r>
            <a:r>
              <a:rPr lang="zh-CN" altLang="en-US" sz="2400" b="1" dirty="0">
                <a:latin typeface="Arial Unicode MS" panose="020B0604020202020204" charset="-122"/>
              </a:rPr>
              <a:t>—</a:t>
            </a:r>
            <a:r>
              <a:rPr lang="zh-CN" altLang="en-US" sz="2400" b="1" dirty="0">
                <a:latin typeface="宋体" panose="02010600030101010101" pitchFamily="2" charset="-122"/>
              </a:rPr>
              <a:t>盼望于勒归来</a:t>
            </a:r>
            <a:r>
              <a:rPr lang="zh-CN" altLang="en-US" sz="2400" b="1" dirty="0">
                <a:latin typeface="Arial Unicode MS" panose="020B0604020202020204" charset="-122"/>
              </a:rPr>
              <a:t>—</a:t>
            </a:r>
            <a:r>
              <a:rPr lang="zh-CN" altLang="en-US" sz="2400" b="1" dirty="0">
                <a:latin typeface="宋体" panose="02010600030101010101" pitchFamily="2" charset="-122"/>
              </a:rPr>
              <a:t>巧遇于</a:t>
            </a:r>
          </a:p>
          <a:p>
            <a:pPr marL="0" indent="0" eaLnBrk="1" hangingPunct="1">
              <a:buNone/>
            </a:pPr>
            <a:r>
              <a:rPr lang="zh-CN" altLang="en-US" sz="2400" b="1" dirty="0">
                <a:latin typeface="宋体" panose="02010600030101010101" pitchFamily="2" charset="-122"/>
              </a:rPr>
              <a:t>勒</a:t>
            </a:r>
            <a:r>
              <a:rPr lang="zh-CN" altLang="en-US" sz="2400" b="1" dirty="0">
                <a:latin typeface="Arial Unicode MS" panose="020B0604020202020204" charset="-122"/>
              </a:rPr>
              <a:t>—</a:t>
            </a:r>
            <a:r>
              <a:rPr lang="zh-CN" altLang="en-US" sz="2400" b="1" dirty="0">
                <a:latin typeface="宋体" panose="02010600030101010101" pitchFamily="2" charset="-122"/>
              </a:rPr>
              <a:t>躲避于勒</a:t>
            </a:r>
            <a:r>
              <a:rPr lang="zh-CN" altLang="en-US" sz="2400" b="1" dirty="0">
                <a:latin typeface="Arial Unicode MS" panose="020B0604020202020204" charset="-122"/>
              </a:rPr>
              <a:t>”</a:t>
            </a:r>
            <a:r>
              <a:rPr lang="zh-CN" altLang="en-US" sz="2400" b="1" dirty="0">
                <a:latin typeface="宋体" panose="02010600030101010101" pitchFamily="2" charset="-122"/>
              </a:rPr>
              <a:t>的曲折情节，以小见大，通过菲利普一家</a:t>
            </a:r>
          </a:p>
          <a:p>
            <a:pPr marL="0" indent="0" eaLnBrk="1" hangingPunct="1">
              <a:buNone/>
            </a:pPr>
            <a:r>
              <a:rPr lang="zh-CN" altLang="en-US" sz="2400" b="1" dirty="0">
                <a:latin typeface="宋体" panose="02010600030101010101" pitchFamily="2" charset="-122"/>
              </a:rPr>
              <a:t>的际遇，表现了整个资本主义金钱社会中冷酷的人际关系。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54">
                                            <p:txEl>
                                              <p:charRg st="0" end="17"/>
                                            </p:txEl>
                                          </p:spTgt>
                                        </p:tgtEl>
                                        <p:attrNameLst>
                                          <p:attrName>style.visibility</p:attrName>
                                        </p:attrNameLst>
                                      </p:cBhvr>
                                      <p:to>
                                        <p:strVal val="visible"/>
                                      </p:to>
                                    </p:set>
                                    <p:animEffect transition="in" filter="checkerboard(across)">
                                      <p:cBhvr>
                                        <p:cTn id="7" dur="500"/>
                                        <p:tgtEl>
                                          <p:spTgt spid="23554">
                                            <p:txEl>
                                              <p:charRg st="0" end="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554">
                                            <p:txEl>
                                              <p:charRg st="17" end="45"/>
                                            </p:txEl>
                                          </p:spTgt>
                                        </p:tgtEl>
                                        <p:attrNameLst>
                                          <p:attrName>style.visibility</p:attrName>
                                        </p:attrNameLst>
                                      </p:cBhvr>
                                      <p:to>
                                        <p:strVal val="visible"/>
                                      </p:to>
                                    </p:set>
                                    <p:animEffect transition="in" filter="checkerboard(across)">
                                      <p:cBhvr>
                                        <p:cTn id="12" dur="500"/>
                                        <p:tgtEl>
                                          <p:spTgt spid="23554">
                                            <p:txEl>
                                              <p:charRg st="17" end="45"/>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3554">
                                            <p:txEl>
                                              <p:charRg st="45" end="71"/>
                                            </p:txEl>
                                          </p:spTgt>
                                        </p:tgtEl>
                                        <p:attrNameLst>
                                          <p:attrName>style.visibility</p:attrName>
                                        </p:attrNameLst>
                                      </p:cBhvr>
                                      <p:to>
                                        <p:strVal val="visible"/>
                                      </p:to>
                                    </p:set>
                                    <p:animEffect transition="in" filter="checkerboard(across)">
                                      <p:cBhvr>
                                        <p:cTn id="15" dur="500"/>
                                        <p:tgtEl>
                                          <p:spTgt spid="23554">
                                            <p:txEl>
                                              <p:charRg st="45" end="7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3554">
                                            <p:txEl>
                                              <p:charRg st="71" end="97"/>
                                            </p:txEl>
                                          </p:spTgt>
                                        </p:tgtEl>
                                        <p:attrNameLst>
                                          <p:attrName>style.visibility</p:attrName>
                                        </p:attrNameLst>
                                      </p:cBhvr>
                                      <p:to>
                                        <p:strVal val="visible"/>
                                      </p:to>
                                    </p:set>
                                    <p:animEffect transition="in" filter="checkerboard(across)">
                                      <p:cBhvr>
                                        <p:cTn id="18" dur="500"/>
                                        <p:tgtEl>
                                          <p:spTgt spid="23554">
                                            <p:txEl>
                                              <p:charRg st="71" end="97"/>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3554">
                                            <p:txEl>
                                              <p:charRg st="97" end="123"/>
                                            </p:txEl>
                                          </p:spTgt>
                                        </p:tgtEl>
                                        <p:attrNameLst>
                                          <p:attrName>style.visibility</p:attrName>
                                        </p:attrNameLst>
                                      </p:cBhvr>
                                      <p:to>
                                        <p:strVal val="visible"/>
                                      </p:to>
                                    </p:set>
                                    <p:animEffect transition="in" filter="checkerboard(across)">
                                      <p:cBhvr>
                                        <p:cTn id="21" dur="500"/>
                                        <p:tgtEl>
                                          <p:spTgt spid="23554">
                                            <p:txEl>
                                              <p:charRg st="97" end="12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3554">
                                            <p:txEl>
                                              <p:charRg st="123" end="148"/>
                                            </p:txEl>
                                          </p:spTgt>
                                        </p:tgtEl>
                                        <p:attrNameLst>
                                          <p:attrName>style.visibility</p:attrName>
                                        </p:attrNameLst>
                                      </p:cBhvr>
                                      <p:to>
                                        <p:strVal val="visible"/>
                                      </p:to>
                                    </p:set>
                                    <p:animEffect transition="in" filter="checkerboard(across)">
                                      <p:cBhvr>
                                        <p:cTn id="24" dur="500"/>
                                        <p:tgtEl>
                                          <p:spTgt spid="23554">
                                            <p:txEl>
                                              <p:charRg st="123" end="1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C:\Users\Administrator\Documents\小插图\文本框2.png"/>
          <p:cNvPicPr>
            <a:picLocks noChangeAspect="1" noChangeArrowheads="1"/>
          </p:cNvPicPr>
          <p:nvPr/>
        </p:nvPicPr>
        <p:blipFill>
          <a:blip r:embed="rId2" cstate="email"/>
          <a:srcRect/>
          <a:stretch>
            <a:fillRect/>
          </a:stretch>
        </p:blipFill>
        <p:spPr bwMode="auto">
          <a:xfrm>
            <a:off x="1007110" y="1184910"/>
            <a:ext cx="7482840" cy="5074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49" name="内容占位符 2" descr="中国教育出版网"/>
          <p:cNvSpPr>
            <a:spLocks noGrp="1"/>
          </p:cNvSpPr>
          <p:nvPr>
            <p:ph idx="1"/>
          </p:nvPr>
        </p:nvSpPr>
        <p:spPr>
          <a:xfrm>
            <a:off x="1406525" y="2513330"/>
            <a:ext cx="6683375" cy="3128010"/>
          </a:xfrm>
          <a:solidFill>
            <a:schemeClr val="bg1">
              <a:alpha val="44000"/>
            </a:schemeClr>
          </a:solidFill>
        </p:spPr>
        <p:txBody>
          <a:bodyPr vert="horz" wrap="square" lIns="68580" tIns="34290" rIns="68580" bIns="34290" anchor="t"/>
          <a:lstStyle/>
          <a:p>
            <a:pPr marL="0" indent="0" eaLnBrk="1" hangingPunct="1">
              <a:buNone/>
            </a:pPr>
            <a:r>
              <a:rPr lang="zh-CN" altLang="zh-CN" sz="2400" dirty="0">
                <a:latin typeface="宋体" panose="02010600030101010101" pitchFamily="2" charset="-122"/>
              </a:rPr>
              <a:t>    </a:t>
            </a:r>
            <a:r>
              <a:rPr lang="zh-CN" altLang="zh-CN" sz="2800" b="1" dirty="0">
                <a:latin typeface="宋体" panose="02010600030101010101" pitchFamily="2" charset="-122"/>
              </a:rPr>
              <a:t>这篇小说展示了于勒从穷到富再到穷的过程，描述了菲利普夫妇对于勒态度的几度变化，</a:t>
            </a:r>
            <a:r>
              <a:rPr lang="zh-CN" altLang="zh-CN" sz="2800" b="1" dirty="0">
                <a:solidFill>
                  <a:srgbClr val="FF0000"/>
                </a:solidFill>
                <a:latin typeface="宋体" panose="02010600030101010101" pitchFamily="2" charset="-122"/>
              </a:rPr>
              <a:t>揭露并批判了资本主义社会金钱势力统治下小资产阶级的自私冷酷和极度虚荣的心理，也反映了在这种社会制度下小人物的辛酸与无奈</a:t>
            </a:r>
            <a:r>
              <a:rPr lang="zh-CN" altLang="zh-CN" sz="2800" b="1" dirty="0">
                <a:latin typeface="宋体" panose="02010600030101010101" pitchFamily="2" charset="-122"/>
              </a:rPr>
              <a:t>；同时，也通过写若瑟夫对于勒的怜悯，表达了作者内心的感受。</a:t>
            </a:r>
          </a:p>
        </p:txBody>
      </p:sp>
      <p:grpSp>
        <p:nvGrpSpPr>
          <p:cNvPr id="7" name="组合 6"/>
          <p:cNvGrpSpPr/>
          <p:nvPr/>
        </p:nvGrpSpPr>
        <p:grpSpPr>
          <a:xfrm>
            <a:off x="382588" y="346075"/>
            <a:ext cx="2346325" cy="700088"/>
            <a:chOff x="677" y="589"/>
            <a:chExt cx="3695" cy="1103"/>
          </a:xfrm>
        </p:grpSpPr>
        <p:pic>
          <p:nvPicPr>
            <p:cNvPr id="2" name="图片 18" descr="00 图标-04"/>
            <p:cNvPicPr>
              <a:picLocks noChangeAspect="1"/>
            </p:cNvPicPr>
            <p:nvPr/>
          </p:nvPicPr>
          <p:blipFill>
            <a:blip r:embed="rId3" cstate="print"/>
            <a:stretch>
              <a:fillRect/>
            </a:stretch>
          </p:blipFill>
          <p:spPr>
            <a:xfrm>
              <a:off x="677" y="589"/>
              <a:ext cx="3695" cy="1103"/>
            </a:xfrm>
            <a:prstGeom prst="rect">
              <a:avLst/>
            </a:prstGeom>
            <a:noFill/>
            <a:ln w="9525">
              <a:noFill/>
            </a:ln>
          </p:spPr>
        </p:pic>
        <p:sp>
          <p:nvSpPr>
            <p:cNvPr id="3" name="文本框 3"/>
            <p:cNvSpPr txBox="1"/>
            <p:nvPr/>
          </p:nvSpPr>
          <p:spPr>
            <a:xfrm>
              <a:off x="852" y="681"/>
              <a:ext cx="2848" cy="919"/>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课文总结</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746"/>
                                        </p:tgtEl>
                                        <p:attrNameLst>
                                          <p:attrName>style.visibility</p:attrName>
                                        </p:attrNameLst>
                                      </p:cBhvr>
                                      <p:to>
                                        <p:strVal val="visible"/>
                                      </p:to>
                                    </p:set>
                                    <p:animEffect transition="in" filter="fade">
                                      <p:cBhvr>
                                        <p:cTn id="13" dur="500"/>
                                        <p:tgtEl>
                                          <p:spTgt spid="3174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7649">
                                            <p:txEl>
                                              <p:charRg st="0" end="28"/>
                                            </p:txEl>
                                          </p:spTgt>
                                        </p:tgtEl>
                                        <p:attrNameLst>
                                          <p:attrName>style.visibility</p:attrName>
                                        </p:attrNameLst>
                                      </p:cBhvr>
                                      <p:to>
                                        <p:strVal val="visible"/>
                                      </p:to>
                                    </p:set>
                                    <p:animEffect transition="in" filter="checkerboard(across)">
                                      <p:cBhvr>
                                        <p:cTn id="18" dur="500"/>
                                        <p:tgtEl>
                                          <p:spTgt spid="27649">
                                            <p:txEl>
                                              <p:charRg st="0"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内容占位符 4" descr="中国教育出版网"/>
          <p:cNvSpPr>
            <a:spLocks noGrp="1"/>
          </p:cNvSpPr>
          <p:nvPr>
            <p:ph idx="1"/>
          </p:nvPr>
        </p:nvSpPr>
        <p:spPr>
          <a:xfrm>
            <a:off x="186055" y="1918970"/>
            <a:ext cx="9128125" cy="2328545"/>
          </a:xfrm>
          <a:solidFill>
            <a:schemeClr val="bg1">
              <a:alpha val="44000"/>
            </a:schemeClr>
          </a:solidFill>
        </p:spPr>
        <p:txBody>
          <a:bodyPr vert="horz" wrap="square" lIns="91440" tIns="45720" rIns="91440" bIns="45720" anchor="t"/>
          <a:lstStyle/>
          <a:p>
            <a:pPr marL="0" indent="0" eaLnBrk="1" hangingPunct="1">
              <a:buNone/>
            </a:pPr>
            <a:endParaRPr lang="zh-CN" altLang="en-US" sz="2800" dirty="0"/>
          </a:p>
          <a:p>
            <a:pPr marL="0" indent="0" eaLnBrk="1" hangingPunct="1">
              <a:buNone/>
            </a:pPr>
            <a:r>
              <a:rPr lang="zh-CN" altLang="en-US" sz="2000" dirty="0"/>
              <a:t>                     </a:t>
            </a:r>
            <a:r>
              <a:rPr lang="zh-CN" altLang="en-US"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a:solidFill>
                  <a:srgbClr val="0000FF"/>
                </a:solidFill>
                <a:latin typeface="宋体" panose="02010600030101010101" pitchFamily="2" charset="-122"/>
                <a:ea typeface="宋体" panose="02010600030101010101" pitchFamily="2" charset="-122"/>
                <a:cs typeface="宋体" panose="02010600030101010101" pitchFamily="2" charset="-122"/>
              </a:rPr>
              <a:t> 盼</a:t>
            </a:r>
            <a:r>
              <a:rPr lang="zh-CN" altLang="en-US" sz="2400" b="1" dirty="0">
                <a:latin typeface="宋体" panose="02010600030101010101" pitchFamily="2" charset="-122"/>
                <a:ea typeface="宋体" panose="02010600030101010101" pitchFamily="2" charset="-122"/>
                <a:cs typeface="宋体" panose="02010600030101010101" pitchFamily="2" charset="-122"/>
              </a:rPr>
              <a:t>于勒</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latin typeface="宋体" panose="02010600030101010101" pitchFamily="2" charset="-122"/>
                <a:ea typeface="宋体" panose="02010600030101010101" pitchFamily="2" charset="-122"/>
                <a:cs typeface="宋体" panose="02010600030101010101" pitchFamily="2" charset="-122"/>
              </a:rPr>
              <a:t>极度期待</a:t>
            </a:r>
          </a:p>
          <a:p>
            <a:pPr marL="0" indent="0" eaLnBrk="1" hangingPunct="1">
              <a:buNone/>
            </a:pP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我的叔叔于勒</a:t>
            </a:r>
            <a:r>
              <a:rPr lang="zh-CN" altLang="en-US"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a:solidFill>
                  <a:srgbClr val="0000FF"/>
                </a:solidFill>
                <a:latin typeface="宋体" panose="02010600030101010101" pitchFamily="2" charset="-122"/>
                <a:ea typeface="宋体" panose="02010600030101010101" pitchFamily="2" charset="-122"/>
                <a:cs typeface="宋体" panose="02010600030101010101" pitchFamily="2" charset="-122"/>
              </a:rPr>
              <a:t> 遇</a:t>
            </a:r>
            <a:r>
              <a:rPr lang="zh-CN" altLang="en-US" sz="2400" b="1" dirty="0">
                <a:latin typeface="宋体" panose="02010600030101010101" pitchFamily="2" charset="-122"/>
                <a:ea typeface="宋体" panose="02010600030101010101" pitchFamily="2" charset="-122"/>
                <a:cs typeface="宋体" panose="02010600030101010101" pitchFamily="2" charset="-122"/>
              </a:rPr>
              <a:t>于勒</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latin typeface="宋体" panose="02010600030101010101" pitchFamily="2" charset="-122"/>
                <a:ea typeface="宋体" panose="02010600030101010101" pitchFamily="2" charset="-122"/>
                <a:cs typeface="宋体" panose="02010600030101010101" pitchFamily="2" charset="-122"/>
              </a:rPr>
              <a:t>极度震惊  </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小人物的自私、冷酷、无奈</a:t>
            </a:r>
          </a:p>
          <a:p>
            <a:pPr marL="0" indent="0" eaLnBrk="1" hangingPunct="1">
              <a:buNone/>
            </a:pPr>
            <a:r>
              <a:rPr lang="zh-CN" altLang="en-US"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躲</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于勒</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极度失望</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marL="0" indent="0" eaLnBrk="1" hangingPunct="1">
              <a:buNone/>
            </a:pPr>
            <a:r>
              <a:rPr lang="zh-CN" altLang="en-US" sz="2400" b="1" dirty="0">
                <a:latin typeface="宋体" panose="02010600030101010101" pitchFamily="2" charset="-122"/>
                <a:ea typeface="宋体" panose="02010600030101010101" pitchFamily="2" charset="-122"/>
                <a:cs typeface="宋体" panose="02010600030101010101" pitchFamily="2" charset="-122"/>
              </a:rPr>
              <a:t>         </a:t>
            </a:r>
          </a:p>
        </p:txBody>
      </p:sp>
      <p:sp>
        <p:nvSpPr>
          <p:cNvPr id="28678" name="自选图形 25" descr="中国教育出版网"/>
          <p:cNvSpPr/>
          <p:nvPr/>
        </p:nvSpPr>
        <p:spPr>
          <a:xfrm flipH="1">
            <a:off x="5168583" y="2587943"/>
            <a:ext cx="73025" cy="1274762"/>
          </a:xfrm>
          <a:prstGeom prst="leftBrace">
            <a:avLst>
              <a:gd name="adj1" fmla="val 79766"/>
              <a:gd name="adj2" fmla="val 54310"/>
            </a:avLst>
          </a:prstGeom>
          <a:solidFill>
            <a:srgbClr val="FFFFFF"/>
          </a:solidFill>
          <a:ln w="9525" cap="flat" cmpd="sng">
            <a:solidFill>
              <a:srgbClr val="000000"/>
            </a:solidFill>
            <a:prstDash val="solid"/>
            <a:headEnd type="none" w="med" len="med"/>
            <a:tailEnd type="none" w="med" len="med"/>
          </a:ln>
        </p:spPr>
        <p:txBody>
          <a:bodyPr/>
          <a:lstStyle/>
          <a:p>
            <a:endParaRPr lang="zh-CN" altLang="en-US" sz="100" dirty="0">
              <a:latin typeface="Arial" panose="020B0604020202020204" pitchFamily="34" charset="0"/>
            </a:endParaRPr>
          </a:p>
        </p:txBody>
      </p:sp>
      <p:sp>
        <p:nvSpPr>
          <p:cNvPr id="28679" name="自选图形 25" descr="中国教育出版网"/>
          <p:cNvSpPr/>
          <p:nvPr/>
        </p:nvSpPr>
        <p:spPr>
          <a:xfrm>
            <a:off x="2105343" y="2587943"/>
            <a:ext cx="79375" cy="1149350"/>
          </a:xfrm>
          <a:prstGeom prst="leftBrace">
            <a:avLst>
              <a:gd name="adj1" fmla="val 77830"/>
              <a:gd name="adj2" fmla="val 54310"/>
            </a:avLst>
          </a:prstGeom>
          <a:solidFill>
            <a:srgbClr val="FFFFFF"/>
          </a:solidFill>
          <a:ln w="9525" cap="flat" cmpd="sng">
            <a:solidFill>
              <a:srgbClr val="000000"/>
            </a:solidFill>
            <a:prstDash val="solid"/>
            <a:headEnd type="none" w="med" len="med"/>
            <a:tailEnd type="none" w="med" len="med"/>
          </a:ln>
        </p:spPr>
        <p:txBody>
          <a:bodyPr/>
          <a:lstStyle/>
          <a:p>
            <a:endParaRPr lang="zh-CN" altLang="en-US" sz="100" dirty="0">
              <a:latin typeface="Arial" panose="020B0604020202020204" pitchFamily="34" charset="0"/>
            </a:endParaRPr>
          </a:p>
        </p:txBody>
      </p:sp>
      <p:grpSp>
        <p:nvGrpSpPr>
          <p:cNvPr id="7" name="组合 6"/>
          <p:cNvGrpSpPr/>
          <p:nvPr/>
        </p:nvGrpSpPr>
        <p:grpSpPr>
          <a:xfrm>
            <a:off x="185738" y="500063"/>
            <a:ext cx="2346325" cy="700087"/>
            <a:chOff x="677" y="589"/>
            <a:chExt cx="3695" cy="1103"/>
          </a:xfrm>
        </p:grpSpPr>
        <p:pic>
          <p:nvPicPr>
            <p:cNvPr id="28690"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28691" name="文本框 3"/>
            <p:cNvSpPr txBox="1"/>
            <p:nvPr/>
          </p:nvSpPr>
          <p:spPr>
            <a:xfrm>
              <a:off x="852" y="681"/>
              <a:ext cx="2848" cy="919"/>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板书设计</a:t>
              </a:r>
            </a:p>
          </p:txBody>
        </p:sp>
      </p:grpSp>
      <p:pic>
        <p:nvPicPr>
          <p:cNvPr id="29699" name="图片 116740" descr="t01a2fbf9ec39566f65"/>
          <p:cNvPicPr>
            <a:picLocks noChangeAspect="1"/>
          </p:cNvPicPr>
          <p:nvPr/>
        </p:nvPicPr>
        <p:blipFill>
          <a:blip r:embed="rId3" cstate="print"/>
          <a:stretch>
            <a:fillRect/>
          </a:stretch>
        </p:blipFill>
        <p:spPr>
          <a:xfrm>
            <a:off x="332740" y="4446270"/>
            <a:ext cx="2967990" cy="1731645"/>
          </a:xfrm>
          <a:prstGeom prst="rect">
            <a:avLst/>
          </a:prstGeom>
          <a:noFill/>
          <a:ln w="9525">
            <a:noFill/>
          </a:ln>
        </p:spPr>
      </p:pic>
      <p:pic>
        <p:nvPicPr>
          <p:cNvPr id="29700" name="图片 116741" descr="t01f4e0a535abf2cc37"/>
          <p:cNvPicPr>
            <a:picLocks noChangeAspect="1"/>
          </p:cNvPicPr>
          <p:nvPr/>
        </p:nvPicPr>
        <p:blipFill>
          <a:blip r:embed="rId4" cstate="print"/>
          <a:stretch>
            <a:fillRect/>
          </a:stretch>
        </p:blipFill>
        <p:spPr>
          <a:xfrm>
            <a:off x="3300730" y="4437063"/>
            <a:ext cx="2482850" cy="1749425"/>
          </a:xfrm>
          <a:prstGeom prst="rect">
            <a:avLst/>
          </a:prstGeom>
          <a:noFill/>
          <a:ln w="9525">
            <a:noFill/>
          </a:ln>
        </p:spPr>
      </p:pic>
      <p:pic>
        <p:nvPicPr>
          <p:cNvPr id="29701" name="图片 116742" descr="t0103fbda50a46d0af6"/>
          <p:cNvPicPr>
            <a:picLocks noChangeAspect="1"/>
          </p:cNvPicPr>
          <p:nvPr/>
        </p:nvPicPr>
        <p:blipFill>
          <a:blip r:embed="rId5" cstate="print"/>
          <a:srcRect t="12222" b="18472"/>
          <a:stretch>
            <a:fillRect/>
          </a:stretch>
        </p:blipFill>
        <p:spPr>
          <a:xfrm>
            <a:off x="5821680" y="4437063"/>
            <a:ext cx="2851150" cy="17287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7">
                                            <p:txEl>
                                              <p:pRg st="1" end="1"/>
                                            </p:txEl>
                                          </p:spTgt>
                                        </p:tgtEl>
                                        <p:attrNameLst>
                                          <p:attrName>style.visibility</p:attrName>
                                        </p:attrNameLst>
                                      </p:cBhvr>
                                      <p:to>
                                        <p:strVal val="visible"/>
                                      </p:to>
                                    </p:set>
                                    <p:animEffect transition="in" filter="fade">
                                      <p:cBhvr>
                                        <p:cTn id="13" dur="500"/>
                                        <p:tgtEl>
                                          <p:spTgt spid="2867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677">
                                            <p:txEl>
                                              <p:pRg st="2" end="2"/>
                                            </p:txEl>
                                          </p:spTgt>
                                        </p:tgtEl>
                                        <p:attrNameLst>
                                          <p:attrName>style.visibility</p:attrName>
                                        </p:attrNameLst>
                                      </p:cBhvr>
                                      <p:to>
                                        <p:strVal val="visible"/>
                                      </p:to>
                                    </p:set>
                                    <p:animEffect transition="in" filter="fade">
                                      <p:cBhvr>
                                        <p:cTn id="18" dur="500"/>
                                        <p:tgtEl>
                                          <p:spTgt spid="2867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677">
                                            <p:txEl>
                                              <p:pRg st="3" end="3"/>
                                            </p:txEl>
                                          </p:spTgt>
                                        </p:tgtEl>
                                        <p:attrNameLst>
                                          <p:attrName>style.visibility</p:attrName>
                                        </p:attrNameLst>
                                      </p:cBhvr>
                                      <p:to>
                                        <p:strVal val="visible"/>
                                      </p:to>
                                    </p:set>
                                    <p:animEffect transition="in" filter="fade">
                                      <p:cBhvr>
                                        <p:cTn id="23" dur="500"/>
                                        <p:tgtEl>
                                          <p:spTgt spid="2867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677">
                                            <p:txEl>
                                              <p:pRg st="4" end="4"/>
                                            </p:txEl>
                                          </p:spTgt>
                                        </p:tgtEl>
                                        <p:attrNameLst>
                                          <p:attrName>style.visibility</p:attrName>
                                        </p:attrNameLst>
                                      </p:cBhvr>
                                      <p:to>
                                        <p:strVal val="visible"/>
                                      </p:to>
                                    </p:set>
                                    <p:animEffect transition="in" filter="fade">
                                      <p:cBhvr>
                                        <p:cTn id="28" dur="500"/>
                                        <p:tgtEl>
                                          <p:spTgt spid="2867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9699"/>
                                        </p:tgtEl>
                                        <p:attrNameLst>
                                          <p:attrName>style.visibility</p:attrName>
                                        </p:attrNameLst>
                                      </p:cBhvr>
                                      <p:to>
                                        <p:strVal val="visible"/>
                                      </p:to>
                                    </p:set>
                                    <p:animEffect transition="in" filter="fade">
                                      <p:cBhvr>
                                        <p:cTn id="41" dur="1000"/>
                                        <p:tgtEl>
                                          <p:spTgt spid="29699"/>
                                        </p:tgtEl>
                                      </p:cBhvr>
                                    </p:animEffect>
                                    <p:anim calcmode="lin" valueType="num">
                                      <p:cBhvr>
                                        <p:cTn id="42" dur="1000" fill="hold"/>
                                        <p:tgtEl>
                                          <p:spTgt spid="29699"/>
                                        </p:tgtEl>
                                        <p:attrNameLst>
                                          <p:attrName>ppt_x</p:attrName>
                                        </p:attrNameLst>
                                      </p:cBhvr>
                                      <p:tavLst>
                                        <p:tav tm="0">
                                          <p:val>
                                            <p:strVal val="#ppt_x"/>
                                          </p:val>
                                        </p:tav>
                                        <p:tav tm="100000">
                                          <p:val>
                                            <p:strVal val="#ppt_x"/>
                                          </p:val>
                                        </p:tav>
                                      </p:tavLst>
                                    </p:anim>
                                    <p:anim calcmode="lin" valueType="num">
                                      <p:cBhvr>
                                        <p:cTn id="43" dur="1000" fill="hold"/>
                                        <p:tgtEl>
                                          <p:spTgt spid="2969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9700"/>
                                        </p:tgtEl>
                                        <p:attrNameLst>
                                          <p:attrName>style.visibility</p:attrName>
                                        </p:attrNameLst>
                                      </p:cBhvr>
                                      <p:to>
                                        <p:strVal val="visible"/>
                                      </p:to>
                                    </p:set>
                                    <p:animEffect transition="in" filter="fade">
                                      <p:cBhvr>
                                        <p:cTn id="46" dur="1000"/>
                                        <p:tgtEl>
                                          <p:spTgt spid="29700"/>
                                        </p:tgtEl>
                                      </p:cBhvr>
                                    </p:animEffect>
                                    <p:anim calcmode="lin" valueType="num">
                                      <p:cBhvr>
                                        <p:cTn id="47" dur="1000" fill="hold"/>
                                        <p:tgtEl>
                                          <p:spTgt spid="29700"/>
                                        </p:tgtEl>
                                        <p:attrNameLst>
                                          <p:attrName>ppt_x</p:attrName>
                                        </p:attrNameLst>
                                      </p:cBhvr>
                                      <p:tavLst>
                                        <p:tav tm="0">
                                          <p:val>
                                            <p:strVal val="#ppt_x"/>
                                          </p:val>
                                        </p:tav>
                                        <p:tav tm="100000">
                                          <p:val>
                                            <p:strVal val="#ppt_x"/>
                                          </p:val>
                                        </p:tav>
                                      </p:tavLst>
                                    </p:anim>
                                    <p:anim calcmode="lin" valueType="num">
                                      <p:cBhvr>
                                        <p:cTn id="48" dur="1000" fill="hold"/>
                                        <p:tgtEl>
                                          <p:spTgt spid="2970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9701"/>
                                        </p:tgtEl>
                                        <p:attrNameLst>
                                          <p:attrName>style.visibility</p:attrName>
                                        </p:attrNameLst>
                                      </p:cBhvr>
                                      <p:to>
                                        <p:strVal val="visible"/>
                                      </p:to>
                                    </p:set>
                                    <p:animEffect transition="in" filter="fade">
                                      <p:cBhvr>
                                        <p:cTn id="51" dur="1000"/>
                                        <p:tgtEl>
                                          <p:spTgt spid="29701"/>
                                        </p:tgtEl>
                                      </p:cBhvr>
                                    </p:animEffect>
                                    <p:anim calcmode="lin" valueType="num">
                                      <p:cBhvr>
                                        <p:cTn id="52" dur="1000" fill="hold"/>
                                        <p:tgtEl>
                                          <p:spTgt spid="29701"/>
                                        </p:tgtEl>
                                        <p:attrNameLst>
                                          <p:attrName>ppt_x</p:attrName>
                                        </p:attrNameLst>
                                      </p:cBhvr>
                                      <p:tavLst>
                                        <p:tav tm="0">
                                          <p:val>
                                            <p:strVal val="#ppt_x"/>
                                          </p:val>
                                        </p:tav>
                                        <p:tav tm="100000">
                                          <p:val>
                                            <p:strVal val="#ppt_x"/>
                                          </p:val>
                                        </p:tav>
                                      </p:tavLst>
                                    </p:anim>
                                    <p:anim calcmode="lin" valueType="num">
                                      <p:cBhvr>
                                        <p:cTn id="53" dur="1000" fill="hold"/>
                                        <p:tgtEl>
                                          <p:spTgt spid="297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uiExpand="1" build="p"/>
      <p:bldP spid="28678" grpId="0" animBg="1"/>
      <p:bldP spid="2867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文本框 125954"/>
          <p:cNvSpPr txBox="1"/>
          <p:nvPr/>
        </p:nvSpPr>
        <p:spPr>
          <a:xfrm>
            <a:off x="791210" y="1365885"/>
            <a:ext cx="7561263" cy="5030788"/>
          </a:xfrm>
          <a:prstGeom prst="rect">
            <a:avLst/>
          </a:prstGeom>
          <a:solidFill>
            <a:schemeClr val="bg1">
              <a:alpha val="44000"/>
            </a:schemeClr>
          </a:solidFill>
          <a:ln w="9525">
            <a:noFill/>
          </a:ln>
        </p:spPr>
        <p:txBody>
          <a:bodyPr>
            <a:spAutoFit/>
          </a:bodyPr>
          <a:lstStyle/>
          <a:p>
            <a:pPr>
              <a:lnSpc>
                <a:spcPct val="110000"/>
              </a:lnSpc>
              <a:spcBef>
                <a:spcPct val="50000"/>
              </a:spcBef>
            </a:pPr>
            <a:r>
              <a:rPr lang="zh-CN" altLang="en-US" sz="3000" b="1" dirty="0">
                <a:latin typeface="宋体" panose="02010600030101010101" pitchFamily="2" charset="-122"/>
              </a:rPr>
              <a:t>钱可以买到</a:t>
            </a:r>
            <a:r>
              <a:rPr lang="zh-CN" altLang="en-US" sz="3000" b="1" u="sng" dirty="0">
                <a:solidFill>
                  <a:srgbClr val="FF0000"/>
                </a:solidFill>
                <a:latin typeface="宋体" panose="02010600030101010101" pitchFamily="2" charset="-122"/>
              </a:rPr>
              <a:t>房屋</a:t>
            </a:r>
            <a:r>
              <a:rPr lang="zh-CN" altLang="en-US" sz="3000" b="1" dirty="0">
                <a:latin typeface="宋体" panose="02010600030101010101" pitchFamily="2" charset="-122"/>
              </a:rPr>
              <a:t>，但不一定能买到</a:t>
            </a:r>
            <a:r>
              <a:rPr lang="zh-CN" altLang="en-US" sz="3000" b="1" u="sng" dirty="0">
                <a:solidFill>
                  <a:srgbClr val="FF0000"/>
                </a:solidFill>
                <a:latin typeface="宋体" panose="02010600030101010101" pitchFamily="2" charset="-122"/>
              </a:rPr>
              <a:t>温馨</a:t>
            </a:r>
            <a:r>
              <a:rPr lang="en-US" altLang="zh-CN" sz="3000" b="1" dirty="0">
                <a:latin typeface="宋体" panose="02010600030101010101" pitchFamily="2" charset="-122"/>
              </a:rPr>
              <a:t>；</a:t>
            </a:r>
            <a:endParaRPr lang="zh-CN" altLang="en-US" sz="3000" b="1" dirty="0">
              <a:latin typeface="宋体" panose="02010600030101010101" pitchFamily="2" charset="-122"/>
            </a:endParaRPr>
          </a:p>
          <a:p>
            <a:pPr>
              <a:lnSpc>
                <a:spcPct val="110000"/>
              </a:lnSpc>
              <a:spcBef>
                <a:spcPct val="50000"/>
              </a:spcBef>
            </a:pPr>
            <a:r>
              <a:rPr lang="zh-CN" altLang="en-US" sz="3000" b="1" dirty="0">
                <a:latin typeface="宋体" panose="02010600030101010101" pitchFamily="2" charset="-122"/>
              </a:rPr>
              <a:t>钱可以买到</a:t>
            </a:r>
            <a:r>
              <a:rPr lang="zh-CN" altLang="en-US" sz="3000" b="1" u="sng" dirty="0">
                <a:solidFill>
                  <a:srgbClr val="FF0000"/>
                </a:solidFill>
                <a:latin typeface="宋体" panose="02010600030101010101" pitchFamily="2" charset="-122"/>
              </a:rPr>
              <a:t>珠宝</a:t>
            </a:r>
            <a:r>
              <a:rPr lang="zh-CN" altLang="en-US" sz="3000" b="1" dirty="0">
                <a:latin typeface="宋体" panose="02010600030101010101" pitchFamily="2" charset="-122"/>
              </a:rPr>
              <a:t>，但不一定能买到</a:t>
            </a:r>
            <a:r>
              <a:rPr lang="zh-CN" altLang="en-US" sz="3000" b="1" u="sng" dirty="0">
                <a:solidFill>
                  <a:srgbClr val="FF0000"/>
                </a:solidFill>
                <a:latin typeface="宋体" panose="02010600030101010101" pitchFamily="2" charset="-122"/>
              </a:rPr>
              <a:t>气质</a:t>
            </a:r>
            <a:r>
              <a:rPr lang="en-US" altLang="zh-CN" sz="3000" b="1" dirty="0">
                <a:latin typeface="宋体" panose="02010600030101010101" pitchFamily="2" charset="-122"/>
              </a:rPr>
              <a:t>；</a:t>
            </a:r>
            <a:endParaRPr lang="zh-CN" altLang="en-US" sz="3000" b="1" dirty="0">
              <a:latin typeface="宋体" panose="02010600030101010101" pitchFamily="2" charset="-122"/>
            </a:endParaRPr>
          </a:p>
          <a:p>
            <a:pPr>
              <a:lnSpc>
                <a:spcPct val="110000"/>
              </a:lnSpc>
              <a:spcBef>
                <a:spcPct val="50000"/>
              </a:spcBef>
            </a:pPr>
            <a:r>
              <a:rPr lang="zh-CN" altLang="en-US" sz="3000" b="1" dirty="0">
                <a:latin typeface="宋体" panose="02010600030101010101" pitchFamily="2" charset="-122"/>
              </a:rPr>
              <a:t>钱可以买到</a:t>
            </a:r>
            <a:r>
              <a:rPr lang="zh-CN" altLang="en-US" sz="3000" b="1" u="sng" dirty="0">
                <a:solidFill>
                  <a:srgbClr val="FF0000"/>
                </a:solidFill>
                <a:latin typeface="宋体" panose="02010600030101010101" pitchFamily="2" charset="-122"/>
              </a:rPr>
              <a:t>药物</a:t>
            </a:r>
            <a:r>
              <a:rPr lang="zh-CN" altLang="en-US" sz="3000" b="1" dirty="0">
                <a:latin typeface="宋体" panose="02010600030101010101" pitchFamily="2" charset="-122"/>
              </a:rPr>
              <a:t>，但不一定能买到</a:t>
            </a:r>
            <a:r>
              <a:rPr lang="zh-CN" altLang="en-US" sz="3000" b="1" u="sng" dirty="0">
                <a:solidFill>
                  <a:srgbClr val="FF0000"/>
                </a:solidFill>
                <a:latin typeface="宋体" panose="02010600030101010101" pitchFamily="2" charset="-122"/>
              </a:rPr>
              <a:t>健康</a:t>
            </a:r>
            <a:r>
              <a:rPr lang="zh-CN" altLang="en-US" sz="3000" b="1" dirty="0">
                <a:latin typeface="宋体" panose="02010600030101010101" pitchFamily="2" charset="-122"/>
              </a:rPr>
              <a:t>；</a:t>
            </a:r>
          </a:p>
          <a:p>
            <a:pPr>
              <a:lnSpc>
                <a:spcPct val="110000"/>
              </a:lnSpc>
              <a:spcBef>
                <a:spcPct val="50000"/>
              </a:spcBef>
            </a:pPr>
            <a:r>
              <a:rPr lang="zh-CN" altLang="en-US" sz="3000" b="1" dirty="0">
                <a:latin typeface="宋体" panose="02010600030101010101" pitchFamily="2" charset="-122"/>
              </a:rPr>
              <a:t>钱可以买到</a:t>
            </a:r>
            <a:r>
              <a:rPr lang="zh-CN" altLang="en-US" sz="3000" b="1" u="sng" dirty="0">
                <a:solidFill>
                  <a:srgbClr val="FF0000"/>
                </a:solidFill>
                <a:latin typeface="宋体" panose="02010600030101010101" pitchFamily="2" charset="-122"/>
              </a:rPr>
              <a:t>纸笔</a:t>
            </a:r>
            <a:r>
              <a:rPr lang="zh-CN" altLang="en-US" sz="3000" b="1" dirty="0">
                <a:latin typeface="宋体" panose="02010600030101010101" pitchFamily="2" charset="-122"/>
              </a:rPr>
              <a:t>，但不一定能买到</a:t>
            </a:r>
            <a:r>
              <a:rPr lang="zh-CN" altLang="en-US" sz="3000" b="1" u="sng" dirty="0">
                <a:solidFill>
                  <a:srgbClr val="FF0000"/>
                </a:solidFill>
                <a:latin typeface="宋体" panose="02010600030101010101" pitchFamily="2" charset="-122"/>
              </a:rPr>
              <a:t>文思</a:t>
            </a:r>
            <a:r>
              <a:rPr lang="zh-CN" altLang="en-US" sz="3000" b="1" dirty="0">
                <a:latin typeface="宋体" panose="02010600030101010101" pitchFamily="2" charset="-122"/>
              </a:rPr>
              <a:t>；</a:t>
            </a:r>
          </a:p>
          <a:p>
            <a:pPr>
              <a:lnSpc>
                <a:spcPct val="110000"/>
              </a:lnSpc>
              <a:spcBef>
                <a:spcPct val="50000"/>
              </a:spcBef>
            </a:pPr>
            <a:r>
              <a:rPr lang="zh-CN" altLang="en-US" sz="3000" b="1" dirty="0">
                <a:latin typeface="宋体" panose="02010600030101010101" pitchFamily="2" charset="-122"/>
              </a:rPr>
              <a:t>钱可以买到</a:t>
            </a:r>
            <a:r>
              <a:rPr lang="zh-CN" altLang="en-US" sz="3000" b="1" u="sng" dirty="0">
                <a:solidFill>
                  <a:srgbClr val="FF0000"/>
                </a:solidFill>
                <a:latin typeface="宋体" panose="02010600030101010101" pitchFamily="2" charset="-122"/>
              </a:rPr>
              <a:t>书籍</a:t>
            </a:r>
            <a:r>
              <a:rPr lang="zh-CN" altLang="en-US" sz="3000" b="1" dirty="0">
                <a:latin typeface="宋体" panose="02010600030101010101" pitchFamily="2" charset="-122"/>
              </a:rPr>
              <a:t>，但不一定能买到</a:t>
            </a:r>
            <a:r>
              <a:rPr lang="zh-CN" altLang="en-US" sz="3000" b="1" u="sng" dirty="0">
                <a:solidFill>
                  <a:srgbClr val="FF0000"/>
                </a:solidFill>
                <a:latin typeface="宋体" panose="02010600030101010101" pitchFamily="2" charset="-122"/>
              </a:rPr>
              <a:t>智慧</a:t>
            </a:r>
            <a:r>
              <a:rPr lang="zh-CN" altLang="en-US" sz="3000" b="1" dirty="0">
                <a:latin typeface="宋体" panose="02010600030101010101" pitchFamily="2" charset="-122"/>
              </a:rPr>
              <a:t>；</a:t>
            </a:r>
          </a:p>
          <a:p>
            <a:pPr>
              <a:lnSpc>
                <a:spcPct val="110000"/>
              </a:lnSpc>
              <a:spcBef>
                <a:spcPct val="50000"/>
              </a:spcBef>
            </a:pPr>
            <a:r>
              <a:rPr lang="zh-CN" altLang="en-US" sz="3000" b="1" dirty="0">
                <a:latin typeface="宋体" panose="02010600030101010101" pitchFamily="2" charset="-122"/>
              </a:rPr>
              <a:t>钱可以买到</a:t>
            </a:r>
            <a:r>
              <a:rPr lang="zh-CN" altLang="en-US" sz="3000" b="1" u="sng" dirty="0">
                <a:solidFill>
                  <a:srgbClr val="FF0000"/>
                </a:solidFill>
                <a:latin typeface="宋体" panose="02010600030101010101" pitchFamily="2" charset="-122"/>
              </a:rPr>
              <a:t>礼物</a:t>
            </a:r>
            <a:r>
              <a:rPr lang="en-US" altLang="zh-CN" sz="3000" b="1" dirty="0">
                <a:latin typeface="宋体" panose="02010600030101010101" pitchFamily="2" charset="-122"/>
              </a:rPr>
              <a:t>，但不一定能买到</a:t>
            </a:r>
            <a:r>
              <a:rPr lang="zh-CN" altLang="en-US" sz="3000" b="1" u="sng" dirty="0">
                <a:solidFill>
                  <a:srgbClr val="FF0000"/>
                </a:solidFill>
                <a:latin typeface="宋体" panose="02010600030101010101" pitchFamily="2" charset="-122"/>
              </a:rPr>
              <a:t>友谊</a:t>
            </a:r>
            <a:r>
              <a:rPr lang="zh-CN" altLang="en-US" sz="3000" b="1" dirty="0">
                <a:latin typeface="宋体" panose="02010600030101010101" pitchFamily="2" charset="-122"/>
              </a:rPr>
              <a:t>；</a:t>
            </a:r>
          </a:p>
          <a:p>
            <a:pPr>
              <a:lnSpc>
                <a:spcPct val="110000"/>
              </a:lnSpc>
              <a:spcBef>
                <a:spcPct val="50000"/>
              </a:spcBef>
            </a:pPr>
            <a:r>
              <a:rPr lang="zh-CN" altLang="en-US" sz="3000" b="1" dirty="0">
                <a:latin typeface="宋体" panose="02010600030101010101" pitchFamily="2" charset="-122"/>
              </a:rPr>
              <a:t>钱可以买到</a:t>
            </a:r>
            <a:r>
              <a:rPr lang="zh-CN" altLang="en-US" sz="3000" b="1" u="sng" dirty="0">
                <a:solidFill>
                  <a:srgbClr val="FF0000"/>
                </a:solidFill>
                <a:latin typeface="宋体" panose="02010600030101010101" pitchFamily="2" charset="-122"/>
              </a:rPr>
              <a:t>伙伴</a:t>
            </a:r>
            <a:r>
              <a:rPr lang="en-US" altLang="zh-CN" sz="3000" b="1" dirty="0">
                <a:latin typeface="宋体" panose="02010600030101010101" pitchFamily="2" charset="-122"/>
              </a:rPr>
              <a:t>，但不一定能买到</a:t>
            </a:r>
            <a:r>
              <a:rPr lang="zh-CN" altLang="en-US" sz="3000" b="1" u="sng" dirty="0">
                <a:solidFill>
                  <a:srgbClr val="FF0000"/>
                </a:solidFill>
                <a:latin typeface="宋体" panose="02010600030101010101" pitchFamily="2" charset="-122"/>
              </a:rPr>
              <a:t>亲情</a:t>
            </a:r>
            <a:r>
              <a:rPr lang="en-US" altLang="zh-CN" sz="3000" b="1" dirty="0">
                <a:latin typeface="宋体" panose="02010600030101010101" pitchFamily="2" charset="-122"/>
              </a:rPr>
              <a:t>……</a:t>
            </a:r>
          </a:p>
        </p:txBody>
      </p:sp>
      <p:grpSp>
        <p:nvGrpSpPr>
          <p:cNvPr id="7" name="组合 6"/>
          <p:cNvGrpSpPr/>
          <p:nvPr/>
        </p:nvGrpSpPr>
        <p:grpSpPr>
          <a:xfrm>
            <a:off x="185738" y="388938"/>
            <a:ext cx="2346325" cy="700087"/>
            <a:chOff x="677" y="589"/>
            <a:chExt cx="3695" cy="1103"/>
          </a:xfrm>
        </p:grpSpPr>
        <p:pic>
          <p:nvPicPr>
            <p:cNvPr id="28690"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28691" name="文本框 3"/>
            <p:cNvSpPr txBox="1"/>
            <p:nvPr/>
          </p:nvSpPr>
          <p:spPr>
            <a:xfrm>
              <a:off x="852" y="681"/>
              <a:ext cx="2848" cy="919"/>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拓展提升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4"/>
                                        </p:tgtEl>
                                        <p:attrNameLst>
                                          <p:attrName>style.visibility</p:attrName>
                                        </p:attrNameLst>
                                      </p:cBhvr>
                                      <p:to>
                                        <p:strVal val="visible"/>
                                      </p:to>
                                    </p:set>
                                    <p:anim calcmode="lin" valueType="num">
                                      <p:cBhvr additive="base">
                                        <p:cTn id="13" dur="500" fill="hold"/>
                                        <p:tgtEl>
                                          <p:spTgt spid="54274"/>
                                        </p:tgtEl>
                                        <p:attrNameLst>
                                          <p:attrName>ppt_x</p:attrName>
                                        </p:attrNameLst>
                                      </p:cBhvr>
                                      <p:tavLst>
                                        <p:tav tm="0">
                                          <p:val>
                                            <p:strVal val="#ppt_x"/>
                                          </p:val>
                                        </p:tav>
                                        <p:tav tm="100000">
                                          <p:val>
                                            <p:strVal val="#ppt_x"/>
                                          </p:val>
                                        </p:tav>
                                      </p:tavLst>
                                    </p:anim>
                                    <p:anim calcmode="lin" valueType="num">
                                      <p:cBhvr additive="base">
                                        <p:cTn id="14"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1744345" y="1986280"/>
            <a:ext cx="5938520" cy="1938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ts val="1200"/>
              </a:spcBef>
              <a:spcAft>
                <a:spcPct val="0"/>
              </a:spcAft>
            </a:pPr>
            <a:r>
              <a:rPr lang="en-US" altLang="zh-CN" sz="8000" b="1" dirty="0">
                <a:solidFill>
                  <a:prstClr val="black"/>
                </a:solidFill>
                <a:latin typeface="黑体" panose="02010609060101010101" pitchFamily="49" charset="-122"/>
                <a:ea typeface="黑体" panose="02010609060101010101" pitchFamily="49" charset="-122"/>
              </a:rPr>
              <a:t> </a:t>
            </a:r>
            <a:r>
              <a:rPr lang="zh-CN" altLang="en-US" sz="8000" b="1" dirty="0">
                <a:solidFill>
                  <a:prstClr val="black"/>
                </a:solidFill>
                <a:latin typeface="黑体" panose="02010609060101010101" pitchFamily="49" charset="-122"/>
                <a:ea typeface="黑体" panose="02010609060101010101" pitchFamily="49" charset="-122"/>
              </a:rPr>
              <a:t>谢谢观看！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descr="中国教育出版网"/>
          <p:cNvSpPr>
            <a:spLocks noGrp="1"/>
          </p:cNvSpPr>
          <p:nvPr>
            <p:ph idx="1"/>
          </p:nvPr>
        </p:nvSpPr>
        <p:spPr>
          <a:xfrm>
            <a:off x="223520" y="1509395"/>
            <a:ext cx="4987925" cy="4816475"/>
          </a:xfrm>
          <a:solidFill>
            <a:schemeClr val="bg1">
              <a:alpha val="44000"/>
            </a:schemeClr>
          </a:solidFill>
        </p:spPr>
        <p:txBody>
          <a:bodyPr vert="horz" wrap="square" lIns="91440" tIns="45720" rIns="91440" bIns="45720" anchor="t"/>
          <a:lstStyle/>
          <a:p>
            <a:pPr marL="0" indent="0" eaLnBrk="1" hangingPunct="1">
              <a:lnSpc>
                <a:spcPts val="4000"/>
              </a:lnSpc>
              <a:buNone/>
            </a:pPr>
            <a:r>
              <a:rPr lang="zh-CN" altLang="zh-CN" dirty="0"/>
              <a:t>      </a:t>
            </a:r>
            <a:r>
              <a:rPr lang="zh-CN" altLang="zh-CN" dirty="0">
                <a:solidFill>
                  <a:srgbClr val="FF0000"/>
                </a:solidFill>
                <a:latin typeface="宋体" panose="02010600030101010101" pitchFamily="2" charset="-122"/>
              </a:rPr>
              <a:t> </a:t>
            </a:r>
            <a:r>
              <a:rPr lang="zh-CN" altLang="zh-CN" b="1" dirty="0">
                <a:solidFill>
                  <a:srgbClr val="FF0000"/>
                </a:solidFill>
                <a:latin typeface="宋体" panose="02010600030101010101" pitchFamily="2" charset="-122"/>
                <a:ea typeface="宋体" panose="02010600030101010101" pitchFamily="2" charset="-122"/>
                <a:cs typeface="宋体" panose="02010600030101010101" pitchFamily="2" charset="-122"/>
              </a:rPr>
              <a:t>【莫泊桑】</a:t>
            </a:r>
            <a:r>
              <a:rPr lang="zh-CN" altLang="zh-CN" b="1" dirty="0">
                <a:latin typeface="宋体" panose="02010600030101010101" pitchFamily="2" charset="-122"/>
                <a:ea typeface="宋体" panose="02010600030101010101" pitchFamily="2" charset="-122"/>
                <a:cs typeface="宋体" panose="02010600030101010101" pitchFamily="2" charset="-122"/>
              </a:rPr>
              <a:t>（1850</a:t>
            </a:r>
            <a:r>
              <a:rPr lang="en-US" altLang="zh-CN" b="1" dirty="0">
                <a:latin typeface="宋体" panose="02010600030101010101" pitchFamily="2" charset="-122"/>
                <a:ea typeface="宋体" panose="02010600030101010101" pitchFamily="2" charset="-122"/>
                <a:cs typeface="宋体" panose="02010600030101010101" pitchFamily="2" charset="-122"/>
              </a:rPr>
              <a:t>—</a:t>
            </a:r>
            <a:r>
              <a:rPr lang="zh-CN" altLang="zh-CN" b="1" dirty="0">
                <a:latin typeface="宋体" panose="02010600030101010101" pitchFamily="2" charset="-122"/>
                <a:ea typeface="宋体" panose="02010600030101010101" pitchFamily="2" charset="-122"/>
                <a:cs typeface="宋体" panose="02010600030101010101" pitchFamily="2" charset="-122"/>
              </a:rPr>
              <a:t>1893）</a:t>
            </a:r>
            <a:r>
              <a:rPr lang="en-US" altLang="zh-CN" b="1" dirty="0">
                <a:latin typeface="宋体" panose="02010600030101010101" pitchFamily="2" charset="-122"/>
                <a:ea typeface="宋体" panose="02010600030101010101" pitchFamily="2" charset="-122"/>
                <a:cs typeface="宋体" panose="02010600030101010101" pitchFamily="2" charset="-122"/>
              </a:rPr>
              <a:t>,</a:t>
            </a:r>
            <a:r>
              <a:rPr lang="zh-CN" altLang="zh-CN" b="1" dirty="0">
                <a:latin typeface="宋体" panose="02010600030101010101" pitchFamily="2" charset="-122"/>
                <a:ea typeface="宋体" panose="02010600030101010101" pitchFamily="2" charset="-122"/>
                <a:cs typeface="宋体" panose="02010600030101010101" pitchFamily="2" charset="-122"/>
              </a:rPr>
              <a:t>19世纪</a:t>
            </a:r>
            <a:r>
              <a:rPr lang="zh-CN" altLang="zh-CN" b="1" dirty="0">
                <a:solidFill>
                  <a:srgbClr val="FF0000"/>
                </a:solidFill>
                <a:latin typeface="宋体" panose="02010600030101010101" pitchFamily="2" charset="-122"/>
                <a:ea typeface="宋体" panose="02010600030101010101" pitchFamily="2" charset="-122"/>
                <a:cs typeface="宋体" panose="02010600030101010101" pitchFamily="2" charset="-122"/>
              </a:rPr>
              <a:t>法国优秀的批判现实主义作家</a:t>
            </a:r>
            <a:r>
              <a:rPr lang="zh-CN" altLang="zh-CN" b="1" dirty="0">
                <a:latin typeface="宋体" panose="02010600030101010101" pitchFamily="2" charset="-122"/>
                <a:ea typeface="宋体" panose="02010600030101010101" pitchFamily="2" charset="-122"/>
                <a:cs typeface="宋体" panose="02010600030101010101" pitchFamily="2" charset="-122"/>
              </a:rPr>
              <a:t>，</a:t>
            </a:r>
            <a:r>
              <a:rPr lang="zh-CN" altLang="zh-CN" b="1" dirty="0">
                <a:solidFill>
                  <a:srgbClr val="FF0000"/>
                </a:solidFill>
                <a:latin typeface="宋体" panose="02010600030101010101" pitchFamily="2" charset="-122"/>
                <a:ea typeface="宋体" panose="02010600030101010101" pitchFamily="2" charset="-122"/>
                <a:cs typeface="宋体" panose="02010600030101010101" pitchFamily="2" charset="-122"/>
              </a:rPr>
              <a:t>与俄国的契诃夫、美国的欧·亨利并称为</a:t>
            </a:r>
            <a:r>
              <a:rPr lang="zh-CN" altLang="zh-CN" b="1" u="sng" dirty="0">
                <a:solidFill>
                  <a:srgbClr val="FF0000"/>
                </a:solidFill>
                <a:latin typeface="宋体" panose="02010600030101010101" pitchFamily="2" charset="-122"/>
                <a:ea typeface="宋体" panose="02010600030101010101" pitchFamily="2" charset="-122"/>
                <a:cs typeface="宋体" panose="02010600030101010101" pitchFamily="2" charset="-122"/>
              </a:rPr>
              <a:t>“世界三大短篇小说巨匠”</a:t>
            </a:r>
            <a:r>
              <a:rPr lang="zh-CN" altLang="zh-CN" b="1" dirty="0">
                <a:latin typeface="宋体" panose="02010600030101010101" pitchFamily="2" charset="-122"/>
                <a:ea typeface="宋体" panose="02010600030101010101" pitchFamily="2" charset="-122"/>
                <a:cs typeface="宋体" panose="02010600030101010101" pitchFamily="2" charset="-122"/>
              </a:rPr>
              <a:t>。代表作有《项链》《羊脂球》《漂亮朋友》（又译《俊友》）等。</a:t>
            </a:r>
          </a:p>
        </p:txBody>
      </p:sp>
      <p:grpSp>
        <p:nvGrpSpPr>
          <p:cNvPr id="3" name="组合 2"/>
          <p:cNvGrpSpPr/>
          <p:nvPr/>
        </p:nvGrpSpPr>
        <p:grpSpPr>
          <a:xfrm>
            <a:off x="364173" y="428625"/>
            <a:ext cx="2346325" cy="631825"/>
            <a:chOff x="677" y="701"/>
            <a:chExt cx="3694" cy="996"/>
          </a:xfrm>
        </p:grpSpPr>
        <p:pic>
          <p:nvPicPr>
            <p:cNvPr id="5125" name="图片 3" descr="00 图标-04"/>
            <p:cNvPicPr>
              <a:picLocks noChangeAspect="1"/>
            </p:cNvPicPr>
            <p:nvPr/>
          </p:nvPicPr>
          <p:blipFill>
            <a:blip r:embed="rId2" cstate="print"/>
            <a:stretch>
              <a:fillRect/>
            </a:stretch>
          </p:blipFill>
          <p:spPr>
            <a:xfrm>
              <a:off x="677" y="701"/>
              <a:ext cx="3695" cy="997"/>
            </a:xfrm>
            <a:prstGeom prst="rect">
              <a:avLst/>
            </a:prstGeom>
            <a:noFill/>
            <a:ln w="9525">
              <a:noFill/>
            </a:ln>
          </p:spPr>
        </p:pic>
        <p:sp>
          <p:nvSpPr>
            <p:cNvPr id="5126" name="文本框 4"/>
            <p:cNvSpPr txBox="1"/>
            <p:nvPr/>
          </p:nvSpPr>
          <p:spPr>
            <a:xfrm>
              <a:off x="977" y="779"/>
              <a:ext cx="2848" cy="919"/>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作者简介</a:t>
              </a:r>
            </a:p>
          </p:txBody>
        </p:sp>
      </p:grpSp>
      <p:pic>
        <p:nvPicPr>
          <p:cNvPr id="4" name="图片 3"/>
          <p:cNvPicPr>
            <a:picLocks noChangeAspect="1"/>
          </p:cNvPicPr>
          <p:nvPr/>
        </p:nvPicPr>
        <p:blipFill>
          <a:blip r:embed="rId3" cstate="print"/>
          <a:stretch>
            <a:fillRect/>
          </a:stretch>
        </p:blipFill>
        <p:spPr>
          <a:xfrm>
            <a:off x="5211445" y="1725295"/>
            <a:ext cx="3317875" cy="3646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checkerboard(across)">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descr="中国教育出版网"/>
          <p:cNvSpPr/>
          <p:nvPr/>
        </p:nvSpPr>
        <p:spPr>
          <a:xfrm>
            <a:off x="415925" y="4749165"/>
            <a:ext cx="5534025" cy="1984375"/>
          </a:xfrm>
          <a:prstGeom prst="rect">
            <a:avLst/>
          </a:prstGeom>
          <a:solidFill>
            <a:schemeClr val="bg1">
              <a:alpha val="45000"/>
            </a:schemeClr>
          </a:solidFill>
          <a:ln w="9525">
            <a:noFill/>
          </a:ln>
        </p:spPr>
        <p:txBody>
          <a:bodyPr anchor="t"/>
          <a:lstStyle/>
          <a:p>
            <a:pPr marL="342900" indent="-342900" eaLnBrk="0" hangingPunct="0">
              <a:lnSpc>
                <a:spcPct val="90000"/>
              </a:lnSpc>
              <a:spcBef>
                <a:spcPct val="20000"/>
              </a:spcBef>
              <a:buFont typeface="Arial" panose="020B0604020202020204" pitchFamily="34" charset="0"/>
            </a:pP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世界四大短篇小说家及其代表作：</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342900" indent="-342900" eaLnBrk="0" hangingPunct="0">
              <a:lnSpc>
                <a:spcPct val="90000"/>
              </a:lnSpc>
              <a:spcBef>
                <a:spcPct val="20000"/>
              </a:spcBef>
              <a:buFont typeface="Arial" panose="020B0604020202020204" pitchFamily="34" charset="0"/>
            </a:pP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法国的莫泊桑</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羊脂球</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p>
          <a:p>
            <a:pPr marL="342900" indent="-342900" eaLnBrk="0" hangingPunct="0">
              <a:lnSpc>
                <a:spcPct val="90000"/>
              </a:lnSpc>
              <a:spcBef>
                <a:spcPct val="20000"/>
              </a:spcBef>
              <a:buFont typeface="Arial" panose="020B0604020202020204" pitchFamily="34" charset="0"/>
            </a:pP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俄国的契诃夫</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变色龙</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p>
          <a:p>
            <a:pPr marL="342900" indent="-342900" eaLnBrk="0" hangingPunct="0">
              <a:lnSpc>
                <a:spcPct val="90000"/>
              </a:lnSpc>
              <a:spcBef>
                <a:spcPct val="20000"/>
              </a:spcBef>
              <a:buFont typeface="Arial" panose="020B0604020202020204" pitchFamily="34" charset="0"/>
            </a:pP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美国的欧</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亨利</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麦琪的礼物</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p>
          <a:p>
            <a:pPr marL="342900" indent="-342900" eaLnBrk="0" hangingPunct="0">
              <a:lnSpc>
                <a:spcPct val="90000"/>
              </a:lnSpc>
              <a:spcBef>
                <a:spcPct val="20000"/>
              </a:spcBef>
              <a:buFont typeface="Arial" panose="020B0604020202020204" pitchFamily="34" charset="0"/>
            </a:pP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美国的马克</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吐温</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竞选州长</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p>
        </p:txBody>
      </p:sp>
      <p:pic>
        <p:nvPicPr>
          <p:cNvPr id="82949" name="Picture 5" descr="中国教育出版网"/>
          <p:cNvPicPr>
            <a:picLocks noChangeAspect="1" noChangeArrowheads="1"/>
          </p:cNvPicPr>
          <p:nvPr/>
        </p:nvPicPr>
        <p:blipFill>
          <a:blip r:embed="rId2" cstate="print"/>
          <a:srcRect/>
          <a:stretch>
            <a:fillRect/>
          </a:stretch>
        </p:blipFill>
        <p:spPr bwMode="auto">
          <a:xfrm>
            <a:off x="6588124" y="692150"/>
            <a:ext cx="2205038" cy="2836863"/>
          </a:xfrm>
          <a:prstGeom prst="rect">
            <a:avLst/>
          </a:prstGeom>
          <a:ln>
            <a:noFill/>
          </a:ln>
          <a:effectLst>
            <a:softEdge rad="112500"/>
          </a:effectLst>
        </p:spPr>
      </p:pic>
      <p:pic>
        <p:nvPicPr>
          <p:cNvPr id="82950" name="Picture 6" descr="中国教育出版网"/>
          <p:cNvPicPr>
            <a:picLocks noChangeAspect="1" noChangeArrowheads="1"/>
          </p:cNvPicPr>
          <p:nvPr/>
        </p:nvPicPr>
        <p:blipFill>
          <a:blip r:embed="rId3" cstate="print"/>
          <a:srcRect/>
          <a:stretch>
            <a:fillRect/>
          </a:stretch>
        </p:blipFill>
        <p:spPr bwMode="auto">
          <a:xfrm>
            <a:off x="6588125" y="3573463"/>
            <a:ext cx="2184400" cy="2714625"/>
          </a:xfrm>
          <a:prstGeom prst="rect">
            <a:avLst/>
          </a:prstGeom>
          <a:ln>
            <a:noFill/>
          </a:ln>
          <a:effectLst>
            <a:softEdge rad="112500"/>
          </a:effectLst>
        </p:spPr>
      </p:pic>
      <p:sp>
        <p:nvSpPr>
          <p:cNvPr id="19462" name="文本框 3" descr="中国教育出版网"/>
          <p:cNvSpPr txBox="1"/>
          <p:nvPr/>
        </p:nvSpPr>
        <p:spPr>
          <a:xfrm>
            <a:off x="294640" y="921385"/>
            <a:ext cx="6292850" cy="3617595"/>
          </a:xfrm>
          <a:prstGeom prst="rect">
            <a:avLst/>
          </a:prstGeom>
          <a:solidFill>
            <a:schemeClr val="bg1">
              <a:alpha val="45000"/>
            </a:schemeClr>
          </a:solidFill>
          <a:ln w="9525">
            <a:noFill/>
          </a:ln>
        </p:spPr>
        <p:txBody>
          <a:bodyPr wrap="square" anchor="t">
            <a:spAutoFit/>
          </a:bodyPr>
          <a:lstStyle/>
          <a:p>
            <a:pPr>
              <a:lnSpc>
                <a:spcPts val="2500"/>
              </a:lnSpc>
              <a:buFont typeface="Arial" panose="020B0604020202020204" pitchFamily="34" charset="0"/>
            </a:pPr>
            <a:r>
              <a:rPr lang="en-US" altLang="zh-CN" dirty="0">
                <a:latin typeface="Arial" panose="020B0604020202020204" pitchFamily="34" charset="0"/>
                <a:ea typeface="宋体" panose="02010600030101010101" pitchFamily="2" charset="-122"/>
              </a:rPr>
              <a:t>     </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我的叔叔于勒</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写于一八八三年</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是莫泊桑前期的作品。</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当时的法国、资产阶级不仅和工人阶级的矛盾日益尖锐激烈</a:t>
            </a:r>
            <a:r>
              <a:rPr lang="en-US" altLang="zh-CN"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而且也和小资产阶级的矛盾日益尖锐激烈起来</a:t>
            </a:r>
            <a:r>
              <a:rPr lang="zh-CN" altLang="en-US" sz="2400" b="1" dirty="0">
                <a:latin typeface="黑体" panose="02010609060101010101" pitchFamily="49" charset="-122"/>
                <a:ea typeface="黑体" panose="02010609060101010101" pitchFamily="49" charset="-122"/>
                <a:cs typeface="黑体" panose="02010609060101010101" pitchFamily="49" charset="-122"/>
              </a:rPr>
              <a:t>。小资产阶级贫困破产已成为普遍的社会问题。一部分不甘心破产的小资产阶级成员</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纷纷踏上了漂洋过海的险途</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企望在美洲、亚洲甚至非洲闯出一条大发横财的生路</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梦想着有朝一日腰缠万贯荣归故里。本篇小说就是以这样的社会背景写出来的。表达出作者对当是</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社会的不满</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人与人之间的金钱关系</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a:t>
            </a:r>
          </a:p>
        </p:txBody>
      </p:sp>
      <p:grpSp>
        <p:nvGrpSpPr>
          <p:cNvPr id="3" name="组合 2"/>
          <p:cNvGrpSpPr/>
          <p:nvPr/>
        </p:nvGrpSpPr>
        <p:grpSpPr>
          <a:xfrm>
            <a:off x="225108" y="187960"/>
            <a:ext cx="2346960" cy="633094"/>
            <a:chOff x="677" y="701"/>
            <a:chExt cx="3695" cy="998"/>
          </a:xfrm>
        </p:grpSpPr>
        <p:pic>
          <p:nvPicPr>
            <p:cNvPr id="5125" name="图片 3" descr="00 图标-04"/>
            <p:cNvPicPr>
              <a:picLocks noChangeAspect="1"/>
            </p:cNvPicPr>
            <p:nvPr/>
          </p:nvPicPr>
          <p:blipFill>
            <a:blip r:embed="rId4" cstate="print"/>
            <a:stretch>
              <a:fillRect/>
            </a:stretch>
          </p:blipFill>
          <p:spPr>
            <a:xfrm>
              <a:off x="677" y="701"/>
              <a:ext cx="3695" cy="997"/>
            </a:xfrm>
            <a:prstGeom prst="rect">
              <a:avLst/>
            </a:prstGeom>
            <a:noFill/>
            <a:ln w="9525">
              <a:noFill/>
            </a:ln>
          </p:spPr>
        </p:pic>
        <p:sp>
          <p:nvSpPr>
            <p:cNvPr id="5126" name="文本框 4"/>
            <p:cNvSpPr txBox="1"/>
            <p:nvPr/>
          </p:nvSpPr>
          <p:spPr>
            <a:xfrm>
              <a:off x="977" y="779"/>
              <a:ext cx="2848" cy="920"/>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背景介绍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9462"/>
                                        </p:tgtEl>
                                        <p:attrNameLst>
                                          <p:attrName>style.visibility</p:attrName>
                                        </p:attrNameLst>
                                      </p:cBhvr>
                                      <p:to>
                                        <p:strVal val="visible"/>
                                      </p:to>
                                    </p:set>
                                    <p:anim calcmode="lin" valueType="num">
                                      <p:cBhvr additive="base">
                                        <p:cTn id="13" dur="500"/>
                                        <p:tgtEl>
                                          <p:spTgt spid="19462"/>
                                        </p:tgtEl>
                                        <p:attrNameLst>
                                          <p:attrName>ppt_y</p:attrName>
                                        </p:attrNameLst>
                                      </p:cBhvr>
                                      <p:tavLst>
                                        <p:tav tm="0">
                                          <p:val>
                                            <p:strVal val="#ppt_y+#ppt_h*1.125000"/>
                                          </p:val>
                                        </p:tav>
                                        <p:tav tm="100000">
                                          <p:val>
                                            <p:strVal val="#ppt_y"/>
                                          </p:val>
                                        </p:tav>
                                      </p:tavLst>
                                    </p:anim>
                                    <p:animEffect transition="in" filter="wipe(up)">
                                      <p:cBhvr>
                                        <p:cTn id="14" dur="500"/>
                                        <p:tgtEl>
                                          <p:spTgt spid="1946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2946"/>
                                        </p:tgtEl>
                                        <p:attrNameLst>
                                          <p:attrName>style.visibility</p:attrName>
                                        </p:attrNameLst>
                                      </p:cBhvr>
                                      <p:to>
                                        <p:strVal val="visible"/>
                                      </p:to>
                                    </p:set>
                                    <p:animEffect transition="in" filter="blinds(horizontal)">
                                      <p:cBhvr>
                                        <p:cTn id="19" dur="500"/>
                                        <p:tgtEl>
                                          <p:spTgt spid="829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2949"/>
                                        </p:tgtEl>
                                        <p:attrNameLst>
                                          <p:attrName>style.visibility</p:attrName>
                                        </p:attrNameLst>
                                      </p:cBhvr>
                                      <p:to>
                                        <p:strVal val="visible"/>
                                      </p:to>
                                    </p:set>
                                    <p:animEffect transition="in" filter="wipe(down)">
                                      <p:cBhvr>
                                        <p:cTn id="24" dur="500"/>
                                        <p:tgtEl>
                                          <p:spTgt spid="8294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2950"/>
                                        </p:tgtEl>
                                        <p:attrNameLst>
                                          <p:attrName>style.visibility</p:attrName>
                                        </p:attrNameLst>
                                      </p:cBhvr>
                                      <p:to>
                                        <p:strVal val="visible"/>
                                      </p:to>
                                    </p:set>
                                    <p:animEffect transition="in" filter="wipe(down)">
                                      <p:cBhvr>
                                        <p:cTn id="29"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ldLvl="0" animBg="1"/>
      <p:bldP spid="1946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内容占位符 2" descr="中国教育出版网"/>
          <p:cNvSpPr>
            <a:spLocks noGrp="1" noChangeArrowheads="1"/>
          </p:cNvSpPr>
          <p:nvPr>
            <p:ph idx="1"/>
          </p:nvPr>
        </p:nvSpPr>
        <p:spPr>
          <a:xfrm>
            <a:off x="302260" y="1800860"/>
            <a:ext cx="8794750" cy="3256280"/>
          </a:xfrm>
          <a:solidFill>
            <a:schemeClr val="bg1">
              <a:alpha val="44000"/>
            </a:schemeClr>
          </a:solidFill>
        </p:spPr>
        <p:txBody>
          <a:bodyPr vert="horz" wrap="square" lIns="68580" tIns="34290" rIns="68580" bIns="34290" numCol="1" rtlCol="0" anchor="t" anchorCtr="0" compatLnSpc="1"/>
          <a:lstStyle/>
          <a:p>
            <a:pPr marL="0" indent="0" algn="ctr" eaLnBrk="1" hangingPunct="1">
              <a:buNone/>
            </a:pPr>
            <a:r>
              <a:rPr lang="en-US" altLang="zh-CN" b="1" dirty="0">
                <a:solidFill>
                  <a:srgbClr val="0000FF"/>
                </a:solidFill>
                <a:latin typeface="黑体" panose="02010609060101010101" pitchFamily="49" charset="-122"/>
                <a:ea typeface="黑体" panose="02010609060101010101" pitchFamily="49" charset="-122"/>
                <a:cs typeface="黑体" panose="02010609060101010101" pitchFamily="49" charset="-122"/>
              </a:rPr>
              <a:t>1.</a:t>
            </a:r>
            <a:r>
              <a:rPr lang="zh-CN" altLang="en-US" b="1" dirty="0">
                <a:solidFill>
                  <a:srgbClr val="0000FF"/>
                </a:solidFill>
                <a:latin typeface="黑体" panose="02010609060101010101" pitchFamily="49" charset="-122"/>
                <a:ea typeface="黑体" panose="02010609060101010101" pitchFamily="49" charset="-122"/>
                <a:cs typeface="黑体" panose="02010609060101010101" pitchFamily="49" charset="-122"/>
              </a:rPr>
              <a:t>订正字音</a:t>
            </a:r>
            <a:endParaRPr lang="zh-CN" altLang="en-US" b="1" dirty="0">
              <a:latin typeface="黑体" panose="02010609060101010101" pitchFamily="49" charset="-122"/>
              <a:ea typeface="黑体" panose="02010609060101010101" pitchFamily="49" charset="-122"/>
              <a:cs typeface="黑体" panose="02010609060101010101" pitchFamily="49" charset="-122"/>
            </a:endParaRPr>
          </a:p>
          <a:p>
            <a:pPr marL="0" indent="0" eaLnBrk="1" hangingPunct="1">
              <a:buNone/>
            </a:pPr>
            <a:r>
              <a:rPr lang="zh-CN" altLang="en-US" sz="2800" b="1" dirty="0">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拮据</a:t>
            </a:r>
            <a:r>
              <a:rPr lang="zh-CN" altLang="en-US" sz="2800" b="1" dirty="0">
                <a:latin typeface="黑体" panose="02010609060101010101" pitchFamily="49" charset="-122"/>
                <a:ea typeface="黑体" panose="02010609060101010101" pitchFamily="49" charset="-122"/>
                <a:cs typeface="黑体" panose="02010609060101010101" pitchFamily="49" charset="-122"/>
              </a:rPr>
              <a:t>（jié jū）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栈</a:t>
            </a:r>
            <a:r>
              <a:rPr lang="zh-CN" altLang="en-US" sz="2800" b="1" dirty="0">
                <a:latin typeface="黑体" panose="02010609060101010101" pitchFamily="49" charset="-122"/>
                <a:ea typeface="黑体" panose="02010609060101010101" pitchFamily="49" charset="-122"/>
                <a:cs typeface="黑体" panose="02010609060101010101" pitchFamily="49" charset="-122"/>
              </a:rPr>
              <a:t>桥（zhàn）  糟</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蹋</a:t>
            </a:r>
            <a:r>
              <a:rPr lang="zh-CN" altLang="en-US" sz="2800" b="1" dirty="0">
                <a:latin typeface="黑体" panose="02010609060101010101" pitchFamily="49" charset="-122"/>
                <a:ea typeface="黑体" panose="02010609060101010101" pitchFamily="49" charset="-122"/>
                <a:cs typeface="黑体" panose="02010609060101010101" pitchFamily="49" charset="-122"/>
              </a:rPr>
              <a:t>（tà）</a:t>
            </a:r>
          </a:p>
          <a:p>
            <a:pPr marL="0" indent="0" eaLnBrk="1" hangingPunct="1">
              <a:buNone/>
            </a:pPr>
            <a:r>
              <a:rPr lang="zh-CN" altLang="en-US" sz="2800" b="1" dirty="0">
                <a:latin typeface="黑体" panose="02010609060101010101" pitchFamily="49" charset="-122"/>
                <a:ea typeface="黑体" panose="02010609060101010101" pitchFamily="49" charset="-122"/>
                <a:cs typeface="黑体" panose="02010609060101010101" pitchFamily="49" charset="-122"/>
              </a:rPr>
              <a:t>  </a:t>
            </a:r>
          </a:p>
          <a:p>
            <a:pPr marL="0" indent="0" eaLnBrk="1" hangingPunct="1">
              <a:buNone/>
            </a:pPr>
            <a:r>
              <a:rPr lang="zh-CN" altLang="en-US" sz="2800" b="1" dirty="0">
                <a:latin typeface="黑体" panose="02010609060101010101" pitchFamily="49" charset="-122"/>
                <a:ea typeface="黑体" panose="02010609060101010101" pitchFamily="49" charset="-122"/>
                <a:cs typeface="黑体" panose="02010609060101010101" pitchFamily="49" charset="-122"/>
              </a:rPr>
              <a:t>  别</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墅</a:t>
            </a:r>
            <a:r>
              <a:rPr lang="zh-CN" altLang="en-US" sz="2800" b="1" dirty="0">
                <a:latin typeface="黑体" panose="02010609060101010101" pitchFamily="49" charset="-122"/>
                <a:ea typeface="黑体" panose="02010609060101010101" pitchFamily="49" charset="-122"/>
                <a:cs typeface="黑体" panose="02010609060101010101" pitchFamily="49" charset="-122"/>
              </a:rPr>
              <a:t>（shù）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牡蛎</a:t>
            </a:r>
            <a:r>
              <a:rPr lang="zh-CN" altLang="en-US" sz="2800" b="1" dirty="0">
                <a:latin typeface="黑体" panose="02010609060101010101" pitchFamily="49" charset="-122"/>
                <a:ea typeface="黑体" panose="02010609060101010101" pitchFamily="49" charset="-122"/>
                <a:cs typeface="黑体" panose="02010609060101010101" pitchFamily="49" charset="-122"/>
              </a:rPr>
              <a:t>（mǔ lì）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褴褛</a:t>
            </a:r>
            <a:r>
              <a:rPr lang="zh-CN" altLang="en-US" sz="2800" b="1" dirty="0">
                <a:latin typeface="黑体" panose="02010609060101010101" pitchFamily="49" charset="-122"/>
                <a:ea typeface="黑体" panose="02010609060101010101" pitchFamily="49" charset="-122"/>
                <a:cs typeface="黑体" panose="02010609060101010101" pitchFamily="49" charset="-122"/>
              </a:rPr>
              <a:t>（lán lǚ）</a:t>
            </a:r>
          </a:p>
          <a:p>
            <a:pPr marL="0" indent="0" eaLnBrk="1" hangingPunct="1">
              <a:buNone/>
            </a:pPr>
            <a:r>
              <a:rPr lang="zh-CN" altLang="en-US" sz="2800" b="1" dirty="0">
                <a:latin typeface="黑体" panose="02010609060101010101" pitchFamily="49" charset="-122"/>
                <a:ea typeface="黑体" panose="02010609060101010101" pitchFamily="49" charset="-122"/>
                <a:cs typeface="黑体" panose="02010609060101010101" pitchFamily="49" charset="-122"/>
              </a:rPr>
              <a:t>  </a:t>
            </a:r>
          </a:p>
          <a:p>
            <a:pPr marL="0" indent="0" eaLnBrk="1" hangingPunct="1">
              <a:buNone/>
            </a:pPr>
            <a:r>
              <a:rPr lang="zh-CN" altLang="en-US" sz="2800" b="1" dirty="0">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撬</a:t>
            </a:r>
            <a:r>
              <a:rPr lang="zh-CN" altLang="en-US" sz="2800" b="1" dirty="0">
                <a:latin typeface="黑体" panose="02010609060101010101" pitchFamily="49" charset="-122"/>
                <a:ea typeface="黑体" panose="02010609060101010101" pitchFamily="49" charset="-122"/>
                <a:cs typeface="黑体" panose="02010609060101010101" pitchFamily="49" charset="-122"/>
              </a:rPr>
              <a:t>开（qiào）  阔</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绰</a:t>
            </a:r>
            <a:r>
              <a:rPr lang="zh-CN" altLang="en-US" sz="2800" b="1" dirty="0">
                <a:latin typeface="黑体" panose="02010609060101010101" pitchFamily="49" charset="-122"/>
                <a:ea typeface="黑体" panose="02010609060101010101" pitchFamily="49" charset="-122"/>
                <a:cs typeface="黑体" panose="02010609060101010101" pitchFamily="49" charset="-122"/>
              </a:rPr>
              <a:t>（chuò）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煞</a:t>
            </a:r>
            <a:r>
              <a:rPr lang="zh-CN" altLang="en-US" sz="2800" b="1" dirty="0">
                <a:latin typeface="黑体" panose="02010609060101010101" pitchFamily="49" charset="-122"/>
                <a:ea typeface="黑体" panose="02010609060101010101" pitchFamily="49" charset="-122"/>
                <a:cs typeface="黑体" panose="02010609060101010101" pitchFamily="49" charset="-122"/>
              </a:rPr>
              <a:t>白（shà）</a:t>
            </a:r>
          </a:p>
          <a:p>
            <a:pPr marL="0" indent="0" eaLnBrk="1" hangingPunct="1">
              <a:buNone/>
            </a:pPr>
            <a:endParaRPr lang="zh-CN" altLang="en-US"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16" name="组合 15"/>
          <p:cNvGrpSpPr/>
          <p:nvPr/>
        </p:nvGrpSpPr>
        <p:grpSpPr>
          <a:xfrm>
            <a:off x="504825" y="485775"/>
            <a:ext cx="2346325" cy="701675"/>
            <a:chOff x="4732" y="1782"/>
            <a:chExt cx="3695" cy="1106"/>
          </a:xfrm>
        </p:grpSpPr>
        <p:pic>
          <p:nvPicPr>
            <p:cNvPr id="7172" name="图片 4" descr="00 图标-04"/>
            <p:cNvPicPr>
              <a:picLocks noChangeAspect="1"/>
            </p:cNvPicPr>
            <p:nvPr/>
          </p:nvPicPr>
          <p:blipFill>
            <a:blip r:embed="rId2" cstate="print"/>
            <a:stretch>
              <a:fillRect/>
            </a:stretch>
          </p:blipFill>
          <p:spPr>
            <a:xfrm>
              <a:off x="4732" y="1782"/>
              <a:ext cx="3695" cy="1106"/>
            </a:xfrm>
            <a:prstGeom prst="rect">
              <a:avLst/>
            </a:prstGeom>
            <a:noFill/>
            <a:ln w="9525">
              <a:noFill/>
            </a:ln>
          </p:spPr>
        </p:pic>
        <p:sp>
          <p:nvSpPr>
            <p:cNvPr id="7173" name="文本框 3"/>
            <p:cNvSpPr txBox="1"/>
            <p:nvPr/>
          </p:nvSpPr>
          <p:spPr>
            <a:xfrm>
              <a:off x="4973" y="1876"/>
              <a:ext cx="2848" cy="919"/>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识文辩字</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41">
                                            <p:txEl>
                                              <p:pRg st="0" end="0"/>
                                            </p:txEl>
                                          </p:spTgt>
                                        </p:tgtEl>
                                        <p:attrNameLst>
                                          <p:attrName>style.visibility</p:attrName>
                                        </p:attrNameLst>
                                      </p:cBhvr>
                                      <p:to>
                                        <p:strVal val="visible"/>
                                      </p:to>
                                    </p:set>
                                    <p:animEffect transition="in" filter="fade">
                                      <p:cBhvr>
                                        <p:cTn id="13" dur="500"/>
                                        <p:tgtEl>
                                          <p:spTgt spid="1024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41">
                                            <p:txEl>
                                              <p:pRg st="1" end="1"/>
                                            </p:txEl>
                                          </p:spTgt>
                                        </p:tgtEl>
                                        <p:attrNameLst>
                                          <p:attrName>style.visibility</p:attrName>
                                        </p:attrNameLst>
                                      </p:cBhvr>
                                      <p:to>
                                        <p:strVal val="visible"/>
                                      </p:to>
                                    </p:set>
                                    <p:animEffect transition="in" filter="blinds(horizontal)">
                                      <p:cBhvr>
                                        <p:cTn id="18" dur="500"/>
                                        <p:tgtEl>
                                          <p:spTgt spid="1024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241">
                                            <p:txEl>
                                              <p:pRg st="3" end="3"/>
                                            </p:txEl>
                                          </p:spTgt>
                                        </p:tgtEl>
                                        <p:attrNameLst>
                                          <p:attrName>style.visibility</p:attrName>
                                        </p:attrNameLst>
                                      </p:cBhvr>
                                      <p:to>
                                        <p:strVal val="visible"/>
                                      </p:to>
                                    </p:set>
                                    <p:animEffect transition="in" filter="blinds(horizontal)">
                                      <p:cBhvr>
                                        <p:cTn id="23" dur="500"/>
                                        <p:tgtEl>
                                          <p:spTgt spid="1024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241">
                                            <p:txEl>
                                              <p:pRg st="5" end="5"/>
                                            </p:txEl>
                                          </p:spTgt>
                                        </p:tgtEl>
                                        <p:attrNameLst>
                                          <p:attrName>style.visibility</p:attrName>
                                        </p:attrNameLst>
                                      </p:cBhvr>
                                      <p:to>
                                        <p:strVal val="visible"/>
                                      </p:to>
                                    </p:set>
                                    <p:animEffect transition="in" filter="blinds(horizontal)">
                                      <p:cBhvr>
                                        <p:cTn id="28" dur="500"/>
                                        <p:tgtEl>
                                          <p:spTgt spid="102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内容占位符 2" descr="中国教育出版网"/>
          <p:cNvSpPr>
            <a:spLocks noGrp="1"/>
          </p:cNvSpPr>
          <p:nvPr>
            <p:ph idx="1"/>
          </p:nvPr>
        </p:nvSpPr>
        <p:spPr>
          <a:xfrm>
            <a:off x="287655" y="464185"/>
            <a:ext cx="8569325" cy="5834380"/>
          </a:xfrm>
          <a:solidFill>
            <a:schemeClr val="bg1">
              <a:alpha val="44000"/>
            </a:schemeClr>
          </a:solidFill>
        </p:spPr>
        <p:txBody>
          <a:bodyPr vert="horz" wrap="square" lIns="91440" tIns="45720" rIns="91440" bIns="45720" anchor="t"/>
          <a:lstStyle/>
          <a:p>
            <a:pPr marL="0" indent="0" algn="ctr" eaLnBrk="1" hangingPunct="1">
              <a:buNone/>
            </a:pPr>
            <a:r>
              <a:rPr lang="en-US" altLang="zh-CN" sz="3600" b="1" dirty="0">
                <a:solidFill>
                  <a:srgbClr val="0000FF"/>
                </a:solidFill>
                <a:latin typeface="黑体" panose="02010609060101010101" pitchFamily="49" charset="-122"/>
                <a:ea typeface="黑体" panose="02010609060101010101" pitchFamily="49" charset="-122"/>
                <a:cs typeface="黑体" panose="02010609060101010101" pitchFamily="49" charset="-122"/>
              </a:rPr>
              <a:t>2.</a:t>
            </a:r>
            <a:r>
              <a:rPr lang="zh-CN" altLang="en-US" sz="3600" b="1" dirty="0">
                <a:solidFill>
                  <a:srgbClr val="0000FF"/>
                </a:solidFill>
                <a:latin typeface="黑体" panose="02010609060101010101" pitchFamily="49" charset="-122"/>
                <a:ea typeface="黑体" panose="02010609060101010101" pitchFamily="49" charset="-122"/>
                <a:cs typeface="黑体" panose="02010609060101010101" pitchFamily="49" charset="-122"/>
              </a:rPr>
              <a:t>词语释义</a:t>
            </a:r>
            <a:endParaRPr lang="zh-CN" altLang="en-US" sz="3600" b="1" dirty="0">
              <a:latin typeface="黑体" panose="02010609060101010101" pitchFamily="49" charset="-122"/>
              <a:ea typeface="黑体" panose="02010609060101010101" pitchFamily="49" charset="-122"/>
              <a:cs typeface="黑体" panose="02010609060101010101" pitchFamily="49" charset="-122"/>
            </a:endParaRPr>
          </a:p>
          <a:p>
            <a:pPr marL="0" indent="0" eaLnBrk="1" hangingPunct="1">
              <a:buNone/>
            </a:pPr>
            <a:r>
              <a:rPr lang="zh-CN" altLang="en-US" sz="36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拮据：</a:t>
            </a:r>
            <a:r>
              <a:rPr lang="zh-CN" altLang="en-US" sz="2800" b="1" dirty="0">
                <a:latin typeface="黑体" panose="02010609060101010101" pitchFamily="49" charset="-122"/>
                <a:ea typeface="黑体" panose="02010609060101010101" pitchFamily="49" charset="-122"/>
                <a:cs typeface="黑体" panose="02010609060101010101" pitchFamily="49" charset="-122"/>
              </a:rPr>
              <a:t>手头紧，经济境况不好。</a:t>
            </a:r>
          </a:p>
          <a:p>
            <a:pPr marL="0" indent="0" eaLnBrk="1" hangingPunct="1">
              <a:buNone/>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与日俱增：</a:t>
            </a:r>
            <a:r>
              <a:rPr lang="zh-CN" altLang="en-US" sz="2800" b="1" dirty="0">
                <a:latin typeface="黑体" panose="02010609060101010101" pitchFamily="49" charset="-122"/>
                <a:ea typeface="黑体" panose="02010609060101010101" pitchFamily="49" charset="-122"/>
                <a:cs typeface="黑体" panose="02010609060101010101" pitchFamily="49" charset="-122"/>
              </a:rPr>
              <a:t>随着时间的推移而不断增长。</a:t>
            </a:r>
          </a:p>
          <a:p>
            <a:pPr marL="0" indent="0" eaLnBrk="1" hangingPunct="1">
              <a:buNone/>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十拿九稳：</a:t>
            </a:r>
            <a:r>
              <a:rPr lang="zh-CN" altLang="en-US" sz="2800" b="1" dirty="0">
                <a:latin typeface="黑体" panose="02010609060101010101" pitchFamily="49" charset="-122"/>
                <a:ea typeface="黑体" panose="02010609060101010101" pitchFamily="49" charset="-122"/>
                <a:cs typeface="黑体" panose="02010609060101010101" pitchFamily="49" charset="-122"/>
              </a:rPr>
              <a:t>形容很有把握。</a:t>
            </a:r>
          </a:p>
          <a:p>
            <a:pPr marL="0" indent="0" eaLnBrk="1" hangingPunct="1">
              <a:buNone/>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褴褛：</a:t>
            </a:r>
            <a:r>
              <a:rPr lang="zh-CN" altLang="en-US" sz="2800" b="1" dirty="0">
                <a:latin typeface="黑体" panose="02010609060101010101" pitchFamily="49" charset="-122"/>
                <a:ea typeface="黑体" panose="02010609060101010101" pitchFamily="49" charset="-122"/>
                <a:cs typeface="黑体" panose="02010609060101010101" pitchFamily="49" charset="-122"/>
              </a:rPr>
              <a:t>（衣服）破烂。</a:t>
            </a:r>
          </a:p>
          <a:p>
            <a:pPr marL="0" indent="0" eaLnBrk="1" hangingPunct="1">
              <a:buNone/>
            </a:pPr>
            <a:r>
              <a:rPr lang="zh-CN" altLang="en-US" sz="2800" b="1" dirty="0">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莫名其妙：</a:t>
            </a:r>
            <a:r>
              <a:rPr lang="zh-CN" altLang="en-US" sz="2800" b="1" dirty="0">
                <a:latin typeface="黑体" panose="02010609060101010101" pitchFamily="49" charset="-122"/>
                <a:ea typeface="黑体" panose="02010609060101010101" pitchFamily="49" charset="-122"/>
                <a:cs typeface="黑体" panose="02010609060101010101" pitchFamily="49" charset="-122"/>
              </a:rPr>
              <a:t>没有人能说明它的奥妙（道理），表示事情很奇怪，使人不明白。名，说出。</a:t>
            </a:r>
          </a:p>
          <a:p>
            <a:pPr marL="0" indent="0" eaLnBrk="1" hangingPunct="1">
              <a:buNone/>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阔绰：</a:t>
            </a:r>
            <a:r>
              <a:rPr lang="zh-CN" altLang="en-US" sz="2800" b="1" dirty="0">
                <a:latin typeface="黑体" panose="02010609060101010101" pitchFamily="49" charset="-122"/>
                <a:ea typeface="黑体" panose="02010609060101010101" pitchFamily="49" charset="-122"/>
                <a:cs typeface="黑体" panose="02010609060101010101" pitchFamily="49" charset="-122"/>
              </a:rPr>
              <a:t>排场大，生活奢侈。</a:t>
            </a:r>
          </a:p>
          <a:p>
            <a:pPr marL="0" indent="0" eaLnBrk="1" hangingPunct="1">
              <a:buNone/>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煞白：</a:t>
            </a:r>
            <a:r>
              <a:rPr lang="zh-CN" altLang="en-US" sz="2800" b="1" dirty="0">
                <a:latin typeface="黑体" panose="02010609060101010101" pitchFamily="49" charset="-122"/>
                <a:ea typeface="黑体" panose="02010609060101010101" pitchFamily="49" charset="-122"/>
                <a:cs typeface="黑体" panose="02010609060101010101" pitchFamily="49" charset="-122"/>
              </a:rPr>
              <a:t>由于恐惧、愤怒或某些疾病等原因，面色极白，没有血色。</a:t>
            </a:r>
          </a:p>
          <a:p>
            <a:pPr marL="0" indent="0" eaLnBrk="1" hangingPunct="1">
              <a:buNone/>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狼狈：</a:t>
            </a:r>
            <a:r>
              <a:rPr lang="zh-CN" altLang="en-US" sz="2800" b="1" dirty="0">
                <a:latin typeface="黑体" panose="02010609060101010101" pitchFamily="49" charset="-122"/>
                <a:ea typeface="黑体" panose="02010609060101010101" pitchFamily="49" charset="-122"/>
                <a:cs typeface="黑体" panose="02010609060101010101" pitchFamily="49" charset="-122"/>
              </a:rPr>
              <a:t>形容困苦或受窘的样子。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fade">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5">
                                            <p:txEl>
                                              <p:pRg st="1" end="1"/>
                                            </p:txEl>
                                          </p:spTgt>
                                        </p:tgtEl>
                                        <p:attrNameLst>
                                          <p:attrName>style.visibility</p:attrName>
                                        </p:attrNameLst>
                                      </p:cBhvr>
                                      <p:to>
                                        <p:strVal val="visible"/>
                                      </p:to>
                                    </p:set>
                                    <p:animEffect transition="in" filter="checkerboard(across)">
                                      <p:cBhvr>
                                        <p:cTn id="12" dur="500"/>
                                        <p:tgtEl>
                                          <p:spTgt spid="11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265">
                                            <p:txEl>
                                              <p:pRg st="2" end="2"/>
                                            </p:txEl>
                                          </p:spTgt>
                                        </p:tgtEl>
                                        <p:attrNameLst>
                                          <p:attrName>style.visibility</p:attrName>
                                        </p:attrNameLst>
                                      </p:cBhvr>
                                      <p:to>
                                        <p:strVal val="visible"/>
                                      </p:to>
                                    </p:set>
                                    <p:animEffect transition="in" filter="checkerboard(across)">
                                      <p:cBhvr>
                                        <p:cTn id="17" dur="500"/>
                                        <p:tgtEl>
                                          <p:spTgt spid="11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265">
                                            <p:txEl>
                                              <p:pRg st="3" end="3"/>
                                            </p:txEl>
                                          </p:spTgt>
                                        </p:tgtEl>
                                        <p:attrNameLst>
                                          <p:attrName>style.visibility</p:attrName>
                                        </p:attrNameLst>
                                      </p:cBhvr>
                                      <p:to>
                                        <p:strVal val="visible"/>
                                      </p:to>
                                    </p:set>
                                    <p:animEffect transition="in" filter="checkerboard(across)">
                                      <p:cBhvr>
                                        <p:cTn id="22" dur="500"/>
                                        <p:tgtEl>
                                          <p:spTgt spid="112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265">
                                            <p:txEl>
                                              <p:pRg st="4" end="4"/>
                                            </p:txEl>
                                          </p:spTgt>
                                        </p:tgtEl>
                                        <p:attrNameLst>
                                          <p:attrName>style.visibility</p:attrName>
                                        </p:attrNameLst>
                                      </p:cBhvr>
                                      <p:to>
                                        <p:strVal val="visible"/>
                                      </p:to>
                                    </p:set>
                                    <p:animEffect transition="in" filter="checkerboard(across)">
                                      <p:cBhvr>
                                        <p:cTn id="27" dur="500"/>
                                        <p:tgtEl>
                                          <p:spTgt spid="112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265">
                                            <p:txEl>
                                              <p:charRg st="73" end="100"/>
                                            </p:txEl>
                                          </p:spTgt>
                                        </p:tgtEl>
                                        <p:attrNameLst>
                                          <p:attrName>style.visibility</p:attrName>
                                        </p:attrNameLst>
                                      </p:cBhvr>
                                      <p:to>
                                        <p:strVal val="visible"/>
                                      </p:to>
                                    </p:set>
                                    <p:animEffect transition="in" filter="blinds(horizontal)">
                                      <p:cBhvr>
                                        <p:cTn id="32" dur="500"/>
                                        <p:tgtEl>
                                          <p:spTgt spid="11265">
                                            <p:txEl>
                                              <p:charRg st="73" end="10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1265">
                                            <p:txEl>
                                              <p:charRg st="100" end="144"/>
                                            </p:txEl>
                                          </p:spTgt>
                                        </p:tgtEl>
                                        <p:attrNameLst>
                                          <p:attrName>style.visibility</p:attrName>
                                        </p:attrNameLst>
                                      </p:cBhvr>
                                      <p:to>
                                        <p:strVal val="visible"/>
                                      </p:to>
                                    </p:set>
                                    <p:animEffect transition="in" filter="blinds(horizontal)">
                                      <p:cBhvr>
                                        <p:cTn id="35" dur="500"/>
                                        <p:tgtEl>
                                          <p:spTgt spid="11265">
                                            <p:txEl>
                                              <p:charRg st="100" end="14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265">
                                            <p:txEl>
                                              <p:charRg st="144" end="162"/>
                                            </p:txEl>
                                          </p:spTgt>
                                        </p:tgtEl>
                                        <p:attrNameLst>
                                          <p:attrName>style.visibility</p:attrName>
                                        </p:attrNameLst>
                                      </p:cBhvr>
                                      <p:to>
                                        <p:strVal val="visible"/>
                                      </p:to>
                                    </p:set>
                                    <p:animEffect transition="in" filter="blinds(horizontal)">
                                      <p:cBhvr>
                                        <p:cTn id="40" dur="500"/>
                                        <p:tgtEl>
                                          <p:spTgt spid="11265">
                                            <p:txEl>
                                              <p:charRg st="144" end="16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1265">
                                            <p:txEl>
                                              <p:pRg st="8" end="8"/>
                                            </p:txEl>
                                          </p:spTgt>
                                        </p:tgtEl>
                                        <p:attrNameLst>
                                          <p:attrName>style.visibility</p:attrName>
                                        </p:attrNameLst>
                                      </p:cBhvr>
                                      <p:to>
                                        <p:strVal val="visible"/>
                                      </p:to>
                                    </p:set>
                                    <p:animEffect transition="in" filter="blinds(horizontal)">
                                      <p:cBhvr>
                                        <p:cTn id="45" dur="500"/>
                                        <p:tgtEl>
                                          <p:spTgt spid="11265">
                                            <p:txEl>
                                              <p:pRg st="8" end="8"/>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11265">
                                            <p:txEl>
                                              <p:charRg st="179" end="179"/>
                                            </p:txEl>
                                          </p:spTgt>
                                        </p:tgtEl>
                                        <p:attrNameLst>
                                          <p:attrName>style.visibility</p:attrName>
                                        </p:attrNameLst>
                                      </p:cBhvr>
                                      <p:to>
                                        <p:strVal val="visible"/>
                                      </p:to>
                                    </p:set>
                                    <p:animEffect transition="in" filter="blinds(horizontal)">
                                      <p:cBhvr>
                                        <p:cTn id="48" dur="500"/>
                                        <p:tgtEl>
                                          <p:spTgt spid="11265">
                                            <p:txEl>
                                              <p:charRg st="179" end="17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265">
                                            <p:txEl>
                                              <p:pRg st="8" end="8"/>
                                            </p:txEl>
                                          </p:spTgt>
                                        </p:tgtEl>
                                        <p:attrNameLst>
                                          <p:attrName>style.visibility</p:attrName>
                                        </p:attrNameLst>
                                      </p:cBhvr>
                                      <p:to>
                                        <p:strVal val="visible"/>
                                      </p:to>
                                    </p:set>
                                    <p:animEffect transition="in" filter="blinds(horizontal)">
                                      <p:cBhvr>
                                        <p:cTn id="53" dur="500"/>
                                        <p:tgtEl>
                                          <p:spTgt spid="112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内容占位符 2" descr="中国教育出版网"/>
          <p:cNvSpPr>
            <a:spLocks noGrp="1"/>
          </p:cNvSpPr>
          <p:nvPr>
            <p:ph idx="1"/>
          </p:nvPr>
        </p:nvSpPr>
        <p:spPr>
          <a:xfrm>
            <a:off x="214630" y="1926590"/>
            <a:ext cx="8497570" cy="3436620"/>
          </a:xfrm>
          <a:solidFill>
            <a:schemeClr val="bg1">
              <a:alpha val="44000"/>
            </a:schemeClr>
          </a:solidFill>
        </p:spPr>
        <p:txBody>
          <a:bodyPr vert="horz" wrap="square" lIns="68580" tIns="34290" rIns="68580" bIns="34290" anchor="t"/>
          <a:lstStyle/>
          <a:p>
            <a:pPr marL="0" indent="0" eaLnBrk="1" hangingPunct="1">
              <a:buNone/>
            </a:pPr>
            <a:r>
              <a:rPr lang="en-US" altLang="zh-CN" sz="24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第一部分(</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1—4</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)：故事的</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开端</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。菲利普一家</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盼</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望于勒归来。</a:t>
            </a:r>
          </a:p>
          <a:p>
            <a:pPr marL="0" indent="0" eaLnBrk="1" hangingPunct="1">
              <a:lnSpc>
                <a:spcPts val="3500"/>
              </a:lnSpc>
              <a:buNone/>
            </a:pP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第二部分（</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5—19</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）：故事的</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发展</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。夸</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赞</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于勒。作者用对比手法概括介绍了于勒去美洲前后不同的情况和菲利普夫妇对他由“恐怖”转为“希望”的心理变化。</a:t>
            </a:r>
          </a:p>
          <a:p>
            <a:pPr marL="0" algn="l" eaLnBrk="1" hangingPunct="1">
              <a:lnSpc>
                <a:spcPts val="3500"/>
              </a:lnSpc>
              <a:buClrTx/>
              <a:buSzTx/>
              <a:buFontTx/>
              <a:buNone/>
            </a:pP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第三部分</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20—47</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故事的</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高潮</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。巧</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遇</a:t>
            </a:r>
            <a:r>
              <a:rPr lang="en-US" alt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于勒。面对已沦为</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穷水手的弟弟于勒，菲利普夫妇的态度发生了根本性的变化。</a:t>
            </a:r>
          </a:p>
          <a:p>
            <a:pPr marL="0" algn="l" eaLnBrk="1" hangingPunct="1">
              <a:lnSpc>
                <a:spcPts val="3500"/>
              </a:lnSpc>
              <a:buClrTx/>
              <a:buSzTx/>
              <a:buFontTx/>
              <a:buNone/>
            </a:pP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    第四部分（48、49）：故事的</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结局</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0000FF"/>
                </a:solidFill>
                <a:latin typeface="黑体" panose="02010609060101010101" pitchFamily="49" charset="-122"/>
                <a:ea typeface="黑体" panose="02010609060101010101" pitchFamily="49" charset="-122"/>
                <a:cs typeface="黑体" panose="02010609060101010101" pitchFamily="49" charset="-122"/>
              </a:rPr>
              <a:t>躲</a:t>
            </a:r>
            <a:r>
              <a:rPr lang="zh-CN" alt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避于勒。</a:t>
            </a:r>
          </a:p>
        </p:txBody>
      </p:sp>
      <p:sp>
        <p:nvSpPr>
          <p:cNvPr id="7174" name="内容占位符 2" descr="中国教育出版网"/>
          <p:cNvSpPr>
            <a:spLocks noGrp="1"/>
          </p:cNvSpPr>
          <p:nvPr/>
        </p:nvSpPr>
        <p:spPr>
          <a:xfrm>
            <a:off x="343535" y="1165860"/>
            <a:ext cx="8716010" cy="641350"/>
          </a:xfrm>
          <a:prstGeom prst="rect">
            <a:avLst/>
          </a:prstGeom>
          <a:solidFill>
            <a:schemeClr val="bg1">
              <a:alpha val="44000"/>
            </a:schemeClr>
          </a:solidFill>
          <a:ln w="9525">
            <a:noFill/>
          </a:ln>
        </p:spPr>
        <p:txBody>
          <a:bodyPr lIns="68580" tIns="34290" rIns="68580" bIns="34290"/>
          <a:lstStyle/>
          <a:p>
            <a:pPr>
              <a:lnSpc>
                <a:spcPct val="90000"/>
              </a:lnSpc>
              <a:spcBef>
                <a:spcPts val="1000"/>
              </a:spcBef>
            </a:pPr>
            <a:r>
              <a:rPr lang="en-US" altLang="zh-CN" sz="3200" b="1" dirty="0">
                <a:latin typeface="宋体" panose="02010600030101010101" pitchFamily="2" charset="-122"/>
              </a:rPr>
              <a:t>1.</a:t>
            </a:r>
            <a:r>
              <a:rPr lang="zh-CN" altLang="en-US" sz="3200" b="1" dirty="0">
                <a:latin typeface="宋体" panose="02010600030101010101" pitchFamily="2" charset="-122"/>
              </a:rPr>
              <a:t>通读全文，划分层次结构并概括每层大意。</a:t>
            </a:r>
          </a:p>
        </p:txBody>
      </p:sp>
      <p:grpSp>
        <p:nvGrpSpPr>
          <p:cNvPr id="2" name="组合 1"/>
          <p:cNvGrpSpPr/>
          <p:nvPr/>
        </p:nvGrpSpPr>
        <p:grpSpPr>
          <a:xfrm>
            <a:off x="343218" y="177483"/>
            <a:ext cx="2346325" cy="700087"/>
            <a:chOff x="677" y="589"/>
            <a:chExt cx="3695" cy="1103"/>
          </a:xfrm>
        </p:grpSpPr>
        <p:pic>
          <p:nvPicPr>
            <p:cNvPr id="10245" name="图片 18" descr="00 图标-04"/>
            <p:cNvPicPr>
              <a:picLocks noChangeAspect="1"/>
            </p:cNvPicPr>
            <p:nvPr/>
          </p:nvPicPr>
          <p:blipFill>
            <a:blip r:embed="rId2" cstate="print"/>
            <a:stretch>
              <a:fillRect/>
            </a:stretch>
          </p:blipFill>
          <p:spPr>
            <a:xfrm>
              <a:off x="677" y="589"/>
              <a:ext cx="3695" cy="1103"/>
            </a:xfrm>
            <a:prstGeom prst="rect">
              <a:avLst/>
            </a:prstGeom>
            <a:noFill/>
            <a:ln w="9525">
              <a:noFill/>
            </a:ln>
          </p:spPr>
        </p:pic>
        <p:sp>
          <p:nvSpPr>
            <p:cNvPr id="10246" name="文本框 3"/>
            <p:cNvSpPr txBox="1"/>
            <p:nvPr/>
          </p:nvSpPr>
          <p:spPr>
            <a:xfrm>
              <a:off x="852" y="681"/>
              <a:ext cx="2848" cy="919"/>
            </a:xfrm>
            <a:prstGeom prst="rect">
              <a:avLst/>
            </a:prstGeom>
            <a:noFill/>
            <a:ln w="9525">
              <a:noFill/>
            </a:ln>
          </p:spPr>
          <p:txBody>
            <a:bodyPr wrap="square" anchor="t">
              <a:spAutoFit/>
            </a:bodyPr>
            <a:lstStyle/>
            <a:p>
              <a:r>
                <a:rPr lang="zh-CN" altLang="en-US" sz="3200" dirty="0">
                  <a:solidFill>
                    <a:schemeClr val="bg1"/>
                  </a:solidFill>
                  <a:latin typeface="华文新魏" panose="02010800040101010101" pitchFamily="2" charset="-122"/>
                  <a:ea typeface="华文新魏" panose="02010800040101010101" pitchFamily="2" charset="-122"/>
                  <a:sym typeface="宋体" panose="02010600030101010101" pitchFamily="2" charset="-122"/>
                </a:rPr>
                <a:t>文章感知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checkerboard(across)">
                                      <p:cBhvr>
                                        <p:cTn id="13" dur="500"/>
                                        <p:tgtEl>
                                          <p:spTgt spid="717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0241">
                                            <p:bg/>
                                          </p:spTgt>
                                        </p:tgtEl>
                                        <p:attrNameLst>
                                          <p:attrName>style.visibility</p:attrName>
                                        </p:attrNameLst>
                                      </p:cBhvr>
                                      <p:to>
                                        <p:strVal val="visible"/>
                                      </p:to>
                                    </p:set>
                                    <p:anim calcmode="lin" valueType="num">
                                      <p:cBhvr additive="base">
                                        <p:cTn id="18" dur="500"/>
                                        <p:tgtEl>
                                          <p:spTgt spid="10241">
                                            <p:bg/>
                                          </p:spTgt>
                                        </p:tgtEl>
                                        <p:attrNameLst>
                                          <p:attrName>ppt_y</p:attrName>
                                        </p:attrNameLst>
                                      </p:cBhvr>
                                      <p:tavLst>
                                        <p:tav tm="0">
                                          <p:val>
                                            <p:strVal val="#ppt_y+#ppt_h*1.125000"/>
                                          </p:val>
                                        </p:tav>
                                        <p:tav tm="100000">
                                          <p:val>
                                            <p:strVal val="#ppt_y"/>
                                          </p:val>
                                        </p:tav>
                                      </p:tavLst>
                                    </p:anim>
                                    <p:animEffect transition="in" filter="wipe(up)">
                                      <p:cBhvr>
                                        <p:cTn id="19" dur="500"/>
                                        <p:tgtEl>
                                          <p:spTgt spid="10241">
                                            <p:bg/>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0241">
                                            <p:txEl>
                                              <p:pRg st="0" end="0"/>
                                            </p:txEl>
                                          </p:spTgt>
                                        </p:tgtEl>
                                        <p:attrNameLst>
                                          <p:attrName>style.visibility</p:attrName>
                                        </p:attrNameLst>
                                      </p:cBhvr>
                                      <p:to>
                                        <p:strVal val="visible"/>
                                      </p:to>
                                    </p:set>
                                    <p:anim calcmode="lin" valueType="num">
                                      <p:cBhvr additive="base">
                                        <p:cTn id="24" dur="500"/>
                                        <p:tgtEl>
                                          <p:spTgt spid="10241">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024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0241">
                                            <p:txEl>
                                              <p:pRg st="1" end="1"/>
                                            </p:txEl>
                                          </p:spTgt>
                                        </p:tgtEl>
                                        <p:attrNameLst>
                                          <p:attrName>style.visibility</p:attrName>
                                        </p:attrNameLst>
                                      </p:cBhvr>
                                      <p:to>
                                        <p:strVal val="visible"/>
                                      </p:to>
                                    </p:set>
                                    <p:anim calcmode="lin" valueType="num">
                                      <p:cBhvr additive="base">
                                        <p:cTn id="30" dur="500"/>
                                        <p:tgtEl>
                                          <p:spTgt spid="10241">
                                            <p:txEl>
                                              <p:pRg st="1" end="1"/>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024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0241">
                                            <p:txEl>
                                              <p:pRg st="2" end="2"/>
                                            </p:txEl>
                                          </p:spTgt>
                                        </p:tgtEl>
                                        <p:attrNameLst>
                                          <p:attrName>style.visibility</p:attrName>
                                        </p:attrNameLst>
                                      </p:cBhvr>
                                      <p:to>
                                        <p:strVal val="visible"/>
                                      </p:to>
                                    </p:set>
                                    <p:anim calcmode="lin" valueType="num">
                                      <p:cBhvr additive="base">
                                        <p:cTn id="36" dur="500"/>
                                        <p:tgtEl>
                                          <p:spTgt spid="10241">
                                            <p:txEl>
                                              <p:pRg st="2" end="2"/>
                                            </p:txEl>
                                          </p:spTgt>
                                        </p:tgtEl>
                                        <p:attrNameLst>
                                          <p:attrName>ppt_y</p:attrName>
                                        </p:attrNameLst>
                                      </p:cBhvr>
                                      <p:tavLst>
                                        <p:tav tm="0">
                                          <p:val>
                                            <p:strVal val="#ppt_y+#ppt_h*1.125000"/>
                                          </p:val>
                                        </p:tav>
                                        <p:tav tm="100000">
                                          <p:val>
                                            <p:strVal val="#ppt_y"/>
                                          </p:val>
                                        </p:tav>
                                      </p:tavLst>
                                    </p:anim>
                                    <p:animEffect transition="in" filter="wipe(up)">
                                      <p:cBhvr>
                                        <p:cTn id="37" dur="500"/>
                                        <p:tgtEl>
                                          <p:spTgt spid="1024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0241">
                                            <p:txEl>
                                              <p:pRg st="3" end="3"/>
                                            </p:txEl>
                                          </p:spTgt>
                                        </p:tgtEl>
                                        <p:attrNameLst>
                                          <p:attrName>style.visibility</p:attrName>
                                        </p:attrNameLst>
                                      </p:cBhvr>
                                      <p:to>
                                        <p:strVal val="visible"/>
                                      </p:to>
                                    </p:set>
                                    <p:anim calcmode="lin" valueType="num">
                                      <p:cBhvr additive="base">
                                        <p:cTn id="42" dur="500"/>
                                        <p:tgtEl>
                                          <p:spTgt spid="10241">
                                            <p:txEl>
                                              <p:pRg st="3" end="3"/>
                                            </p:txEl>
                                          </p:spTgt>
                                        </p:tgtEl>
                                        <p:attrNameLst>
                                          <p:attrName>ppt_y</p:attrName>
                                        </p:attrNameLst>
                                      </p:cBhvr>
                                      <p:tavLst>
                                        <p:tav tm="0">
                                          <p:val>
                                            <p:strVal val="#ppt_y+#ppt_h*1.125000"/>
                                          </p:val>
                                        </p:tav>
                                        <p:tav tm="100000">
                                          <p:val>
                                            <p:strVal val="#ppt_y"/>
                                          </p:val>
                                        </p:tav>
                                      </p:tavLst>
                                    </p:anim>
                                    <p:animEffect transition="in" filter="wipe(up)">
                                      <p:cBhvr>
                                        <p:cTn id="43" dur="500"/>
                                        <p:tgtEl>
                                          <p:spTgt spid="102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build="p" animBg="1"/>
      <p:bldP spid="717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066" name="Picture 2" descr="中国教育出版网"/>
          <p:cNvPicPr>
            <a:picLocks noChangeAspect="1" noChangeArrowheads="1"/>
          </p:cNvPicPr>
          <p:nvPr/>
        </p:nvPicPr>
        <p:blipFill>
          <a:blip r:embed="rId2" cstate="print"/>
          <a:srcRect/>
          <a:stretch>
            <a:fillRect/>
          </a:stretch>
        </p:blipFill>
        <p:spPr bwMode="auto">
          <a:xfrm>
            <a:off x="5003800" y="908050"/>
            <a:ext cx="3384550" cy="2058988"/>
          </a:xfrm>
          <a:prstGeom prst="rect">
            <a:avLst/>
          </a:prstGeom>
          <a:ln>
            <a:noFill/>
          </a:ln>
          <a:effectLst>
            <a:outerShdw blurRad="292100" dist="139700" dir="2700000" algn="tl" rotWithShape="0">
              <a:srgbClr val="333333">
                <a:alpha val="65000"/>
              </a:srgbClr>
            </a:outerShdw>
          </a:effectLst>
        </p:spPr>
      </p:pic>
      <p:pic>
        <p:nvPicPr>
          <p:cNvPr id="88067" name="Picture 3" descr="中国教育出版网"/>
          <p:cNvPicPr>
            <a:picLocks noChangeAspect="1" noChangeArrowheads="1"/>
          </p:cNvPicPr>
          <p:nvPr/>
        </p:nvPicPr>
        <p:blipFill>
          <a:blip r:embed="rId3" cstate="print"/>
          <a:srcRect t="12923"/>
          <a:stretch>
            <a:fillRect/>
          </a:stretch>
        </p:blipFill>
        <p:spPr bwMode="auto">
          <a:xfrm>
            <a:off x="721995" y="2870835"/>
            <a:ext cx="2776855" cy="1757680"/>
          </a:xfrm>
          <a:prstGeom prst="rect">
            <a:avLst/>
          </a:prstGeom>
          <a:ln>
            <a:noFill/>
          </a:ln>
          <a:effectLst>
            <a:outerShdw blurRad="292100" dist="139700" dir="2700000" algn="tl" rotWithShape="0">
              <a:srgbClr val="333333">
                <a:alpha val="65000"/>
              </a:srgbClr>
            </a:outerShdw>
          </a:effectLst>
        </p:spPr>
      </p:pic>
      <p:pic>
        <p:nvPicPr>
          <p:cNvPr id="88068" name="Picture 4" descr="中国教育出版网"/>
          <p:cNvPicPr>
            <a:picLocks noChangeAspect="1" noChangeArrowheads="1"/>
          </p:cNvPicPr>
          <p:nvPr/>
        </p:nvPicPr>
        <p:blipFill>
          <a:blip r:embed="rId4" cstate="print"/>
          <a:srcRect/>
          <a:stretch>
            <a:fillRect/>
          </a:stretch>
        </p:blipFill>
        <p:spPr bwMode="auto">
          <a:xfrm>
            <a:off x="5018088" y="3557588"/>
            <a:ext cx="3805238" cy="2320925"/>
          </a:xfrm>
          <a:prstGeom prst="rect">
            <a:avLst/>
          </a:prstGeom>
          <a:ln>
            <a:noFill/>
          </a:ln>
          <a:effectLst>
            <a:softEdge rad="112500"/>
          </a:effectLst>
        </p:spPr>
      </p:pic>
      <p:pic>
        <p:nvPicPr>
          <p:cNvPr id="88069" name="Picture 5" descr="中国教育出版网"/>
          <p:cNvPicPr>
            <a:picLocks noChangeAspect="1" noChangeArrowheads="1"/>
          </p:cNvPicPr>
          <p:nvPr/>
        </p:nvPicPr>
        <p:blipFill>
          <a:blip r:embed="rId5" cstate="print"/>
          <a:srcRect/>
          <a:stretch>
            <a:fillRect/>
          </a:stretch>
        </p:blipFill>
        <p:spPr bwMode="auto">
          <a:xfrm>
            <a:off x="696913" y="854075"/>
            <a:ext cx="2776538" cy="1711325"/>
          </a:xfrm>
          <a:prstGeom prst="rect">
            <a:avLst/>
          </a:prstGeom>
          <a:ln>
            <a:noFill/>
          </a:ln>
          <a:effectLst>
            <a:outerShdw blurRad="292100" dist="139700" dir="2700000" algn="tl" rotWithShape="0">
              <a:srgbClr val="333333">
                <a:alpha val="65000"/>
              </a:srgbClr>
            </a:outerShdw>
          </a:effectLst>
        </p:spPr>
      </p:pic>
      <p:pic>
        <p:nvPicPr>
          <p:cNvPr id="88070" name="Picture 6" descr="中国教育出版网"/>
          <p:cNvPicPr>
            <a:picLocks noChangeAspect="1" noChangeArrowheads="1"/>
          </p:cNvPicPr>
          <p:nvPr/>
        </p:nvPicPr>
        <p:blipFill>
          <a:blip r:embed="rId6" cstate="print"/>
          <a:srcRect/>
          <a:stretch>
            <a:fillRect/>
          </a:stretch>
        </p:blipFill>
        <p:spPr bwMode="auto">
          <a:xfrm>
            <a:off x="697230" y="4869180"/>
            <a:ext cx="2801620" cy="1719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8071" name="Text Box 7" descr="中国教育出版网"/>
          <p:cNvSpPr txBox="1"/>
          <p:nvPr/>
        </p:nvSpPr>
        <p:spPr>
          <a:xfrm>
            <a:off x="3765550" y="1002665"/>
            <a:ext cx="549275" cy="1711325"/>
          </a:xfrm>
          <a:prstGeom prst="rect">
            <a:avLst/>
          </a:prstGeom>
          <a:noFill/>
          <a:ln w="9525">
            <a:noFill/>
          </a:ln>
        </p:spPr>
        <p:txBody>
          <a:bodyPr vert="eaVert" anchor="t">
            <a:spAutoFit/>
          </a:bodyPr>
          <a:lstStyle/>
          <a:p>
            <a:pPr eaLnBrk="0" hangingPunct="0">
              <a:buFont typeface="Arial" panose="020B0604020202020204" pitchFamily="34" charset="0"/>
            </a:pPr>
            <a:r>
              <a:rPr lang="zh-CN" altLang="en-US" sz="2400" b="1" dirty="0">
                <a:latin typeface="Arial" panose="020B0604020202020204" pitchFamily="34" charset="0"/>
                <a:ea typeface="宋体" panose="02010600030101010101" pitchFamily="2" charset="-122"/>
                <a:sym typeface="Arial" panose="020B0604020202020204" pitchFamily="34" charset="0"/>
              </a:rPr>
              <a:t>喜读来信</a:t>
            </a:r>
          </a:p>
        </p:txBody>
      </p:sp>
      <p:sp>
        <p:nvSpPr>
          <p:cNvPr id="88072" name="Text Box 8" descr="中国教育出版网"/>
          <p:cNvSpPr txBox="1"/>
          <p:nvPr/>
        </p:nvSpPr>
        <p:spPr>
          <a:xfrm>
            <a:off x="3765550" y="3060383"/>
            <a:ext cx="549275" cy="1687512"/>
          </a:xfrm>
          <a:prstGeom prst="rect">
            <a:avLst/>
          </a:prstGeom>
          <a:noFill/>
          <a:ln w="9525">
            <a:noFill/>
          </a:ln>
        </p:spPr>
        <p:txBody>
          <a:bodyPr vert="eaVert" anchor="t">
            <a:spAutoFit/>
          </a:bodyPr>
          <a:lstStyle/>
          <a:p>
            <a:pPr eaLnBrk="0" hangingPunct="0">
              <a:buFont typeface="Arial" panose="020B0604020202020204" pitchFamily="34" charset="0"/>
            </a:pPr>
            <a:r>
              <a:rPr lang="zh-CN" altLang="en-US" sz="2400" b="1" dirty="0">
                <a:latin typeface="Arial" panose="020B0604020202020204" pitchFamily="34" charset="0"/>
                <a:ea typeface="宋体" panose="02010600030101010101" pitchFamily="2" charset="-122"/>
                <a:sym typeface="Arial" panose="020B0604020202020204" pitchFamily="34" charset="0"/>
              </a:rPr>
              <a:t>热切盼望</a:t>
            </a:r>
          </a:p>
        </p:txBody>
      </p:sp>
      <p:sp>
        <p:nvSpPr>
          <p:cNvPr id="88073" name="Text Box 9" descr="中国教育出版网"/>
          <p:cNvSpPr txBox="1"/>
          <p:nvPr/>
        </p:nvSpPr>
        <p:spPr>
          <a:xfrm>
            <a:off x="3766820" y="5049838"/>
            <a:ext cx="547688" cy="2127250"/>
          </a:xfrm>
          <a:prstGeom prst="rect">
            <a:avLst/>
          </a:prstGeom>
          <a:noFill/>
          <a:ln w="9525">
            <a:noFill/>
          </a:ln>
        </p:spPr>
        <p:txBody>
          <a:bodyPr vert="eaVert" anchor="t">
            <a:spAutoFit/>
          </a:bodyPr>
          <a:lstStyle/>
          <a:p>
            <a:pPr eaLnBrk="0" hangingPunct="0">
              <a:buFont typeface="Arial" panose="020B0604020202020204" pitchFamily="34" charset="0"/>
            </a:pPr>
            <a:r>
              <a:rPr lang="zh-CN" altLang="en-US" sz="2400" b="1" dirty="0">
                <a:latin typeface="Arial" panose="020B0604020202020204" pitchFamily="34" charset="0"/>
                <a:ea typeface="宋体" panose="02010600030101010101" pitchFamily="2" charset="-122"/>
              </a:rPr>
              <a:t>学做贵族</a:t>
            </a:r>
          </a:p>
        </p:txBody>
      </p:sp>
      <p:sp>
        <p:nvSpPr>
          <p:cNvPr id="88074" name="Text Box 10" descr="中国教育出版网"/>
          <p:cNvSpPr txBox="1"/>
          <p:nvPr/>
        </p:nvSpPr>
        <p:spPr>
          <a:xfrm>
            <a:off x="5802313" y="3060700"/>
            <a:ext cx="1584325" cy="457200"/>
          </a:xfrm>
          <a:prstGeom prst="rect">
            <a:avLst/>
          </a:prstGeom>
          <a:noFill/>
          <a:ln w="9525">
            <a:noFill/>
          </a:ln>
        </p:spPr>
        <p:txBody>
          <a:bodyPr anchor="t">
            <a:spAutoFit/>
          </a:bodyPr>
          <a:lstStyle/>
          <a:p>
            <a:pPr eaLnBrk="0" hangingPunct="0">
              <a:buFont typeface="Arial" panose="020B0604020202020204" pitchFamily="34" charset="0"/>
            </a:pPr>
            <a:r>
              <a:rPr lang="zh-CN" altLang="en-US" sz="2400" b="1" dirty="0">
                <a:latin typeface="Arial" panose="020B0604020202020204" pitchFamily="34" charset="0"/>
                <a:ea typeface="宋体" panose="02010600030101010101" pitchFamily="2" charset="-122"/>
                <a:sym typeface="Arial" panose="020B0604020202020204" pitchFamily="34" charset="0"/>
              </a:rPr>
              <a:t>惊慌失措</a:t>
            </a:r>
          </a:p>
        </p:txBody>
      </p:sp>
      <p:sp>
        <p:nvSpPr>
          <p:cNvPr id="88075" name="Text Box 11" descr="中国教育出版网"/>
          <p:cNvSpPr txBox="1"/>
          <p:nvPr/>
        </p:nvSpPr>
        <p:spPr>
          <a:xfrm>
            <a:off x="5724525" y="6021388"/>
            <a:ext cx="1603375" cy="457200"/>
          </a:xfrm>
          <a:prstGeom prst="rect">
            <a:avLst/>
          </a:prstGeom>
          <a:noFill/>
          <a:ln w="9525">
            <a:noFill/>
          </a:ln>
        </p:spPr>
        <p:txBody>
          <a:bodyPr anchor="t">
            <a:spAutoFit/>
          </a:bodyPr>
          <a:lstStyle/>
          <a:p>
            <a:pPr eaLnBrk="0" hangingPunct="0">
              <a:buFont typeface="Arial" panose="020B0604020202020204" pitchFamily="34" charset="0"/>
            </a:pPr>
            <a:r>
              <a:rPr lang="zh-CN" altLang="en-US" sz="2400" b="1" dirty="0">
                <a:latin typeface="Arial" panose="020B0604020202020204" pitchFamily="34" charset="0"/>
                <a:ea typeface="宋体" panose="02010600030101010101" pitchFamily="2" charset="-122"/>
                <a:sym typeface="Arial" panose="020B0604020202020204" pitchFamily="34" charset="0"/>
              </a:rPr>
              <a:t>同情叔叔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wipe(down)">
                                      <p:cBhvr>
                                        <p:cTn id="7" dur="500"/>
                                        <p:tgtEl>
                                          <p:spTgt spid="880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8071"/>
                                        </p:tgtEl>
                                        <p:attrNameLst>
                                          <p:attrName>style.visibility</p:attrName>
                                        </p:attrNameLst>
                                      </p:cBhvr>
                                      <p:to>
                                        <p:strVal val="visible"/>
                                      </p:to>
                                    </p:set>
                                    <p:animEffect transition="in" filter="wipe(down)">
                                      <p:cBhvr>
                                        <p:cTn id="12" dur="500"/>
                                        <p:tgtEl>
                                          <p:spTgt spid="880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8067"/>
                                        </p:tgtEl>
                                        <p:attrNameLst>
                                          <p:attrName>style.visibility</p:attrName>
                                        </p:attrNameLst>
                                      </p:cBhvr>
                                      <p:to>
                                        <p:strVal val="visible"/>
                                      </p:to>
                                    </p:set>
                                    <p:animEffect transition="in" filter="wipe(down)">
                                      <p:cBhvr>
                                        <p:cTn id="17" dur="500"/>
                                        <p:tgtEl>
                                          <p:spTgt spid="880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8072"/>
                                        </p:tgtEl>
                                        <p:attrNameLst>
                                          <p:attrName>style.visibility</p:attrName>
                                        </p:attrNameLst>
                                      </p:cBhvr>
                                      <p:to>
                                        <p:strVal val="visible"/>
                                      </p:to>
                                    </p:set>
                                    <p:animEffect transition="in" filter="wipe(down)">
                                      <p:cBhvr>
                                        <p:cTn id="22" dur="500"/>
                                        <p:tgtEl>
                                          <p:spTgt spid="880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8070"/>
                                        </p:tgtEl>
                                        <p:attrNameLst>
                                          <p:attrName>style.visibility</p:attrName>
                                        </p:attrNameLst>
                                      </p:cBhvr>
                                      <p:to>
                                        <p:strVal val="visible"/>
                                      </p:to>
                                    </p:set>
                                    <p:animEffect transition="in" filter="wipe(down)">
                                      <p:cBhvr>
                                        <p:cTn id="27" dur="500"/>
                                        <p:tgtEl>
                                          <p:spTgt spid="880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8073"/>
                                        </p:tgtEl>
                                        <p:attrNameLst>
                                          <p:attrName>style.visibility</p:attrName>
                                        </p:attrNameLst>
                                      </p:cBhvr>
                                      <p:to>
                                        <p:strVal val="visible"/>
                                      </p:to>
                                    </p:set>
                                    <p:animEffect transition="in" filter="wipe(down)">
                                      <p:cBhvr>
                                        <p:cTn id="32" dur="500"/>
                                        <p:tgtEl>
                                          <p:spTgt spid="880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8066"/>
                                        </p:tgtEl>
                                        <p:attrNameLst>
                                          <p:attrName>style.visibility</p:attrName>
                                        </p:attrNameLst>
                                      </p:cBhvr>
                                      <p:to>
                                        <p:strVal val="visible"/>
                                      </p:to>
                                    </p:set>
                                    <p:animEffect transition="in" filter="wipe(down)">
                                      <p:cBhvr>
                                        <p:cTn id="37" dur="500"/>
                                        <p:tgtEl>
                                          <p:spTgt spid="8806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074"/>
                                        </p:tgtEl>
                                        <p:attrNameLst>
                                          <p:attrName>style.visibility</p:attrName>
                                        </p:attrNameLst>
                                      </p:cBhvr>
                                      <p:to>
                                        <p:strVal val="visible"/>
                                      </p:to>
                                    </p:set>
                                    <p:animEffect transition="in" filter="wipe(down)">
                                      <p:cBhvr>
                                        <p:cTn id="42" dur="500"/>
                                        <p:tgtEl>
                                          <p:spTgt spid="8807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8068"/>
                                        </p:tgtEl>
                                        <p:attrNameLst>
                                          <p:attrName>style.visibility</p:attrName>
                                        </p:attrNameLst>
                                      </p:cBhvr>
                                      <p:to>
                                        <p:strVal val="visible"/>
                                      </p:to>
                                    </p:set>
                                    <p:animEffect transition="in" filter="wipe(down)">
                                      <p:cBhvr>
                                        <p:cTn id="47" dur="500"/>
                                        <p:tgtEl>
                                          <p:spTgt spid="8806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8075"/>
                                        </p:tgtEl>
                                        <p:attrNameLst>
                                          <p:attrName>style.visibility</p:attrName>
                                        </p:attrNameLst>
                                      </p:cBhvr>
                                      <p:to>
                                        <p:strVal val="visible"/>
                                      </p:to>
                                    </p:set>
                                    <p:animEffect transition="in" filter="wipe(down)">
                                      <p:cBhvr>
                                        <p:cTn id="52" dur="500"/>
                                        <p:tgtEl>
                                          <p:spTgt spid="88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bldLvl="0"/>
      <p:bldP spid="88072" grpId="0" bldLvl="0"/>
      <p:bldP spid="88073" grpId="0" bldLvl="0"/>
      <p:bldP spid="88074" grpId="0" bldLvl="0"/>
      <p:bldP spid="88075"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descr="中国教育出版网"/>
          <p:cNvSpPr>
            <a:spLocks noGrp="1"/>
          </p:cNvSpPr>
          <p:nvPr>
            <p:ph idx="1"/>
          </p:nvPr>
        </p:nvSpPr>
        <p:spPr>
          <a:xfrm>
            <a:off x="396875" y="729615"/>
            <a:ext cx="8172450" cy="4758055"/>
          </a:xfrm>
          <a:solidFill>
            <a:schemeClr val="bg1">
              <a:alpha val="44000"/>
            </a:schemeClr>
          </a:solidFill>
        </p:spPr>
        <p:txBody>
          <a:bodyPr vert="horz" wrap="square" lIns="91440" tIns="45720" rIns="91440" bIns="45720" anchor="t"/>
          <a:lstStyle/>
          <a:p>
            <a:pPr marL="0" indent="0" eaLnBrk="1" hangingPunct="1">
              <a:buNone/>
            </a:pPr>
            <a:r>
              <a:rPr lang="en-US" altLang="zh-CN" sz="2400" b="1" dirty="0">
                <a:latin typeface="宋体" panose="02010600030101010101" pitchFamily="2" charset="-122"/>
                <a:sym typeface="宋体" panose="02010600030101010101" pitchFamily="2" charset="-122"/>
              </a:rPr>
              <a:t>  </a:t>
            </a:r>
            <a:r>
              <a:rPr lang="en-US" altLang="zh-CN" sz="28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2.</a:t>
            </a:r>
            <a:r>
              <a:rPr lang="zh-CN" altLang="zh-CN" sz="28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小说围绕菲利普夫妇对于勒的态度变化，展开曲折的情节。请你根据下面的三个提示，多角度梳理课文的情节结构。   </a:t>
            </a:r>
            <a:endParaRPr lang="zh-CN" altLang="zh-CN" sz="2400" b="1" dirty="0">
              <a:latin typeface="宋体" panose="02010600030101010101" pitchFamily="2" charset="-122"/>
              <a:sym typeface="宋体" panose="02010600030101010101" pitchFamily="2" charset="-122"/>
            </a:endParaRPr>
          </a:p>
          <a:p>
            <a:pPr marL="0" indent="0" eaLnBrk="1" hangingPunct="1">
              <a:lnSpc>
                <a:spcPts val="3500"/>
              </a:lnSpc>
              <a:buNone/>
            </a:pPr>
            <a:r>
              <a:rPr lang="zh-CN" altLang="zh-CN" sz="2400" b="1" dirty="0">
                <a:latin typeface="宋体" panose="02010600030101010101" pitchFamily="2" charset="-122"/>
                <a:sym typeface="宋体" panose="02010600030101010101" pitchFamily="2" charset="-122"/>
              </a:rPr>
              <a:t>   </a:t>
            </a:r>
            <a:r>
              <a:rPr lang="zh-CN" altLang="zh-CN" sz="2400" dirty="0">
                <a:latin typeface="宋体" panose="02010600030101010101" pitchFamily="2" charset="-122"/>
                <a:sym typeface="宋体" panose="02010600030101010101" pitchFamily="2" charset="-122"/>
              </a:rPr>
              <a:t> </a:t>
            </a:r>
            <a:r>
              <a:rPr lang="zh-CN" altLang="en-US" sz="2800" b="1" dirty="0">
                <a:solidFill>
                  <a:srgbClr val="0000FF"/>
                </a:solidFill>
                <a:latin typeface="宋体" panose="02010600030101010101" pitchFamily="2" charset="-122"/>
                <a:sym typeface="宋体" panose="02010600030101010101" pitchFamily="2" charset="-122"/>
              </a:rPr>
              <a:t> （1）期待</a:t>
            </a:r>
            <a:r>
              <a:rPr lang="zh-CN" altLang="en-US" sz="2800" b="1" dirty="0">
                <a:solidFill>
                  <a:srgbClr val="0000FF"/>
                </a:solidFill>
                <a:latin typeface="宋体" panose="02010600030101010101" pitchFamily="2" charset="-122"/>
              </a:rPr>
              <a:t>——</a:t>
            </a:r>
            <a:r>
              <a:rPr lang="zh-CN" altLang="en-US" sz="2800" b="1" dirty="0">
                <a:solidFill>
                  <a:srgbClr val="0000FF"/>
                </a:solidFill>
                <a:latin typeface="宋体" panose="02010600030101010101" pitchFamily="2" charset="-122"/>
                <a:sym typeface="宋体" panose="02010600030101010101" pitchFamily="2" charset="-122"/>
              </a:rPr>
              <a:t>破灭（心理） </a:t>
            </a:r>
            <a:r>
              <a:rPr lang="zh-CN" altLang="zh-CN" sz="24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p>
          <a:p>
            <a:pPr marL="0" indent="0" eaLnBrk="1" hangingPunct="1">
              <a:lnSpc>
                <a:spcPts val="3500"/>
              </a:lnSpc>
              <a:buNone/>
            </a:pPr>
            <a:r>
              <a:rPr lang="zh-CN" altLang="zh-CN" sz="24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lang="zh-CN"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于勒发财，菲利普一家盼望于勒归来解困。于勒成了穷光蛋，希望破灭了。</a:t>
            </a:r>
          </a:p>
          <a:p>
            <a:pPr marL="0" indent="0" eaLnBrk="1" hangingPunct="1">
              <a:buNone/>
            </a:pPr>
            <a:r>
              <a:rPr lang="zh-CN" altLang="zh-CN" sz="24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lang="zh-CN" altLang="en-US" sz="2800" b="1" dirty="0">
                <a:solidFill>
                  <a:srgbClr val="0000FF"/>
                </a:solidFill>
                <a:latin typeface="宋体" panose="02010600030101010101" pitchFamily="2" charset="-122"/>
                <a:sym typeface="宋体" panose="02010600030101010101" pitchFamily="2" charset="-122"/>
              </a:rPr>
              <a:t>（2）开端</a:t>
            </a:r>
            <a:r>
              <a:rPr lang="zh-CN" altLang="en-US" sz="2800" b="1" dirty="0">
                <a:solidFill>
                  <a:srgbClr val="0000FF"/>
                </a:solidFill>
                <a:latin typeface="宋体" panose="02010600030101010101" pitchFamily="2" charset="-122"/>
              </a:rPr>
              <a:t>——</a:t>
            </a:r>
            <a:r>
              <a:rPr lang="zh-CN" altLang="en-US" sz="2800" b="1" dirty="0">
                <a:solidFill>
                  <a:srgbClr val="0000FF"/>
                </a:solidFill>
                <a:latin typeface="宋体" panose="02010600030101010101" pitchFamily="2" charset="-122"/>
                <a:sym typeface="宋体" panose="02010600030101010101" pitchFamily="2" charset="-122"/>
              </a:rPr>
              <a:t>发展</a:t>
            </a:r>
            <a:r>
              <a:rPr lang="zh-CN" altLang="en-US" sz="2800" b="1" dirty="0">
                <a:solidFill>
                  <a:srgbClr val="0000FF"/>
                </a:solidFill>
                <a:latin typeface="宋体" panose="02010600030101010101" pitchFamily="2" charset="-122"/>
              </a:rPr>
              <a:t>——</a:t>
            </a:r>
            <a:r>
              <a:rPr lang="zh-CN" altLang="en-US" sz="2800" b="1" dirty="0">
                <a:solidFill>
                  <a:srgbClr val="0000FF"/>
                </a:solidFill>
                <a:latin typeface="宋体" panose="02010600030101010101" pitchFamily="2" charset="-122"/>
                <a:sym typeface="宋体" panose="02010600030101010101" pitchFamily="2" charset="-122"/>
              </a:rPr>
              <a:t>高潮（情节发展） </a:t>
            </a:r>
            <a:r>
              <a:rPr lang="zh-CN" altLang="en-US" sz="2400" b="1" dirty="0">
                <a:solidFill>
                  <a:srgbClr val="0000FF"/>
                </a:solidFill>
                <a:latin typeface="宋体" panose="02010600030101010101" pitchFamily="2" charset="-122"/>
                <a:sym typeface="宋体" panose="02010600030101010101" pitchFamily="2" charset="-122"/>
              </a:rPr>
              <a:t> </a:t>
            </a:r>
            <a:r>
              <a:rPr lang="zh-CN" altLang="zh-CN" sz="24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p>
          <a:p>
            <a:pPr marL="0" indent="0" eaLnBrk="1" hangingPunct="1">
              <a:lnSpc>
                <a:spcPts val="3500"/>
              </a:lnSpc>
              <a:buNone/>
            </a:pPr>
            <a:r>
              <a:rPr lang="zh-CN" altLang="zh-CN" sz="24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r>
              <a:rPr lang="zh-CN" altLang="zh-CN" sz="2400" b="1" dirty="0">
                <a:solidFill>
                  <a:srgbClr val="C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菲利普一家因于勒的挥霍陷入困境。菲利普一家等待在海外发财的于勒归来解困，后来在船上发现于勒破产成了穷光蛋。菲利普夫妇失望之极，弃他而去。</a:t>
            </a:r>
            <a:r>
              <a:rPr lang="zh-CN" altLang="zh-CN" sz="24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a:t>
            </a:r>
          </a:p>
          <a:p>
            <a:pPr marL="0" indent="0" eaLnBrk="1" hangingPunct="1">
              <a:buNone/>
            </a:pP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charRg st="0" end="29"/>
                                            </p:txEl>
                                          </p:spTgt>
                                        </p:tgtEl>
                                        <p:attrNameLst>
                                          <p:attrName>style.visibility</p:attrName>
                                        </p:attrNameLst>
                                      </p:cBhvr>
                                      <p:to>
                                        <p:strVal val="visible"/>
                                      </p:to>
                                    </p:set>
                                    <p:animEffect transition="in" filter="checkerboard(across)">
                                      <p:cBhvr>
                                        <p:cTn id="7" dur="500"/>
                                        <p:tgtEl>
                                          <p:spTgt spid="3">
                                            <p:txEl>
                                              <p:charRg st="0" end="29"/>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charRg st="63" end="84"/>
                                            </p:txEl>
                                          </p:spTgt>
                                        </p:tgtEl>
                                        <p:attrNameLst>
                                          <p:attrName>style.visibility</p:attrName>
                                        </p:attrNameLst>
                                      </p:cBhvr>
                                      <p:to>
                                        <p:strVal val="visible"/>
                                      </p:to>
                                    </p:set>
                                    <p:animEffect transition="in" filter="checkerboard(across)">
                                      <p:cBhvr>
                                        <p:cTn id="12" dur="500"/>
                                        <p:tgtEl>
                                          <p:spTgt spid="3">
                                            <p:txEl>
                                              <p:charRg st="63" end="8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charRg st="84" end="123"/>
                                            </p:txEl>
                                          </p:spTgt>
                                        </p:tgtEl>
                                        <p:attrNameLst>
                                          <p:attrName>style.visibility</p:attrName>
                                        </p:attrNameLst>
                                      </p:cBhvr>
                                      <p:to>
                                        <p:strVal val="visible"/>
                                      </p:to>
                                    </p:set>
                                    <p:animEffect transition="in" filter="checkerboard(across)">
                                      <p:cBhvr>
                                        <p:cTn id="17" dur="500"/>
                                        <p:tgtEl>
                                          <p:spTgt spid="3">
                                            <p:txEl>
                                              <p:charRg st="84" end="12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charRg st="123" end="154"/>
                                            </p:txEl>
                                          </p:spTgt>
                                        </p:tgtEl>
                                        <p:attrNameLst>
                                          <p:attrName>style.visibility</p:attrName>
                                        </p:attrNameLst>
                                      </p:cBhvr>
                                      <p:to>
                                        <p:strVal val="visible"/>
                                      </p:to>
                                    </p:set>
                                    <p:animEffect transition="in" filter="checkerboard(across)">
                                      <p:cBhvr>
                                        <p:cTn id="22" dur="500"/>
                                        <p:tgtEl>
                                          <p:spTgt spid="3">
                                            <p:txEl>
                                              <p:charRg st="123" end="15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charRg st="154" end="229"/>
                                            </p:txEl>
                                          </p:spTgt>
                                        </p:tgtEl>
                                        <p:attrNameLst>
                                          <p:attrName>style.visibility</p:attrName>
                                        </p:attrNameLst>
                                      </p:cBhvr>
                                      <p:to>
                                        <p:strVal val="visible"/>
                                      </p:to>
                                    </p:set>
                                    <p:animEffect transition="in" filter="checkerboard(across)">
                                      <p:cBhvr>
                                        <p:cTn id="27" dur="500"/>
                                        <p:tgtEl>
                                          <p:spTgt spid="3">
                                            <p:txEl>
                                              <p:charRg st="154" end="2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6a46cf2b-ea24-4b15-8fac-44c5cc937469}"/>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3166</Words>
  <Application>Microsoft Office PowerPoint</Application>
  <PresentationFormat>全屏显示(4:3)</PresentationFormat>
  <Paragraphs>149</Paragraphs>
  <Slides>29</Slides>
  <Notes>0</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自定义设计方案</vt:lpstr>
      <vt:lpstr> 15.我的叔叔于勒</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15.我的叔叔于勒</dc:title>
  <dc:creator/>
  <cp:lastModifiedBy>Administrator</cp:lastModifiedBy>
  <cp:revision>3</cp:revision>
  <dcterms:created xsi:type="dcterms:W3CDTF">2019-04-12T03:39:00Z</dcterms:created>
  <dcterms:modified xsi:type="dcterms:W3CDTF">2019-08-27T10:18:14Z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