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3"/>
    <p:sldId id="259" r:id="rId4"/>
    <p:sldId id="261" r:id="rId5"/>
    <p:sldId id="262" r:id="rId6"/>
    <p:sldId id="326" r:id="rId7"/>
    <p:sldId id="285" r:id="rId8"/>
    <p:sldId id="288" r:id="rId9"/>
    <p:sldId id="289" r:id="rId10"/>
    <p:sldId id="290" r:id="rId11"/>
    <p:sldId id="327" r:id="rId12"/>
    <p:sldId id="263" r:id="rId13"/>
    <p:sldId id="264" r:id="rId14"/>
    <p:sldId id="265" r:id="rId15"/>
    <p:sldId id="266" r:id="rId16"/>
    <p:sldId id="328" r:id="rId17"/>
    <p:sldId id="270" r:id="rId18"/>
    <p:sldId id="308" r:id="rId19"/>
    <p:sldId id="271" r:id="rId21"/>
    <p:sldId id="272" r:id="rId22"/>
    <p:sldId id="329" r:id="rId23"/>
    <p:sldId id="309" r:id="rId24"/>
    <p:sldId id="313" r:id="rId25"/>
    <p:sldId id="273" r:id="rId26"/>
    <p:sldId id="274" r:id="rId27"/>
    <p:sldId id="275" r:id="rId28"/>
    <p:sldId id="276" r:id="rId29"/>
    <p:sldId id="281" r:id="rId30"/>
    <p:sldId id="321" r:id="rId31"/>
    <p:sldId id="311" r:id="rId32"/>
  </p:sldIdLst>
  <p:sldSz cx="9144000" cy="6858000" type="screen4x3"/>
  <p:notesSz cx="6858000" cy="9144000"/>
  <p:custDataLst>
    <p:tags r:id="rId3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554" y="-78"/>
      </p:cViewPr>
      <p:guideLst>
        <p:guide orient="horz" pos="2185"/>
        <p:guide pos="29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98307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C36E-5204-4882-9DDF-DEF17BAC05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ACF-C33C-41A5-8B2C-83A0B1518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C36E-5204-4882-9DDF-DEF17BAC05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ACF-C33C-41A5-8B2C-83A0B1518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C36E-5204-4882-9DDF-DEF17BAC05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ACF-C33C-41A5-8B2C-83A0B1518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60FBDFE-C587-4B4C-A407-44438C67B59E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 lvl="0" eaLnBrk="1" hangingPunct="1">
              <a:lnSpc>
                <a:spcPct val="120000"/>
              </a:lnSpc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C36E-5204-4882-9DDF-DEF17BAC05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ACF-C33C-41A5-8B2C-83A0B1518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C36E-5204-4882-9DDF-DEF17BAC05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ACF-C33C-41A5-8B2C-83A0B1518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C36E-5204-4882-9DDF-DEF17BAC05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ACF-C33C-41A5-8B2C-83A0B1518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C36E-5204-4882-9DDF-DEF17BAC05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ACF-C33C-41A5-8B2C-83A0B1518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C36E-5204-4882-9DDF-DEF17BAC05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ACF-C33C-41A5-8B2C-83A0B1518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C36E-5204-4882-9DDF-DEF17BAC05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ACF-C33C-41A5-8B2C-83A0B1518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C36E-5204-4882-9DDF-DEF17BAC05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ACF-C33C-41A5-8B2C-83A0B1518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C36E-5204-4882-9DDF-DEF17BAC05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37ACF-C33C-41A5-8B2C-83A0B15185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EC36E-5204-4882-9DDF-DEF17BAC05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37ACF-C33C-41A5-8B2C-83A0B151854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635"/>
            <a:ext cx="9143365" cy="6858635"/>
          </a:xfrm>
          <a:prstGeom prst="rect">
            <a:avLst/>
          </a:prstGeom>
        </p:spPr>
      </p:pic>
      <p:sp>
        <p:nvSpPr>
          <p:cNvPr id="182275" name="标题 1" descr="中国教育出版网"/>
          <p:cNvSpPr>
            <a:spLocks noGrp="1"/>
          </p:cNvSpPr>
          <p:nvPr>
            <p:ph type="ctrTitle" idx="4294967295"/>
          </p:nvPr>
        </p:nvSpPr>
        <p:spPr>
          <a:xfrm>
            <a:off x="0" y="255588"/>
            <a:ext cx="7086600" cy="1355725"/>
          </a:xfrm>
        </p:spPr>
        <p:txBody>
          <a:bodyPr vert="horz" wrap="square" lIns="68580" tIns="34290" rIns="68580" bIns="34290" anchor="b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zh-CN" altLang="en-US" sz="6600" b="1" kern="1200" dirty="0" smtClean="0">
                <a:solidFill>
                  <a:srgbClr val="E7E6E6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湖心亭看雪</a:t>
            </a:r>
            <a:endParaRPr lang="zh-CN" altLang="en-US" sz="7200" b="1" dirty="0">
              <a:solidFill>
                <a:srgbClr val="0D0D0D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82276" name="副标题 2" descr="中国教育出版网"/>
          <p:cNvSpPr>
            <a:spLocks noGrp="1"/>
          </p:cNvSpPr>
          <p:nvPr>
            <p:ph type="subTitle" idx="4294967295"/>
          </p:nvPr>
        </p:nvSpPr>
        <p:spPr>
          <a:xfrm>
            <a:off x="5413375" y="1689735"/>
            <a:ext cx="1111250" cy="414338"/>
          </a:xfrm>
        </p:spPr>
        <p:txBody>
          <a:bodyPr vert="horz" wrap="square" lIns="68580" tIns="34290" rIns="68580" bIns="34290" anchor="t">
            <a:normAutofit fontScale="85000" lnSpcReduction="20000"/>
          </a:bodyPr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 eaLnBrk="1" hangingPunct="1"/>
            <a:r>
              <a:rPr lang="zh-CN" altLang="en-US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张岱</a:t>
            </a:r>
            <a:endParaRPr lang="zh-CN" altLang="en-US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/>
      <p:bldP spid="1822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66340" y="2085975"/>
            <a:ext cx="467741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活动二</a:t>
            </a:r>
            <a:endParaRPr lang="zh-CN" altLang="zh-CN" sz="5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zh-CN" altLang="zh-CN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归纳文言词汇</a:t>
            </a:r>
            <a:endParaRPr lang="zh-CN" altLang="zh-CN" sz="5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524000"/>
            <a:ext cx="7886700" cy="4784725"/>
          </a:xfrm>
          <a:solidFill>
            <a:schemeClr val="bg1">
              <a:alpha val="41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）余强饮三大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白</a:t>
            </a: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而别 </a:t>
            </a:r>
            <a:endParaRPr lang="zh-CN" altLang="en-US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古义：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古人斟酒时用的酒杯，这里代指酒。</a:t>
            </a:r>
            <a:endParaRPr lang="zh-CN" altLang="en-US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今义：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白色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）是日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更</a:t>
            </a: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定矣 </a:t>
            </a:r>
            <a:endParaRPr lang="zh-CN" altLang="en-US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古义：</a:t>
            </a:r>
            <a:r>
              <a:rPr lang="zh-CN" altLang="en-US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古代夜间的计时单位，一夜分为五更，每更约两小时。</a:t>
            </a:r>
            <a:endParaRPr lang="zh-CN" altLang="en-US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今义：</a:t>
            </a:r>
            <a:r>
              <a:rPr lang="zh-CN" altLang="en-US" b="1" dirty="0">
                <a:latin typeface="华文楷体" panose="02010600040101010101" pitchFamily="2" charset="-122"/>
                <a:ea typeface="华文楷体" panose="02010600040101010101" pitchFamily="2" charset="-122"/>
                <a:sym typeface="宋体" panose="02010600030101010101" pitchFamily="2" charset="-122"/>
              </a:rPr>
              <a:t>更加；变更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altLang="zh-CN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8419" name="TextBox 2" descr="中国教育出版网"/>
          <p:cNvSpPr txBox="1"/>
          <p:nvPr/>
        </p:nvSpPr>
        <p:spPr>
          <a:xfrm>
            <a:off x="3865245" y="908050"/>
            <a:ext cx="1958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b="1" dirty="0">
                <a:latin typeface="Calibri" panose="020F0502020204030204" pitchFamily="34" charset="0"/>
              </a:rPr>
              <a:t>1.</a:t>
            </a:r>
            <a:r>
              <a:rPr lang="zh-CN" altLang="en-US" sz="2800" b="1" dirty="0">
                <a:latin typeface="Calibri" panose="020F0502020204030204" pitchFamily="34" charset="0"/>
              </a:rPr>
              <a:t>古今异义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8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8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8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8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8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8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Box 3" descr="中国教育出版网"/>
          <p:cNvSpPr txBox="1"/>
          <p:nvPr/>
        </p:nvSpPr>
        <p:spPr>
          <a:xfrm>
            <a:off x="590550" y="548640"/>
            <a:ext cx="31813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b="1" dirty="0">
                <a:latin typeface="Calibri" panose="020F0502020204030204" pitchFamily="34" charset="0"/>
              </a:rPr>
              <a:t>2.</a:t>
            </a:r>
            <a:r>
              <a:rPr lang="zh-CN" altLang="en-US" sz="2800" b="1" dirty="0">
                <a:latin typeface="Calibri" panose="020F0502020204030204" pitchFamily="34" charset="0"/>
              </a:rPr>
              <a:t>一词多义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graphicFrame>
        <p:nvGraphicFramePr>
          <p:cNvPr id="5" name="表格 4" descr="中国教育出版网"/>
          <p:cNvGraphicFramePr>
            <a:graphicFrameLocks noGrp="1"/>
          </p:cNvGraphicFramePr>
          <p:nvPr/>
        </p:nvGraphicFramePr>
        <p:xfrm>
          <a:off x="414655" y="1235075"/>
          <a:ext cx="8058150" cy="4924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8200"/>
                <a:gridCol w="208280"/>
                <a:gridCol w="3492500"/>
                <a:gridCol w="3519170"/>
              </a:tblGrid>
              <a:tr h="698500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2800" b="1" dirty="0" smtClean="0"/>
                        <a:t>是</a:t>
                      </a:r>
                      <a:endParaRPr lang="zh-CN" altLang="en-US" sz="2800" b="1" dirty="0" smtClean="0"/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endParaRPr lang="zh-CN" altLang="en-US" sz="7200" b="1" dirty="0"/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是</a:t>
                      </a:r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日更定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这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） 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</a:tr>
              <a:tr h="94500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问其姓氏，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是</a:t>
                      </a: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金陵人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判断动词，是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</a:tr>
              <a:tr h="945515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/>
                        <a:t>更</a:t>
                      </a:r>
                      <a:endParaRPr lang="zh-CN" altLang="en-US" sz="2800" b="1" dirty="0" smtClean="0"/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7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是日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更</a:t>
                      </a:r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定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古代夜间的计时单位，音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宋体" panose="02010600030101010101" pitchFamily="2" charset="-122"/>
                        </a:rPr>
                        <a:t>ɡ</a:t>
                      </a:r>
                      <a:r>
                        <a:rPr lang="en-US" altLang="zh-CN" sz="2800" b="1" dirty="0" err="1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宋体" panose="02010600030101010101" pitchFamily="2" charset="-122"/>
                        </a:rPr>
                        <a:t>ē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宋体" panose="02010600030101010101" pitchFamily="2" charset="-122"/>
                        </a:rPr>
                        <a:t>nɡ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</a:tr>
              <a:tr h="87249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湖中焉得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更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有此人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（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宋体" panose="02010600030101010101" pitchFamily="2" charset="-122"/>
                        </a:rPr>
                        <a:t>还，音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宋体" panose="02010600030101010101" pitchFamily="2" charset="-122"/>
                        </a:rPr>
                        <a:t>ɡ</a:t>
                      </a:r>
                      <a:r>
                        <a:rPr lang="en-US" altLang="zh-CN" sz="2800" b="1" dirty="0" err="1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宋体" panose="02010600030101010101" pitchFamily="2" charset="-122"/>
                        </a:rPr>
                        <a:t>è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宋体" panose="02010600030101010101" pitchFamily="2" charset="-122"/>
                        </a:rPr>
                        <a:t>nɡ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华文宋体" panose="02010600040101010101" pitchFamily="2" charset="-122"/>
                          <a:ea typeface="华文宋体" panose="02010600040101010101" pitchFamily="2" charset="-122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华文宋体" panose="02010600040101010101" pitchFamily="2" charset="-122"/>
                        <a:ea typeface="华文宋体" panose="02010600040101010101" pitchFamily="2" charset="-122"/>
                      </a:endParaRPr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</a:tr>
              <a:tr h="518227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/>
                        <a:t>白</a:t>
                      </a:r>
                      <a:endParaRPr lang="zh-CN" altLang="en-US" sz="2800" b="1" dirty="0" smtClean="0"/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7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上下一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白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白色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</a:tr>
              <a:tr h="945002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余强饮三大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白</a:t>
                      </a:r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而别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宋体" panose="02010600030101010101" pitchFamily="2" charset="-122"/>
                        </a:rPr>
                        <a:t>古时罚酒用的，泛指酒杯。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 marT="45726" marB="45726">
                    <a:solidFill>
                      <a:schemeClr val="bg1">
                        <a:alpha val="4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9474" name="左大括号 1" descr="中国教育出版网"/>
          <p:cNvSpPr/>
          <p:nvPr/>
        </p:nvSpPr>
        <p:spPr>
          <a:xfrm>
            <a:off x="1336675" y="1360488"/>
            <a:ext cx="257175" cy="1006475"/>
          </a:xfrm>
          <a:prstGeom prst="leftBrace">
            <a:avLst>
              <a:gd name="adj1" fmla="val 8316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5" name="左大括号 2" descr="中国教育出版网"/>
          <p:cNvSpPr/>
          <p:nvPr/>
        </p:nvSpPr>
        <p:spPr>
          <a:xfrm>
            <a:off x="1336675" y="3108325"/>
            <a:ext cx="257175" cy="1176338"/>
          </a:xfrm>
          <a:prstGeom prst="leftBrace">
            <a:avLst>
              <a:gd name="adj1" fmla="val 8322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9476" name="左大括号 3" descr="中国教育出版网"/>
          <p:cNvSpPr/>
          <p:nvPr/>
        </p:nvSpPr>
        <p:spPr>
          <a:xfrm>
            <a:off x="1336675" y="4837113"/>
            <a:ext cx="257175" cy="1006475"/>
          </a:xfrm>
          <a:prstGeom prst="leftBrace">
            <a:avLst>
              <a:gd name="adj1" fmla="val 8316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74" grpId="0"/>
      <p:bldP spid="189475" grpId="0"/>
      <p:bldP spid="1894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 descr="中国教育出版网"/>
          <p:cNvGraphicFramePr>
            <a:graphicFrameLocks noGrp="1"/>
          </p:cNvGraphicFramePr>
          <p:nvPr/>
        </p:nvGraphicFramePr>
        <p:xfrm>
          <a:off x="619125" y="1033145"/>
          <a:ext cx="8058150" cy="317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/>
                <a:gridCol w="226060"/>
                <a:gridCol w="3458845"/>
                <a:gridCol w="3763645"/>
              </a:tblGrid>
              <a:tr h="1003300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zh-CN" altLang="en-US" sz="2800" b="1" dirty="0" smtClean="0"/>
                        <a:t>大</a:t>
                      </a:r>
                      <a:endParaRPr lang="zh-CN" altLang="en-US" sz="2800" b="1" dirty="0" smtClean="0"/>
                    </a:p>
                  </a:txBody>
                  <a:tcPr>
                    <a:solidFill>
                      <a:schemeClr val="bg1">
                        <a:alpha val="4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endParaRPr lang="zh-CN" altLang="en-US" sz="7200" b="1" dirty="0"/>
                    </a:p>
                  </a:txBody>
                  <a:tcPr>
                    <a:solidFill>
                      <a:schemeClr val="bg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见余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大</a:t>
                      </a:r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喜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非常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） 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alpha val="41000"/>
                      </a:schemeClr>
                    </a:solidFill>
                  </a:tcPr>
                </a:tc>
              </a:tr>
              <a:tr h="78105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余强饮三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大</a:t>
                      </a:r>
                      <a:r>
                        <a:rPr lang="zh-CN" altLang="en-US" sz="2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白而别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大，与“小”相对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alpha val="41000"/>
                      </a:schemeClr>
                    </a:solidFill>
                  </a:tcPr>
                </a:tc>
              </a:tr>
              <a:tr h="446418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2800" b="1" dirty="0" smtClean="0"/>
                        <a:t>余</a:t>
                      </a:r>
                      <a:endParaRPr lang="zh-CN" altLang="en-US" sz="2800" b="1" dirty="0" smtClean="0"/>
                    </a:p>
                  </a:txBody>
                  <a:tcPr>
                    <a:solidFill>
                      <a:schemeClr val="bg1">
                        <a:alpha val="41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7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余</a:t>
                      </a:r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住西湖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我，指作者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alpha val="41000"/>
                      </a:schemeClr>
                    </a:solidFill>
                  </a:tcPr>
                </a:tc>
              </a:tr>
              <a:tr h="87249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江干上下十</a:t>
                      </a:r>
                      <a:r>
                        <a:rPr lang="zh-CN" altLang="en-US" sz="2800" b="1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余</a:t>
                      </a:r>
                      <a:r>
                        <a:rPr lang="zh-CN" altLang="en-US" sz="2800" b="1" dirty="0" smtClean="0">
                          <a:latin typeface="+mn-ea"/>
                          <a:ea typeface="+mn-ea"/>
                        </a:rPr>
                        <a:t>里间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zh-CN" altLang="en-US" sz="2800" b="1" kern="1200" dirty="0" smtClean="0">
                          <a:solidFill>
                            <a:srgbClr val="FF0000"/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+mn-cs"/>
                        </a:rPr>
                        <a:t>多</a:t>
                      </a:r>
                      <a:r>
                        <a:rPr lang="zh-CN" altLang="en-US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2800" b="1" dirty="0">
                        <a:latin typeface="+mn-ea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alpha val="41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0489" name="左大括号 1" descr="中国教育出版网"/>
          <p:cNvSpPr/>
          <p:nvPr/>
        </p:nvSpPr>
        <p:spPr>
          <a:xfrm>
            <a:off x="1276350" y="1900238"/>
            <a:ext cx="122238" cy="1252537"/>
          </a:xfrm>
          <a:prstGeom prst="leftBrace">
            <a:avLst>
              <a:gd name="adj1" fmla="val 8301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90490" name="左大括号 2" descr="中国教育出版网"/>
          <p:cNvSpPr/>
          <p:nvPr/>
        </p:nvSpPr>
        <p:spPr>
          <a:xfrm>
            <a:off x="1276350" y="3622675"/>
            <a:ext cx="122238" cy="822325"/>
          </a:xfrm>
          <a:prstGeom prst="leftBrace">
            <a:avLst>
              <a:gd name="adj1" fmla="val 8315"/>
              <a:gd name="adj2" fmla="val 50000"/>
            </a:avLst>
          </a:prstGeom>
          <a:noFill/>
          <a:ln w="635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89" grpId="0"/>
      <p:bldP spid="190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677988"/>
            <a:ext cx="8229600" cy="3635375"/>
          </a:xfrm>
          <a:solidFill>
            <a:schemeClr val="bg1">
              <a:alpha val="41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</a:rPr>
              <a:t>）大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雪</a:t>
            </a:r>
            <a:r>
              <a:rPr lang="zh-CN" altLang="en-US" sz="2800" b="1" dirty="0">
                <a:latin typeface="宋体" panose="02010600030101010101" pitchFamily="2" charset="-122"/>
              </a:rPr>
              <a:t>三日（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名词活用作动词，下大雪</a:t>
            </a:r>
            <a:r>
              <a:rPr lang="zh-CN" altLang="en-US" sz="2800" b="1" dirty="0">
                <a:latin typeface="宋体" panose="02010600030101010101" pitchFamily="2" charset="-122"/>
              </a:rPr>
              <a:t>）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</a:rPr>
              <a:t>）是金陵人，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客</a:t>
            </a:r>
            <a:r>
              <a:rPr lang="zh-CN" altLang="en-US" sz="2800" b="1" dirty="0">
                <a:latin typeface="宋体" panose="02010600030101010101" pitchFamily="2" charset="-122"/>
              </a:rPr>
              <a:t>此（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名词活用作动词，客居</a:t>
            </a:r>
            <a:r>
              <a:rPr lang="zh-CN" altLang="en-US" sz="2800" b="1" dirty="0">
                <a:latin typeface="宋体" panose="02010600030101010101" pitchFamily="2" charset="-122"/>
              </a:rPr>
              <a:t>）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</a:rPr>
              <a:t>）拥毳衣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炉火</a:t>
            </a:r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名词活用作动词，带着炉火</a:t>
            </a:r>
            <a:r>
              <a:rPr lang="zh-CN" altLang="en-US" sz="2800" b="1" dirty="0">
                <a:latin typeface="宋体" panose="02010600030101010101" pitchFamily="2" charset="-122"/>
              </a:rPr>
              <a:t>）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宋体" panose="02010600030101010101" pitchFamily="2" charset="-122"/>
              </a:rPr>
              <a:t>）与余舟一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芥</a:t>
            </a:r>
            <a:r>
              <a:rPr lang="zh-CN" altLang="en-US" sz="2800" b="1" dirty="0">
                <a:latin typeface="宋体" panose="02010600030101010101" pitchFamily="2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小草，这里名词用作状语，像小草一样的微小</a:t>
            </a:r>
            <a:r>
              <a:rPr lang="zh-CN" altLang="en-US" sz="2800" b="1" dirty="0">
                <a:latin typeface="宋体" panose="02010600030101010101" pitchFamily="2" charset="-122"/>
              </a:rPr>
              <a:t>）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91491" name="TextBox 3" descr="中国教育出版网"/>
          <p:cNvSpPr txBox="1"/>
          <p:nvPr/>
        </p:nvSpPr>
        <p:spPr>
          <a:xfrm>
            <a:off x="1028065" y="569595"/>
            <a:ext cx="31813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b="1" dirty="0">
                <a:latin typeface="Calibri" panose="020F0502020204030204" pitchFamily="34" charset="0"/>
              </a:rPr>
              <a:t>   3.</a:t>
            </a:r>
            <a:r>
              <a:rPr lang="zh-CN" altLang="en-US" sz="2800" b="1" dirty="0">
                <a:latin typeface="Calibri" panose="020F0502020204030204" pitchFamily="34" charset="0"/>
              </a:rPr>
              <a:t>词类活用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1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1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1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1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11730" y="2044700"/>
            <a:ext cx="467741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活动三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感知文章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9" descr="http://photocdn.sohu.com/20151208/mp47019425_1449538057439_99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6985"/>
            <a:ext cx="9144635" cy="6851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5586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173163"/>
            <a:ext cx="5632450" cy="546100"/>
          </a:xfrm>
          <a:solidFill>
            <a:schemeClr val="bg1">
              <a:alpha val="41000"/>
            </a:schemeClr>
          </a:solidFill>
        </p:spPr>
        <p:txBody>
          <a:bodyPr vert="horz" wrap="square" lIns="91440" tIns="45720" rIns="91440" bIns="45720" anchor="t"/>
          <a:lstStyle/>
          <a:p>
            <a:pPr marL="0" indent="0" eaLnBrk="1" hangingPunct="1">
              <a:buNone/>
            </a:pPr>
            <a:r>
              <a:rPr lang="en-US" altLang="zh-CN" b="1" dirty="0">
                <a:latin typeface="宋体" panose="0201060003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用简洁的话概括课文内容。</a:t>
            </a:r>
            <a:endParaRPr lang="zh-CN" altLang="en-US" b="1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5588" name="内容占位符 2" descr="中国教育出版网"/>
          <p:cNvSpPr txBox="1"/>
          <p:nvPr/>
        </p:nvSpPr>
        <p:spPr>
          <a:xfrm>
            <a:off x="95885" y="2932430"/>
            <a:ext cx="8952230" cy="506730"/>
          </a:xfrm>
          <a:prstGeom prst="rect">
            <a:avLst/>
          </a:prstGeom>
          <a:solidFill>
            <a:schemeClr val="bg1">
              <a:alpha val="41000"/>
            </a:schemeClr>
          </a:solidFill>
          <a:ln w="9525">
            <a:noFill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 altLang="zh-CN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3200" b="1" dirty="0">
                <a:latin typeface="宋体" panose="02010600030101010101" pitchFamily="2" charset="-122"/>
                <a:sym typeface="宋体" panose="02010600030101010101" pitchFamily="2" charset="-122"/>
              </a:rPr>
              <a:t>叙事是本文的线索，请在文中找出记叙的要素。</a:t>
            </a:r>
            <a:endParaRPr lang="zh-CN" altLang="en-US" sz="32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5589" name="文本框 4" descr="中国教育出版网"/>
          <p:cNvSpPr txBox="1"/>
          <p:nvPr/>
        </p:nvSpPr>
        <p:spPr>
          <a:xfrm>
            <a:off x="160020" y="3678555"/>
            <a:ext cx="8451215" cy="2335530"/>
          </a:xfrm>
          <a:prstGeom prst="rect">
            <a:avLst/>
          </a:prstGeom>
          <a:solidFill>
            <a:schemeClr val="bg1">
              <a:alpha val="41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时间：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崇祯五年十二月，大雪三日之后的更定时分。　　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地点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：西湖的湖心亭。　　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人物：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作者张岱，两“客此”的金陵人（舟子、小童）。　　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ts val="3500"/>
              </a:lnSpc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事件：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看雪；奇遇。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en-US" sz="24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　</a:t>
            </a:r>
            <a:endParaRPr lang="zh-CN" altLang="en-US" sz="2400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5366" name="圆角矩形 35" descr="中国教育出版网"/>
          <p:cNvSpPr/>
          <p:nvPr/>
        </p:nvSpPr>
        <p:spPr>
          <a:xfrm>
            <a:off x="292100" y="765175"/>
            <a:ext cx="2346325" cy="490538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文本框 10242"/>
          <p:cNvSpPr txBox="1"/>
          <p:nvPr/>
        </p:nvSpPr>
        <p:spPr>
          <a:xfrm>
            <a:off x="596900" y="1874838"/>
            <a:ext cx="3730625" cy="7861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Clr>
                <a:srgbClr val="9BBB59"/>
              </a:buClr>
              <a:buFont typeface="Wingdings" panose="05000000000000000000" pitchFamily="2" charset="2"/>
              <a:buChar char=""/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独往湖心亭看雪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</a:endParaRPr>
          </a:p>
          <a:p>
            <a:pPr marL="457200" indent="-457200">
              <a:lnSpc>
                <a:spcPct val="80000"/>
              </a:lnSpc>
              <a:spcBef>
                <a:spcPts val="50"/>
              </a:spcBef>
              <a:spcAft>
                <a:spcPts val="0"/>
              </a:spcAft>
              <a:buClr>
                <a:srgbClr val="9BBB59"/>
              </a:buClr>
              <a:buFont typeface="Wingdings" panose="05000000000000000000" pitchFamily="2" charset="2"/>
              <a:buChar char=""/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湖心亭偶遇佳客</a:t>
            </a:r>
            <a:endParaRPr lang="zh-CN" altLang="en-US" sz="28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9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5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build="p"/>
      <p:bldP spid="195588" grpId="0" bldLvl="0" animBg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文本框 2"/>
          <p:cNvSpPr txBox="1"/>
          <p:nvPr/>
        </p:nvSpPr>
        <p:spPr>
          <a:xfrm>
            <a:off x="365125" y="718503"/>
            <a:ext cx="54927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3200" b="1" dirty="0">
                <a:latin typeface="宋体" panose="02010600030101010101" pitchFamily="2" charset="-122"/>
              </a:rPr>
              <a:t>3.</a:t>
            </a:r>
            <a:r>
              <a:rPr lang="zh-CN" altLang="en-US" sz="3200" b="1" dirty="0">
                <a:latin typeface="宋体" panose="02010600030101010101" pitchFamily="2" charset="-122"/>
              </a:rPr>
              <a:t>再读课文，概括段落大意。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10" name="文本框 10242"/>
          <p:cNvSpPr txBox="1"/>
          <p:nvPr/>
        </p:nvSpPr>
        <p:spPr>
          <a:xfrm>
            <a:off x="592773" y="1710055"/>
            <a:ext cx="7461250" cy="583565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BBB59"/>
              </a:buCl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C00000"/>
                </a:solidFill>
                <a:latin typeface="宋体" panose="02010600030101010101" pitchFamily="2" charset="-122"/>
              </a:rPr>
              <a:t>第一段：点明看雪的年月、地点、环境。</a:t>
            </a:r>
            <a:endParaRPr lang="zh-CN" altLang="en-US" sz="32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0242"/>
          <p:cNvSpPr txBox="1"/>
          <p:nvPr/>
        </p:nvSpPr>
        <p:spPr>
          <a:xfrm>
            <a:off x="592773" y="2605088"/>
            <a:ext cx="7745412" cy="2799715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>
                <a:srgbClr val="9BBB59"/>
              </a:buCl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C00000"/>
                </a:solidFill>
                <a:latin typeface="宋体" panose="02010600030101010101" pitchFamily="2" charset="-122"/>
              </a:rPr>
              <a:t>第二段：</a:t>
            </a:r>
            <a:endParaRPr lang="zh-CN" altLang="en-US" sz="3200" b="1" dirty="0">
              <a:solidFill>
                <a:srgbClr val="C00000"/>
              </a:solidFill>
              <a:latin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9BBB59"/>
              </a:buCl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C00000"/>
                </a:solidFill>
                <a:latin typeface="宋体" panose="02010600030101010101" pitchFamily="2" charset="-122"/>
              </a:rPr>
              <a:t>①看雪的具体时间，描写所见西湖雪景；</a:t>
            </a:r>
            <a:endParaRPr lang="zh-CN" altLang="en-US" sz="3200" b="1" dirty="0">
              <a:solidFill>
                <a:srgbClr val="C00000"/>
              </a:solidFill>
              <a:latin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9BBB59"/>
              </a:buCl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C00000"/>
                </a:solidFill>
                <a:latin typeface="宋体" panose="02010600030101010101" pitchFamily="2" charset="-122"/>
              </a:rPr>
              <a:t>②亭中会客经过；</a:t>
            </a:r>
            <a:endParaRPr lang="zh-CN" altLang="en-US" sz="3200" b="1" dirty="0">
              <a:solidFill>
                <a:srgbClr val="C00000"/>
              </a:solidFill>
              <a:latin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Clr>
                <a:srgbClr val="9BBB59"/>
              </a:buClr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C00000"/>
                </a:solidFill>
                <a:latin typeface="宋体" panose="02010600030101010101" pitchFamily="2" charset="-122"/>
              </a:rPr>
              <a:t>③借舟子之口，抒发感慨。</a:t>
            </a:r>
            <a:endParaRPr lang="zh-CN" altLang="en-US" sz="32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pic>
        <p:nvPicPr>
          <p:cNvPr id="31748" name="Picture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628639" y="4094480"/>
            <a:ext cx="3427414" cy="2255836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10" grpId="0" bldLvl="0" animBg="1"/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1139825" y="1408113"/>
            <a:ext cx="8004175" cy="1065212"/>
          </a:xfrm>
          <a:solidFill>
            <a:schemeClr val="bg1">
              <a:alpha val="41000"/>
            </a:schemeClr>
          </a:solidFill>
        </p:spPr>
        <p:txBody>
          <a:bodyPr vert="horz" wrap="square" lIns="68580" tIns="34290" rIns="68580" bIns="34290" anchor="t"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     4.</a:t>
            </a:r>
            <a:r>
              <a:rPr lang="zh-CN" altLang="en-US" sz="2800" b="1" dirty="0">
                <a:latin typeface="宋体" panose="02010600030101010101" pitchFamily="2" charset="-122"/>
              </a:rPr>
              <a:t>作者在写景时用白描手法，文字极其简练，为何开头交代时间及看雪背景却极费笔墨？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6387" name="圆角矩形 39" descr="中国教育出版网"/>
          <p:cNvSpPr/>
          <p:nvPr/>
        </p:nvSpPr>
        <p:spPr>
          <a:xfrm>
            <a:off x="323850" y="750888"/>
            <a:ext cx="23209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6614" name="文本框 1" descr="中国教育出版网"/>
          <p:cNvSpPr txBox="1"/>
          <p:nvPr/>
        </p:nvSpPr>
        <p:spPr>
          <a:xfrm>
            <a:off x="558800" y="2638425"/>
            <a:ext cx="8075613" cy="2749550"/>
          </a:xfrm>
          <a:prstGeom prst="rect">
            <a:avLst/>
          </a:prstGeom>
          <a:solidFill>
            <a:schemeClr val="bg1">
              <a:alpha val="41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indent="600075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开头作者用明代年号纪年，说明在他心目中明代始终是没有灭亡的。他以明代遗民的视角来看世界，自然会有一种孤标傲世，遗世独立的情怀和风致。“大雪三日”一句，以听觉表现出西湖在</a:t>
            </a:r>
            <a:r>
              <a:rPr lang="zh-CN" altLang="en-US" sz="2400" b="1" u="sng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大雪后一片静寂的情景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，而作者偏要选这最静寂的凌晨时分去看雪景，以示自己的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孤怀雅兴。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6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build="p"/>
      <p:bldP spid="19661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图片 81922" descr="未标题-2"/>
          <p:cNvPicPr>
            <a:picLocks noChangeAspect="1"/>
          </p:cNvPicPr>
          <p:nvPr/>
        </p:nvPicPr>
        <p:blipFill>
          <a:blip r:embed="rId1" cstate="print"/>
          <a:srcRect l="1727" t="5476" r="2364" b="54852"/>
          <a:stretch>
            <a:fillRect/>
          </a:stretch>
        </p:blipFill>
        <p:spPr>
          <a:xfrm>
            <a:off x="791845" y="294005"/>
            <a:ext cx="7967345" cy="24711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7634" name="内容占位符 2" descr="中国教育出版网"/>
          <p:cNvSpPr>
            <a:spLocks noGrp="1"/>
          </p:cNvSpPr>
          <p:nvPr>
            <p:ph sz="half" idx="4294967295"/>
          </p:nvPr>
        </p:nvSpPr>
        <p:spPr>
          <a:xfrm>
            <a:off x="0" y="1489075"/>
            <a:ext cx="5675313" cy="2103438"/>
          </a:xfrm>
        </p:spPr>
        <p:txBody>
          <a:bodyPr vert="horz" wrap="square" lIns="68580" tIns="34290" rIns="68580" bIns="34290" anchor="t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marL="0" lvl="0" indent="0" eaLnBrk="1" hangingPunct="1">
              <a:lnSpc>
                <a:spcPts val="3500"/>
              </a:lnSpc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    5</a:t>
            </a:r>
            <a:r>
              <a:rPr lang="en-US" altLang="zh-CN" b="1" dirty="0">
                <a:latin typeface="宋体" panose="02010600030101010101" pitchFamily="2" charset="-122"/>
              </a:rPr>
              <a:t>.</a:t>
            </a:r>
            <a:r>
              <a:rPr lang="zh-CN" altLang="en-US" b="1" dirty="0">
                <a:latin typeface="宋体" panose="02010600030101010101" pitchFamily="2" charset="-122"/>
              </a:rPr>
              <a:t>从“独往湖心亭”中的“独”字可见是一人前往，为何又写“舟中人两三粒”，结尾又写舟子？是否矛盾？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  <p:sp>
        <p:nvSpPr>
          <p:cNvPr id="197635" name="文本框 1" descr="中国教育出版网"/>
          <p:cNvSpPr txBox="1"/>
          <p:nvPr/>
        </p:nvSpPr>
        <p:spPr>
          <a:xfrm>
            <a:off x="956945" y="3126423"/>
            <a:ext cx="8107363" cy="186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600075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这里并不是作者行文的疏忽，而是有意为之。在作者看来，茫茫众生不可为伍，比如舟子，虽然存在却犹如不存在，这反映了他文人雅士的孤傲，也是作者强烈的自我意识、自我情怀的一种写照。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81922" descr="未标题-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727" t="70767" r="2364" b="4282"/>
          <a:stretch>
            <a:fillRect/>
          </a:stretch>
        </p:blipFill>
        <p:spPr>
          <a:xfrm>
            <a:off x="452755" y="4926647"/>
            <a:ext cx="7967345" cy="1554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build="p"/>
      <p:bldP spid="1976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圆角矩形 11" descr="中国教育出版网"/>
          <p:cNvSpPr/>
          <p:nvPr/>
        </p:nvSpPr>
        <p:spPr>
          <a:xfrm>
            <a:off x="319088" y="796925"/>
            <a:ext cx="2417762" cy="490538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4326" name="内容占位符 1" descr="中国教育出版网"/>
          <p:cNvSpPr>
            <a:spLocks noGrp="1"/>
          </p:cNvSpPr>
          <p:nvPr>
            <p:ph idx="4294967295"/>
          </p:nvPr>
        </p:nvSpPr>
        <p:spPr>
          <a:xfrm>
            <a:off x="166370" y="796925"/>
            <a:ext cx="8537575" cy="4845685"/>
          </a:xfrm>
          <a:solidFill>
            <a:schemeClr val="bg1">
              <a:alpha val="66000"/>
            </a:schemeClr>
          </a:solidFill>
        </p:spPr>
        <p:txBody>
          <a:bodyPr vert="horz" wrap="square" lIns="91440" tIns="45720" rIns="91440" bIns="45720" anchor="t">
            <a:noAutofit/>
            <a:scene3d>
              <a:camera prst="orthographicFront"/>
              <a:lightRig rig="threePt" dir="t"/>
            </a:scene3d>
          </a:bodyPr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1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    </a:t>
            </a:r>
            <a:r>
              <a:rPr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张岱(1597年10月5日-1680年 )，又名</a:t>
            </a:r>
            <a:r>
              <a:rPr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维城</a:t>
            </a:r>
            <a:r>
              <a:rPr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，字</a:t>
            </a:r>
            <a:r>
              <a:rPr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宗子</a:t>
            </a:r>
            <a:r>
              <a:rPr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，又字</a:t>
            </a:r>
            <a:r>
              <a:rPr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石公</a:t>
            </a:r>
            <a:r>
              <a:rPr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，号</a:t>
            </a:r>
            <a:r>
              <a:rPr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陶庵</a:t>
            </a:r>
            <a:r>
              <a:rPr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</a:t>
            </a:r>
            <a:r>
              <a:rPr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天孙</a:t>
            </a:r>
            <a:r>
              <a:rPr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，别号</a:t>
            </a:r>
            <a:r>
              <a:rPr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蝶庵居士</a:t>
            </a:r>
            <a:r>
              <a:rPr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，晚号</a:t>
            </a:r>
            <a:r>
              <a:rPr sz="20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六休居士</a:t>
            </a:r>
            <a:r>
              <a:rPr sz="2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。汉族，山阴(今浙江绍兴)人。晚明文学家、史学家，还是一位精于茶艺鉴赏的行家，崇老庄之道，喜清雅幽静。不事科举，不求仕进，著述终老。精小品文，工诗词。是公认成就最高的明代文学家之一，其最擅散文。他的散文语言清新活泼，形象生动，广览简取，《西湖七月半》《湖心亭看雪》是他的代表作。著有《陶庵梦忆》《西湖梦寻》《夜航船》《琅嬛文集》《快园道古》等绝代文学名著。另有史学名著《石匮书》亦为其代表作，时人李长祥以为"当今史学，无逾陶庵"。张岱出身仕宦家庭，早岁生活优裕，久居杭州。明亡，避居剡溪山，悲愤之情悉注于文字之中，晚年避居山中，穷愁潦倒坚持著述。一生落拓不羁，淡泊功名，具有广泛的爱好和审美情趣。他喜游历山水，深谙园林布置之法;懂音乐，能弹琴制曲;善品茗，茶道功夫颇深;好收藏，具备非凡的鉴赏水平;精戏曲，追求至善至美。</a:t>
            </a:r>
            <a:endParaRPr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 eaLnBrk="1" hangingPunct="1">
              <a:lnSpc>
                <a:spcPts val="3500"/>
              </a:lnSpc>
              <a:buNone/>
            </a:pPr>
            <a:endParaRPr sz="2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6880" y="-33020"/>
            <a:ext cx="796099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作者简介</a:t>
            </a:r>
            <a:endParaRPr lang="zh-CN" altLang="zh-CN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26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26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8890" y="1811020"/>
            <a:ext cx="702945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活动四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探究写法赏析文章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/>
          <p:nvPr/>
        </p:nvSpPr>
        <p:spPr>
          <a:xfrm>
            <a:off x="444500" y="1598613"/>
            <a:ext cx="8054975" cy="4338637"/>
          </a:xfrm>
          <a:prstGeom prst="rect">
            <a:avLst/>
          </a:prstGeom>
          <a:solidFill>
            <a:schemeClr val="bg1">
              <a:alpha val="41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000" b="1" dirty="0">
                <a:latin typeface="宋体" panose="02010600030101010101" pitchFamily="2" charset="-122"/>
              </a:rPr>
              <a:t>     </a:t>
            </a:r>
            <a:r>
              <a:rPr lang="zh-CN" altLang="en-US" sz="3000" b="1" dirty="0">
                <a:latin typeface="宋体" panose="02010600030101010101" pitchFamily="2" charset="-122"/>
              </a:rPr>
              <a:t>白描原是中国画的一种技法，是一种不加色彩或很少用色彩，而只用墨线在白底上勾勒物象的画法。        </a:t>
            </a:r>
            <a:endParaRPr lang="en-US" altLang="zh-CN" sz="30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3000" b="1" dirty="0">
                <a:latin typeface="宋体" panose="02010600030101010101" pitchFamily="2" charset="-122"/>
              </a:rPr>
              <a:t>    </a:t>
            </a:r>
            <a:r>
              <a:rPr lang="zh-CN" altLang="en-US" sz="3000" b="1" dirty="0">
                <a:latin typeface="宋体" panose="02010600030101010101" pitchFamily="2" charset="-122"/>
              </a:rPr>
              <a:t>写作中是一种描写的方法，指</a:t>
            </a: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抓住事物的特征，以质朴的文字，寥寥几笔就勾勒出事物形象的描写方法。</a:t>
            </a:r>
            <a:endParaRPr lang="zh-CN" altLang="en-US" sz="3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0899" name="矩形 5"/>
          <p:cNvSpPr/>
          <p:nvPr/>
        </p:nvSpPr>
        <p:spPr>
          <a:xfrm>
            <a:off x="3832225" y="1117918"/>
            <a:ext cx="1479550" cy="5842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白 描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ldLvl="0" animBg="1"/>
      <p:bldP spid="808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矩形 51204"/>
          <p:cNvSpPr/>
          <p:nvPr/>
        </p:nvSpPr>
        <p:spPr>
          <a:xfrm>
            <a:off x="409575" y="1509713"/>
            <a:ext cx="6426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描写细致入微，富有诗情画意。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8066" name="矩形 51204"/>
          <p:cNvSpPr/>
          <p:nvPr/>
        </p:nvSpPr>
        <p:spPr>
          <a:xfrm>
            <a:off x="929640" y="3137218"/>
            <a:ext cx="6426200" cy="582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笔法曲折多变，巧妙运用对比。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1138" name="矩形 51204"/>
          <p:cNvSpPr/>
          <p:nvPr/>
        </p:nvSpPr>
        <p:spPr>
          <a:xfrm>
            <a:off x="1584960" y="5166360"/>
            <a:ext cx="6426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记叙、议论、抒情融于一体。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88066" grpId="0"/>
      <p:bldP spid="911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1300163"/>
            <a:ext cx="8229600" cy="1524000"/>
          </a:xfrm>
          <a:solidFill>
            <a:schemeClr val="bg1">
              <a:alpha val="4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    1.</a:t>
            </a:r>
            <a:r>
              <a:rPr lang="zh-CN" altLang="en-US" sz="2800" b="1" dirty="0">
                <a:latin typeface="宋体" panose="02010600030101010101" pitchFamily="2" charset="-122"/>
              </a:rPr>
              <a:t>请赏析“湖上影子，惟长堤一痕，湖心亭一点，与余舟一芥，舟中人两三粒而已”一句中白描手法的运用。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8435" name="圆角矩形 43" descr="中国教育出版网"/>
          <p:cNvSpPr/>
          <p:nvPr/>
        </p:nvSpPr>
        <p:spPr>
          <a:xfrm>
            <a:off x="327025" y="900113"/>
            <a:ext cx="2320925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8662" name="文本框 2" descr="中国教育出版网"/>
          <p:cNvSpPr txBox="1"/>
          <p:nvPr/>
        </p:nvSpPr>
        <p:spPr>
          <a:xfrm>
            <a:off x="228600" y="2824480"/>
            <a:ext cx="8229600" cy="3192780"/>
          </a:xfrm>
          <a:prstGeom prst="rect">
            <a:avLst/>
          </a:prstGeom>
          <a:solidFill>
            <a:schemeClr val="bg1">
              <a:alpha val="41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600075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在天地“一白”雄浑阔大的背景之下，作者将视线收近，</a:t>
            </a:r>
            <a:r>
              <a:rPr lang="zh-CN" altLang="en-US" sz="24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从天、云、山、水，到长堤，到湖心亭，到舟，到人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，在天地混沌的雪白世界中关注到几个有活力的“湖上影子”。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600075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此为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由大到小，以小衬大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，也是用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白描手法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。这一句仅用了四组数量词，就将湖上景物生动逼真地勾画出来。视点由远及近，由大到小，由“一痕”到“一点”到“一芥”再到“两三粒”，笔墨精到，情致毕现。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8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8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8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Box 6" descr="中国教育出版网"/>
          <p:cNvSpPr txBox="1"/>
          <p:nvPr/>
        </p:nvSpPr>
        <p:spPr>
          <a:xfrm>
            <a:off x="504190" y="746443"/>
            <a:ext cx="7997825" cy="3636010"/>
          </a:xfrm>
          <a:prstGeom prst="rect">
            <a:avLst/>
          </a:prstGeom>
          <a:solidFill>
            <a:schemeClr val="bg1">
              <a:alpha val="41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indent="600075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在苍茫天地之间，那长长的横跨西湖中间的苏堤，也只是一道淡淡的凸痕罢了。那湖心亭在作者眼里仅成了一个点。而比起湖心亭来，作者的小船更小了，不能称“一叶”了，只能称“一芥”。看来“一芥”比“一点”更小了。而小船中的人当然比小船更小，又拿什么来比呢？唯有用“粒”来形容其小了。读到此处，我们自然不难想见作者独行于茫茫雪夜中所感到的“寄蜉蝣于天地，渺沧海之一栗”的人生彻悟。</a:t>
            </a:r>
            <a:r>
              <a:rPr lang="en-US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 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4341" name="Picture 9" descr="http://photocdn.sohu.com/20151208/mp47019425_1449538057439_99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836795" y="3970020"/>
            <a:ext cx="4310380" cy="2928620"/>
          </a:xfrm>
          <a:prstGeom prst="round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0" y="539750"/>
            <a:ext cx="8004175" cy="1019175"/>
          </a:xfrm>
          <a:solidFill>
            <a:schemeClr val="bg1">
              <a:alpha val="4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ts val="3500"/>
              </a:lnSpc>
              <a:buNone/>
            </a:pPr>
            <a:r>
              <a:rPr lang="en-US" altLang="zh-CN" sz="2800" b="1" dirty="0">
                <a:latin typeface="宋体" panose="02010600030101010101" pitchFamily="2" charset="-122"/>
              </a:rPr>
              <a:t>   2.</a:t>
            </a:r>
            <a:r>
              <a:rPr lang="zh-CN" altLang="en-US" sz="2800" b="1" dirty="0">
                <a:latin typeface="宋体" panose="02010600030101010101" pitchFamily="2" charset="-122"/>
              </a:rPr>
              <a:t>作为一篇游记，作者是怎样处理写景、叙事、抒情的关系的？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00707" name="文本框 1" descr="中国教育出版网"/>
          <p:cNvSpPr txBox="1"/>
          <p:nvPr/>
        </p:nvSpPr>
        <p:spPr>
          <a:xfrm>
            <a:off x="449580" y="1735455"/>
            <a:ext cx="8098790" cy="4078605"/>
          </a:xfrm>
          <a:prstGeom prst="rect">
            <a:avLst/>
          </a:prstGeom>
          <a:solidFill>
            <a:schemeClr val="bg1">
              <a:alpha val="41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600075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叙事是行文的线索。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作者开头用俭省的笔墨交代了看雪的时间、目的地、天气状况，中间交代了游踪“到亭上”“及下船”，并且记叙子湖心亭巧遇一事。　　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indent="600075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但是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叙事中处处有情。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比如“大雪三日，湖中人鸟声俱绝”，西湖经历三天大雪后，人鸟声俱绝，空阔的雪景使天地间呈现出一股肃杀、冷寂，作者偏偏此时去赏雪，可见他此时的心态及与众不同的情趣。虽是叙事，但重在抒情，有独自赏雪的落寞，有意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外相遇的惊喜，有分别的伤感，也有天涯巧遇知音的愉悦。　　</a:t>
            </a:r>
            <a:endParaRPr lang="zh-CN" altLang="en-US" sz="24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Box 3" descr="中国教育出版网"/>
          <p:cNvSpPr txBox="1"/>
          <p:nvPr/>
        </p:nvSpPr>
        <p:spPr>
          <a:xfrm>
            <a:off x="739140" y="703580"/>
            <a:ext cx="7491413" cy="2749550"/>
          </a:xfrm>
          <a:prstGeom prst="rect">
            <a:avLst/>
          </a:prstGeom>
          <a:solidFill>
            <a:schemeClr val="bg1">
              <a:alpha val="41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indent="600075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景中有情，情景交融。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者抓住了夜色中雪景的特点，一痕、一点、一芥、两三粒正是茫茫雪景中的亮点，这正透露出作者游湖观雪的雅趣，显得悠远脱俗，卓然独立。此正谓：景中含情，情景交融，情事交融，写景、叙事、抒情融于一炉，这正是本文的一大特色。　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　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rcRect l="19665" t="15996" r="19826" b="9616"/>
          <a:stretch>
            <a:fillRect/>
          </a:stretch>
        </p:blipFill>
        <p:spPr>
          <a:xfrm>
            <a:off x="4899025" y="3042285"/>
            <a:ext cx="4293235" cy="36703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圆角矩形 59" descr="中国教育出版网"/>
          <p:cNvSpPr/>
          <p:nvPr/>
        </p:nvSpPr>
        <p:spPr>
          <a:xfrm>
            <a:off x="306388" y="776288"/>
            <a:ext cx="2166937" cy="492125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6850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914400" y="2546350"/>
            <a:ext cx="8229600" cy="3827463"/>
          </a:xfrm>
          <a:solidFill>
            <a:schemeClr val="bg1">
              <a:alpha val="41000"/>
            </a:schemeClr>
          </a:solidFill>
        </p:spPr>
        <p:txBody>
          <a:bodyPr vert="horz" wrap="square" lIns="68580" tIns="34290" rIns="68580" bIns="34290" anchor="t">
            <a:normAutofit lnSpcReduction="10000"/>
          </a:bodyPr>
          <a:lstStyle/>
          <a:p>
            <a:pPr marL="0" indent="600075" eaLnBrk="1" hangingPunct="1">
              <a:lnSpc>
                <a:spcPct val="10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课文以清新淡雅之笔，记叙了作者晚上独往湖心亭看雪并遇到知己的事，描绘了一幅风韵绰约、气象雄浑的江南湖山雪景图，表现了作者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孤独寂寞的心境和淡淡的愁绪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。突出了作者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遗世独立、卓然不群的高雅情趣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。表达了作者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遇到知己的喜悦与分别时的惋惜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，体现出作者的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故国之思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，同时也反映了作者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不与世俗同流合污、不随波逐流的品质以及远离世俗，孤芳自赏的情怀，同时也寄托人生渺茫的慨叹。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73325" y="857250"/>
            <a:ext cx="467741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主旨归纳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椭圆 93185" descr="中国教育出版网"/>
          <p:cNvSpPr/>
          <p:nvPr/>
        </p:nvSpPr>
        <p:spPr>
          <a:xfrm>
            <a:off x="1144588" y="4467225"/>
            <a:ext cx="403225" cy="690563"/>
          </a:xfrm>
          <a:prstGeom prst="ellipse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文本框 93186" descr="中国教育出版网"/>
          <p:cNvSpPr txBox="1">
            <a:spLocks noChangeArrowheads="1"/>
          </p:cNvSpPr>
          <p:nvPr/>
        </p:nvSpPr>
        <p:spPr bwMode="auto">
          <a:xfrm>
            <a:off x="5775325" y="141288"/>
            <a:ext cx="184150" cy="762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 typeface="Arial" panose="020B0604020202020204" pitchFamily="34" charset="0"/>
              <a:defRPr/>
            </a:pPr>
            <a:endParaRPr kumimoji="0" lang="zh-CN" altLang="zh-CN" sz="4400" kern="1200" cap="none" spc="0" normalizeH="0" baseline="0" noProof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6" name="椭圆 93187" descr="中国教育出版网"/>
          <p:cNvSpPr/>
          <p:nvPr/>
        </p:nvSpPr>
        <p:spPr>
          <a:xfrm>
            <a:off x="1144905" y="2451100"/>
            <a:ext cx="484505" cy="862330"/>
          </a:xfrm>
          <a:prstGeom prst="ellipse">
            <a:avLst/>
          </a:prstGeom>
          <a:noFill/>
          <a:ln w="9525">
            <a:noFill/>
          </a:ln>
        </p:spPr>
        <p:txBody>
          <a:bodyPr anchor="t"/>
          <a:lstStyle/>
          <a:p>
            <a:pPr algn="ctr">
              <a:buFont typeface="Arial" panose="020B0604020202020204" pitchFamily="34" charset="0"/>
            </a:pP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7" name="文本框 93188" descr="中国教育出版网"/>
          <p:cNvSpPr txBox="1"/>
          <p:nvPr/>
        </p:nvSpPr>
        <p:spPr>
          <a:xfrm>
            <a:off x="665163" y="1550988"/>
            <a:ext cx="882650" cy="466090"/>
          </a:xfrm>
          <a:prstGeom prst="rect">
            <a:avLst/>
          </a:prstGeom>
          <a:noFill/>
          <a:ln w="9525">
            <a:noFill/>
          </a:ln>
        </p:spPr>
        <p:txBody>
          <a:bodyPr lIns="36576" tIns="18288" rIns="36576" bIns="18288"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环境</a:t>
            </a:r>
            <a:r>
              <a:rPr lang="zh-CN" altLang="en-US" sz="24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endParaRPr lang="zh-CN" altLang="en-US" sz="2400" dirty="0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58" name="文本框 93189" descr="中国教育出版网"/>
          <p:cNvSpPr txBox="1"/>
          <p:nvPr/>
        </p:nvSpPr>
        <p:spPr>
          <a:xfrm>
            <a:off x="2051050" y="1370330"/>
            <a:ext cx="2944495" cy="466090"/>
          </a:xfrm>
          <a:prstGeom prst="rect">
            <a:avLst/>
          </a:prstGeom>
          <a:noFill/>
          <a:ln w="9525">
            <a:noFill/>
          </a:ln>
        </p:spPr>
        <p:txBody>
          <a:bodyPr wrap="square" lIns="36576" tIns="18288" rIns="36576" bIns="18288"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湖中人鸟声俱绝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59" name="文本框 93190" descr="中国教育出版网"/>
          <p:cNvSpPr txBox="1"/>
          <p:nvPr/>
        </p:nvSpPr>
        <p:spPr>
          <a:xfrm>
            <a:off x="824865" y="3282950"/>
            <a:ext cx="996315" cy="466090"/>
          </a:xfrm>
          <a:prstGeom prst="rect">
            <a:avLst/>
          </a:prstGeom>
          <a:noFill/>
          <a:ln w="9525">
            <a:noFill/>
          </a:ln>
        </p:spPr>
        <p:txBody>
          <a:bodyPr wrap="square" lIns="36576" tIns="18288" rIns="36576" bIns="18288"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景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0" name="文本框 93191" descr="中国教育出版网"/>
          <p:cNvSpPr txBox="1"/>
          <p:nvPr/>
        </p:nvSpPr>
        <p:spPr>
          <a:xfrm>
            <a:off x="824548" y="4754563"/>
            <a:ext cx="622300" cy="527685"/>
          </a:xfrm>
          <a:prstGeom prst="rect">
            <a:avLst/>
          </a:prstGeom>
          <a:noFill/>
          <a:ln w="9525">
            <a:noFill/>
          </a:ln>
        </p:spPr>
        <p:txBody>
          <a:bodyPr lIns="36576" tIns="18288" rIns="36576" bIns="18288"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endParaRPr lang="zh-CN" altLang="en-US" sz="32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1" name="文本框 93192" descr="中国教育出版网"/>
          <p:cNvSpPr txBox="1"/>
          <p:nvPr/>
        </p:nvSpPr>
        <p:spPr>
          <a:xfrm>
            <a:off x="2051050" y="1955800"/>
            <a:ext cx="2234565" cy="466090"/>
          </a:xfrm>
          <a:prstGeom prst="rect">
            <a:avLst/>
          </a:prstGeom>
          <a:noFill/>
          <a:ln w="9525">
            <a:noFill/>
          </a:ln>
        </p:spPr>
        <p:txBody>
          <a:bodyPr wrap="square" lIns="36576" tIns="18288" rIns="36576" bIns="18288"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全景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广漠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3562" name="文本框 93193" descr="中国教育出版网"/>
          <p:cNvSpPr txBox="1"/>
          <p:nvPr/>
        </p:nvSpPr>
        <p:spPr>
          <a:xfrm>
            <a:off x="1925955" y="3313430"/>
            <a:ext cx="2414270" cy="466090"/>
          </a:xfrm>
          <a:prstGeom prst="rect">
            <a:avLst/>
          </a:prstGeom>
          <a:noFill/>
          <a:ln w="9525">
            <a:noFill/>
          </a:ln>
        </p:spPr>
        <p:txBody>
          <a:bodyPr wrap="square" lIns="36576" tIns="18288" rIns="36576" bIns="18288"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特写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渺小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3563" name="文本框 93194" descr="中国教育出版网"/>
          <p:cNvSpPr txBox="1"/>
          <p:nvPr/>
        </p:nvSpPr>
        <p:spPr>
          <a:xfrm>
            <a:off x="1994535" y="5158105"/>
            <a:ext cx="1657985" cy="466090"/>
          </a:xfrm>
          <a:prstGeom prst="rect">
            <a:avLst/>
          </a:prstGeom>
          <a:noFill/>
          <a:ln w="9525">
            <a:noFill/>
          </a:ln>
        </p:spPr>
        <p:txBody>
          <a:bodyPr wrap="square" lIns="36576" tIns="18288" rIns="36576" bIns="18288"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炉旺酒沸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4" name="文本框 93195" descr="中国教育出版网"/>
          <p:cNvSpPr txBox="1"/>
          <p:nvPr/>
        </p:nvSpPr>
        <p:spPr>
          <a:xfrm>
            <a:off x="1994535" y="4581525"/>
            <a:ext cx="2020570" cy="466090"/>
          </a:xfrm>
          <a:prstGeom prst="rect">
            <a:avLst/>
          </a:prstGeom>
          <a:noFill/>
          <a:ln w="9525">
            <a:noFill/>
          </a:ln>
        </p:spPr>
        <p:txBody>
          <a:bodyPr wrap="square" lIns="36576" tIns="18288" rIns="36576" bIns="18288"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拉余同饮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65" name="文本框 93196" descr="中国教育出版网"/>
          <p:cNvSpPr txBox="1"/>
          <p:nvPr/>
        </p:nvSpPr>
        <p:spPr>
          <a:xfrm>
            <a:off x="4427220" y="1986915"/>
            <a:ext cx="1008063" cy="403225"/>
          </a:xfrm>
          <a:prstGeom prst="rect">
            <a:avLst/>
          </a:prstGeom>
          <a:noFill/>
          <a:ln w="9525">
            <a:noFill/>
          </a:ln>
        </p:spPr>
        <p:txBody>
          <a:bodyPr lIns="36576" tIns="18288" rIns="36576" bIns="18288"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（大）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66" name="文本框 93197" descr="中国教育出版网"/>
          <p:cNvSpPr txBox="1"/>
          <p:nvPr/>
        </p:nvSpPr>
        <p:spPr>
          <a:xfrm>
            <a:off x="4372293" y="3503613"/>
            <a:ext cx="1008062" cy="403225"/>
          </a:xfrm>
          <a:prstGeom prst="rect">
            <a:avLst/>
          </a:prstGeom>
          <a:noFill/>
          <a:ln w="9525">
            <a:noFill/>
          </a:ln>
        </p:spPr>
        <p:txBody>
          <a:bodyPr lIns="36576" tIns="18288" rIns="36576" bIns="18288"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（小）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67" name="直接连接符 93198" descr="中国教育出版网"/>
          <p:cNvSpPr/>
          <p:nvPr/>
        </p:nvSpPr>
        <p:spPr>
          <a:xfrm>
            <a:off x="4876483" y="2341880"/>
            <a:ext cx="0" cy="971550"/>
          </a:xfrm>
          <a:prstGeom prst="line">
            <a:avLst/>
          </a:prstGeom>
          <a:ln w="28575" cap="flat" cmpd="sng">
            <a:solidFill>
              <a:srgbClr val="CC0099"/>
            </a:solidFill>
            <a:prstDash val="solid"/>
            <a:bevel/>
            <a:headEnd type="stealth" w="lg" len="lg"/>
            <a:tailEnd type="stealth" w="lg" len="lg"/>
          </a:ln>
        </p:spPr>
      </p:sp>
      <p:sp>
        <p:nvSpPr>
          <p:cNvPr id="23568" name="左大括号 93199" descr="中国教育出版网"/>
          <p:cNvSpPr/>
          <p:nvPr/>
        </p:nvSpPr>
        <p:spPr>
          <a:xfrm flipH="1">
            <a:off x="5148263" y="4581525"/>
            <a:ext cx="149225" cy="611188"/>
          </a:xfrm>
          <a:prstGeom prst="leftBrace">
            <a:avLst>
              <a:gd name="adj1" fmla="val 34055"/>
              <a:gd name="adj2" fmla="val 50000"/>
            </a:avLst>
          </a:prstGeom>
          <a:noFill/>
          <a:ln w="9525">
            <a:noFill/>
          </a:ln>
        </p:spPr>
        <p:txBody>
          <a:bodyPr anchor="t"/>
          <a:lstStyle/>
          <a:p>
            <a:pPr algn="ctr"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9" name="文本框 93200" descr="中国教育出版网"/>
          <p:cNvSpPr txBox="1"/>
          <p:nvPr/>
        </p:nvSpPr>
        <p:spPr>
          <a:xfrm>
            <a:off x="5297488" y="4685348"/>
            <a:ext cx="1152525" cy="403225"/>
          </a:xfrm>
          <a:prstGeom prst="rect">
            <a:avLst/>
          </a:prstGeom>
          <a:noFill/>
          <a:ln w="9525">
            <a:noFill/>
          </a:ln>
        </p:spPr>
        <p:txBody>
          <a:bodyPr lIns="36576" tIns="18288" rIns="36576" bIns="18288"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（热）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70" name="左大括号 93201" descr="中国教育出版网"/>
          <p:cNvSpPr/>
          <p:nvPr/>
        </p:nvSpPr>
        <p:spPr>
          <a:xfrm flipH="1">
            <a:off x="5292725" y="1773238"/>
            <a:ext cx="142875" cy="1943100"/>
          </a:xfrm>
          <a:prstGeom prst="leftBrace">
            <a:avLst>
              <a:gd name="adj1" fmla="val 113081"/>
              <a:gd name="adj2" fmla="val 50000"/>
            </a:avLst>
          </a:prstGeom>
          <a:noFill/>
          <a:ln w="9525">
            <a:noFill/>
          </a:ln>
        </p:spPr>
        <p:txBody>
          <a:bodyPr anchor="t"/>
          <a:lstStyle/>
          <a:p>
            <a:pPr algn="ctr"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71" name="文本框 93202" descr="中国教育出版网"/>
          <p:cNvSpPr txBox="1"/>
          <p:nvPr/>
        </p:nvSpPr>
        <p:spPr>
          <a:xfrm>
            <a:off x="5364163" y="2060575"/>
            <a:ext cx="1008062" cy="403225"/>
          </a:xfrm>
          <a:prstGeom prst="rect">
            <a:avLst/>
          </a:prstGeom>
          <a:noFill/>
          <a:ln w="9525">
            <a:noFill/>
          </a:ln>
        </p:spPr>
        <p:txBody>
          <a:bodyPr lIns="36576" tIns="18288" rIns="36576" bIns="18288"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（冷）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72" name="直接连接符 93203" descr="中国教育出版网"/>
          <p:cNvSpPr/>
          <p:nvPr/>
        </p:nvSpPr>
        <p:spPr>
          <a:xfrm flipH="1">
            <a:off x="5795963" y="2622550"/>
            <a:ext cx="0" cy="1958975"/>
          </a:xfrm>
          <a:prstGeom prst="line">
            <a:avLst/>
          </a:prstGeom>
          <a:ln w="28575" cap="flat" cmpd="sng">
            <a:solidFill>
              <a:srgbClr val="CC0099"/>
            </a:solidFill>
            <a:prstDash val="solid"/>
            <a:bevel/>
            <a:headEnd type="stealth" w="lg" len="lg"/>
            <a:tailEnd type="stealth" w="lg" len="lg"/>
          </a:ln>
        </p:spPr>
      </p:sp>
      <p:sp>
        <p:nvSpPr>
          <p:cNvPr id="23573" name="文本框 93204" descr="中国教育出版网"/>
          <p:cNvSpPr txBox="1"/>
          <p:nvPr/>
        </p:nvSpPr>
        <p:spPr>
          <a:xfrm>
            <a:off x="6199188" y="2867025"/>
            <a:ext cx="244475" cy="1512570"/>
          </a:xfrm>
          <a:prstGeom prst="rect">
            <a:avLst/>
          </a:prstGeom>
          <a:noFill/>
          <a:ln w="9525">
            <a:noFill/>
          </a:ln>
        </p:spPr>
        <p:txBody>
          <a:bodyPr lIns="36576" tIns="18288" rIns="36576" bIns="18288"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情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景对比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74" name="文本框 93205" descr="中国教育出版网"/>
          <p:cNvSpPr txBox="1"/>
          <p:nvPr/>
        </p:nvSpPr>
        <p:spPr>
          <a:xfrm>
            <a:off x="4339908" y="2450783"/>
            <a:ext cx="1073150" cy="958850"/>
          </a:xfrm>
          <a:prstGeom prst="rect">
            <a:avLst/>
          </a:prstGeom>
          <a:noFill/>
          <a:ln w="9525">
            <a:noFill/>
          </a:ln>
        </p:spPr>
        <p:txBody>
          <a:bodyPr lIns="36576" tIns="18288" rIns="36576" bIns="18288"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情  景</a:t>
            </a:r>
            <a:endParaRPr lang="en-US" altLang="zh-CN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对  比</a:t>
            </a:r>
            <a:endParaRPr lang="zh-CN" altLang="en-US" sz="24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3575" name="文本框 93206" descr="中国教育出版网"/>
          <p:cNvSpPr txBox="1"/>
          <p:nvPr/>
        </p:nvSpPr>
        <p:spPr>
          <a:xfrm>
            <a:off x="6299200" y="2060575"/>
            <a:ext cx="1368425" cy="403225"/>
          </a:xfrm>
          <a:prstGeom prst="rect">
            <a:avLst/>
          </a:prstGeom>
          <a:noFill/>
          <a:ln w="9525">
            <a:noFill/>
          </a:ln>
        </p:spPr>
        <p:txBody>
          <a:bodyPr lIns="36576" tIns="18288" rIns="36576" bIns="18288"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（孤独）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76" name="文本框 93207" descr="中国教育出版网"/>
          <p:cNvSpPr txBox="1"/>
          <p:nvPr/>
        </p:nvSpPr>
        <p:spPr>
          <a:xfrm>
            <a:off x="6094413" y="4754880"/>
            <a:ext cx="2016125" cy="403225"/>
          </a:xfrm>
          <a:prstGeom prst="rect">
            <a:avLst/>
          </a:prstGeom>
          <a:noFill/>
          <a:ln w="9525">
            <a:noFill/>
          </a:ln>
        </p:spPr>
        <p:txBody>
          <a:bodyPr lIns="36576" tIns="18288" rIns="36576" bIns="18288" anchor="t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（巧遇知己）</a:t>
            </a:r>
            <a:endParaRPr lang="zh-CN" altLang="en-US" sz="2400" dirty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3578" name="文本框 93209" descr="中国教育出版网"/>
          <p:cNvSpPr txBox="1"/>
          <p:nvPr/>
        </p:nvSpPr>
        <p:spPr>
          <a:xfrm>
            <a:off x="915035" y="5734050"/>
            <a:ext cx="7313930" cy="650875"/>
          </a:xfrm>
          <a:prstGeom prst="rect">
            <a:avLst/>
          </a:prstGeom>
          <a:noFill/>
          <a:ln w="9525">
            <a:noFill/>
          </a:ln>
        </p:spPr>
        <p:txBody>
          <a:bodyPr wrap="square" lIns="36576" tIns="18288" rIns="36576" bIns="18288" anchor="t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抒发：</a:t>
            </a:r>
            <a:r>
              <a:rPr lang="zh-CN" altLang="en-US" sz="40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怀恋之情  隐逸之趣</a:t>
            </a:r>
            <a:endParaRPr lang="zh-CN" altLang="en-US" sz="40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3579" name="直接连接符 93210" descr="中国教育出版网"/>
          <p:cNvSpPr/>
          <p:nvPr/>
        </p:nvSpPr>
        <p:spPr>
          <a:xfrm flipH="1">
            <a:off x="6948488" y="2565400"/>
            <a:ext cx="0" cy="2016125"/>
          </a:xfrm>
          <a:prstGeom prst="line">
            <a:avLst/>
          </a:prstGeom>
          <a:ln w="28575" cap="flat" cmpd="sng">
            <a:solidFill>
              <a:srgbClr val="CC0099"/>
            </a:solidFill>
            <a:prstDash val="solid"/>
            <a:bevel/>
            <a:headEnd type="stealth" w="lg" len="lg"/>
            <a:tailEnd type="stealth" w="lg" len="lg"/>
          </a:ln>
        </p:spPr>
      </p:sp>
      <p:sp>
        <p:nvSpPr>
          <p:cNvPr id="23580" name="上下箭头标注 93211" descr="中国教育出版网"/>
          <p:cNvSpPr/>
          <p:nvPr/>
        </p:nvSpPr>
        <p:spPr>
          <a:xfrm>
            <a:off x="1925955" y="3692525"/>
            <a:ext cx="1945005" cy="774700"/>
          </a:xfrm>
          <a:prstGeom prst="upDownArrowCallout">
            <a:avLst>
              <a:gd name="adj1" fmla="val 53432"/>
              <a:gd name="adj2" fmla="val 53432"/>
              <a:gd name="adj3" fmla="val 12500"/>
              <a:gd name="adj4" fmla="val 50000"/>
            </a:avLst>
          </a:prstGeom>
          <a:noFill/>
          <a:ln w="9525">
            <a:noFill/>
          </a:ln>
        </p:spPr>
        <p:txBody>
          <a:bodyPr wrap="none" lIns="36576" tIns="18288" rIns="36576" bIns="18288" anchor="ctr"/>
          <a:lstStyle/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湖心亭看雪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48930" y="1773238"/>
            <a:ext cx="999490" cy="304609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b="1" dirty="0">
                <a:latin typeface="Calibri" panose="020F0502020204030204" pitchFamily="34" charset="0"/>
                <a:sym typeface="+mn-ea"/>
              </a:rPr>
              <a:t>白描</a:t>
            </a:r>
            <a:endParaRPr lang="zh-CN" altLang="en-US" sz="3200" b="1" dirty="0">
              <a:latin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记叙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议论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sym typeface="宋体" panose="02010600030101010101" pitchFamily="2" charset="-122"/>
              </a:rPr>
              <a:t>抒情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0" grpId="0"/>
      <p:bldP spid="23561" grpId="0"/>
      <p:bldP spid="23562" grpId="0"/>
      <p:bldP spid="23564" grpId="0"/>
      <p:bldP spid="23565" grpId="0"/>
      <p:bldP spid="23566" grpId="0"/>
      <p:bldP spid="23569" grpId="0"/>
      <p:bldP spid="23571" grpId="0"/>
      <p:bldP spid="23573" grpId="0"/>
      <p:bldP spid="23574" grpId="0"/>
      <p:bldP spid="23575" grpId="0"/>
      <p:bldP spid="23576" grpId="0"/>
      <p:bldP spid="23578" grpId="0"/>
      <p:bldP spid="23580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1" name="表格 30740"/>
          <p:cNvGraphicFramePr/>
          <p:nvPr/>
        </p:nvGraphicFramePr>
        <p:xfrm>
          <a:off x="468313" y="1414463"/>
          <a:ext cx="7958138" cy="3961130"/>
        </p:xfrm>
        <a:graphic>
          <a:graphicData uri="http://schemas.openxmlformats.org/drawingml/2006/table">
            <a:tbl>
              <a:tblPr/>
              <a:tblGrid>
                <a:gridCol w="2748280"/>
                <a:gridCol w="2265045"/>
                <a:gridCol w="2944495"/>
              </a:tblGrid>
              <a:tr h="1043305">
                <a:tc>
                  <a:txBody>
                    <a:bodyPr/>
                    <a:lstStyle/>
                    <a:p>
                      <a:pPr marL="0" lvl="0" indent="0" eaLnBrk="1" hangingPunct="1">
                        <a:buNone/>
                      </a:pPr>
                      <a:endParaRPr lang="zh-CN" altLang="en-US" sz="32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32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描写手法</a:t>
                      </a:r>
                      <a:endParaRPr lang="zh-CN" altLang="en-US" sz="32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32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表达感情</a:t>
                      </a:r>
                      <a:endParaRPr lang="zh-CN" altLang="en-US" sz="32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31912"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32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《</a:t>
                      </a:r>
                      <a:r>
                        <a:rPr lang="zh-CN" altLang="en-US" sz="32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湖心亭看雪</a:t>
                      </a:r>
                      <a:r>
                        <a:rPr lang="en-US" altLang="zh-CN" sz="32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》</a:t>
                      </a:r>
                      <a:endParaRPr lang="zh-CN" altLang="en-US" sz="32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endParaRPr lang="zh-CN" altLang="en-US" sz="32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endParaRPr lang="zh-CN" altLang="en-US" sz="32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5913"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r>
                        <a:rPr lang="en-US" altLang="zh-CN" sz="32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《</a:t>
                      </a:r>
                      <a:r>
                        <a:rPr lang="zh-CN" altLang="en-US" sz="3200" b="1" dirty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江雪</a:t>
                      </a:r>
                      <a:r>
                        <a:rPr lang="en-US" altLang="zh-CN" sz="32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》</a:t>
                      </a:r>
                      <a:endParaRPr lang="zh-CN" altLang="en-US" sz="3200" b="1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eaLnBrk="1" hangingPunct="1">
                        <a:buNone/>
                      </a:pPr>
                      <a:endParaRPr lang="zh-CN" altLang="en-US" sz="32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buNone/>
                      </a:pPr>
                      <a:r>
                        <a:rPr lang="en-US" altLang="zh-CN" sz="3200" b="1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  </a:t>
                      </a:r>
                      <a:endParaRPr lang="en-US" altLang="zh-CN" sz="32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3" name="矩形 30742"/>
          <p:cNvSpPr/>
          <p:nvPr/>
        </p:nvSpPr>
        <p:spPr>
          <a:xfrm>
            <a:off x="3902075" y="2887663"/>
            <a:ext cx="949325" cy="5540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白描</a:t>
            </a:r>
            <a:endParaRPr lang="zh-CN" altLang="en-US" sz="3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0745" name="矩形 30744"/>
          <p:cNvSpPr/>
          <p:nvPr/>
        </p:nvSpPr>
        <p:spPr>
          <a:xfrm>
            <a:off x="3902075" y="4368800"/>
            <a:ext cx="949325" cy="552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srgbClr val="FF0000"/>
                </a:solidFill>
                <a:latin typeface="宋体" panose="02010600030101010101" pitchFamily="2" charset="-122"/>
              </a:rPr>
              <a:t>烘托</a:t>
            </a:r>
            <a:endParaRPr lang="zh-CN" altLang="en-US" sz="30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30747" name="矩形 30746"/>
          <p:cNvSpPr/>
          <p:nvPr/>
        </p:nvSpPr>
        <p:spPr>
          <a:xfrm>
            <a:off x="5851525" y="2611438"/>
            <a:ext cx="1982788" cy="11064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清高自赏</a:t>
            </a:r>
            <a:endParaRPr lang="zh-CN" altLang="en-US" sz="3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淡淡愁绪</a:t>
            </a:r>
            <a:endParaRPr lang="zh-CN" altLang="en-US" sz="3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0750" name="矩形 30749"/>
          <p:cNvSpPr/>
          <p:nvPr/>
        </p:nvSpPr>
        <p:spPr>
          <a:xfrm>
            <a:off x="5943600" y="4137025"/>
            <a:ext cx="1800225" cy="1014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</a:rPr>
              <a:t>怀才不遇的孤独感</a:t>
            </a:r>
            <a:endParaRPr lang="zh-CN" altLang="en-US" sz="3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/>
      <p:bldP spid="30745" grpId="0"/>
      <p:bldP spid="30747" grpId="0"/>
      <p:bldP spid="307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4206875" y="1187450"/>
            <a:ext cx="4937125" cy="4857750"/>
          </a:xfrm>
          <a:solidFill>
            <a:schemeClr val="bg1">
              <a:alpha val="41000"/>
            </a:schemeClr>
          </a:solidFill>
        </p:spPr>
        <p:txBody>
          <a:bodyPr vert="horz" wrap="square" lIns="68580" tIns="34290" rIns="68580" bIns="34290" anchor="t">
            <a:normAutofit lnSpcReduction="10000"/>
          </a:bodyPr>
          <a:lstStyle/>
          <a:p>
            <a:pPr marL="0" indent="600075" eaLnBrk="1" hangingPunct="1">
              <a:lnSpc>
                <a:spcPct val="120000"/>
              </a:lnSpc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浙江杭州西湖湖心亭:位于西湖中央，是"中国四大名亭"之一。小于三潭印月。大于阮公墩，合称"湖中三岛"--湖心亭为"蓬莱"，三潭印月是"瀛洲"。阮公墩是"方丈"。但是历史非常悠久，是西湖三岛中最早营建的岛，"湖心平眺"在清代的时候被列为"钱塘十八景"之一。在宋、元时曾有湖心寺，后倾圮。明代有知府孙孟建振鹭亭，后改清喜阁，是湖心亭的前身。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147" name="圆角矩形 22" descr="中国教育出版网"/>
          <p:cNvSpPr/>
          <p:nvPr/>
        </p:nvSpPr>
        <p:spPr>
          <a:xfrm>
            <a:off x="319088" y="731838"/>
            <a:ext cx="2360612" cy="490537"/>
          </a:xfrm>
          <a:prstGeom prst="roundRect">
            <a:avLst>
              <a:gd name="adj" fmla="val 16667"/>
            </a:avLst>
          </a:prstGeom>
          <a:noFill/>
          <a:ln w="3175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</a:pPr>
            <a:endParaRPr lang="zh-CN" altLang="zh-CN" sz="1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25120" y="387985"/>
            <a:ext cx="2346325" cy="701675"/>
            <a:chOff x="4732" y="1782"/>
            <a:chExt cx="3695" cy="1106"/>
          </a:xfrm>
        </p:grpSpPr>
        <p:pic>
          <p:nvPicPr>
            <p:cNvPr id="7172" name="图片 4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32" y="1782"/>
              <a:ext cx="3695" cy="11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3" name="文本框 3"/>
            <p:cNvSpPr txBox="1"/>
            <p:nvPr/>
          </p:nvSpPr>
          <p:spPr>
            <a:xfrm>
              <a:off x="4973" y="1876"/>
              <a:ext cx="2848" cy="9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宋体" panose="02010600030101010101" pitchFamily="2" charset="-122"/>
                </a:rPr>
                <a:t>景点介绍</a:t>
              </a:r>
              <a:endParaRPr lang="zh-CN" altLang="en-US" sz="32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1089660"/>
            <a:ext cx="4206240" cy="5768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内容占位符 2" descr="中国教育出版网"/>
          <p:cNvSpPr>
            <a:spLocks noGrp="1"/>
          </p:cNvSpPr>
          <p:nvPr>
            <p:ph idx="4294967295"/>
          </p:nvPr>
        </p:nvSpPr>
        <p:spPr>
          <a:xfrm>
            <a:off x="762000" y="2438400"/>
            <a:ext cx="8382000" cy="2125663"/>
          </a:xfrm>
          <a:solidFill>
            <a:schemeClr val="bg1">
              <a:alpha val="41000"/>
            </a:schemeClr>
          </a:solidFill>
        </p:spPr>
        <p:txBody>
          <a:bodyPr vert="horz" wrap="square" lIns="68580" tIns="34290" rIns="68580" bIns="34290" anchor="t"/>
          <a:lstStyle/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更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（</a:t>
            </a:r>
            <a:r>
              <a:rPr lang="en-US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 </a:t>
            </a:r>
            <a:r>
              <a:rPr lang="en-US" altLang="en-US" sz="2800" b="1" dirty="0">
                <a:latin typeface="宋体" panose="02010600030101010101" pitchFamily="2" charset="-122"/>
              </a:rPr>
              <a:t>ɡ</a:t>
            </a:r>
            <a:r>
              <a:rPr lang="en-US" altLang="zh-CN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ē</a:t>
            </a:r>
            <a:r>
              <a:rPr lang="en-US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n</a:t>
            </a:r>
            <a:r>
              <a:rPr lang="en-US" altLang="en-US" sz="2800" b="1" dirty="0">
                <a:latin typeface="宋体" panose="02010600030101010101" pitchFamily="2" charset="-122"/>
              </a:rPr>
              <a:t>ɡ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）定</a:t>
            </a:r>
            <a:r>
              <a:rPr lang="en-US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  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　</a:t>
            </a:r>
            <a:r>
              <a:rPr lang="en-US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   </a:t>
            </a:r>
            <a:r>
              <a:rPr lang="en-US" altLang="en-US" sz="28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 </a:t>
            </a:r>
            <a:r>
              <a:rPr lang="zh-CN" altLang="en-US" sz="28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毳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cu</a:t>
            </a:r>
            <a:r>
              <a:rPr lang="en-US" altLang="zh-CN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ì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衣　</a:t>
            </a:r>
            <a:r>
              <a:rPr lang="en-US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 </a:t>
            </a:r>
            <a:endParaRPr lang="en-US" altLang="en-US" sz="28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雾</a:t>
            </a:r>
            <a:r>
              <a:rPr lang="zh-CN" altLang="en-US" sz="28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凇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（</a:t>
            </a:r>
            <a:r>
              <a:rPr lang="en-US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s</a:t>
            </a:r>
            <a:r>
              <a:rPr lang="en-US" altLang="zh-CN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ō</a:t>
            </a:r>
            <a:r>
              <a:rPr lang="en-US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n</a:t>
            </a:r>
            <a:r>
              <a:rPr lang="en-US" altLang="en-US" sz="2800" b="1" dirty="0">
                <a:latin typeface="宋体" panose="02010600030101010101" pitchFamily="2" charset="-122"/>
              </a:rPr>
              <a:t>ɡ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　　   </a:t>
            </a:r>
            <a:r>
              <a:rPr lang="zh-CN" altLang="en-US" sz="28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沆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h</a:t>
            </a:r>
            <a:r>
              <a:rPr lang="en-US" altLang="zh-CN" sz="2800" b="1" dirty="0">
                <a:latin typeface="宋体" panose="02010600030101010101" pitchFamily="2" charset="-122"/>
              </a:rPr>
              <a:t>à</a:t>
            </a:r>
            <a:r>
              <a:rPr lang="en-US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n</a:t>
            </a:r>
            <a:r>
              <a:rPr lang="en-US" altLang="en-US" sz="2800" b="1" dirty="0">
                <a:latin typeface="宋体" panose="02010600030101010101" pitchFamily="2" charset="-122"/>
              </a:rPr>
              <a:t>ɡ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砀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d</a:t>
            </a:r>
            <a:r>
              <a:rPr lang="en-US" altLang="zh-CN" sz="2800" b="1" dirty="0">
                <a:latin typeface="宋体" panose="02010600030101010101" pitchFamily="2" charset="-122"/>
              </a:rPr>
              <a:t>à</a:t>
            </a:r>
            <a:r>
              <a:rPr lang="en-US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n</a:t>
            </a:r>
            <a:r>
              <a:rPr lang="en-US" altLang="en-US" sz="2800" b="1" dirty="0">
                <a:latin typeface="宋体" panose="02010600030101010101" pitchFamily="2" charset="-122"/>
              </a:rPr>
              <a:t>ɡ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　</a:t>
            </a:r>
            <a:r>
              <a:rPr lang="en-US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  </a:t>
            </a:r>
            <a:endParaRPr lang="en-US" altLang="en-US" sz="28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一</a:t>
            </a:r>
            <a:r>
              <a:rPr lang="zh-CN" altLang="en-US" sz="28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芥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ji</a:t>
            </a:r>
            <a:r>
              <a:rPr lang="en-US" altLang="zh-CN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è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　</a:t>
            </a:r>
            <a:r>
              <a:rPr lang="en-US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           </a:t>
            </a:r>
            <a:r>
              <a:rPr lang="zh-CN" altLang="en-US" sz="2800" b="1" dirty="0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喃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n</a:t>
            </a:r>
            <a:r>
              <a:rPr lang="en-US" altLang="zh-CN" sz="2800" b="1" dirty="0">
                <a:latin typeface="宋体" panose="02010600030101010101" pitchFamily="2" charset="-122"/>
              </a:rPr>
              <a:t>á</a:t>
            </a:r>
            <a:r>
              <a:rPr lang="en-US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n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800" b="1" dirty="0">
                <a:latin typeface="华文宋体" panose="02010600040101010101" pitchFamily="2" charset="-122"/>
                <a:ea typeface="华文宋体" panose="02010600040101010101" pitchFamily="2" charset="-122"/>
              </a:rPr>
              <a:t>喃</a:t>
            </a:r>
            <a:endParaRPr lang="zh-CN" altLang="en-US" sz="2800" b="1" dirty="0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0" indent="0" eaLnBrk="1" hangingPunct="1">
              <a:buNone/>
            </a:pPr>
            <a:endParaRPr lang="en-US" altLang="zh-CN" b="1" dirty="0">
              <a:solidFill>
                <a:srgbClr val="FF00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187398" name="TextBox 5" descr="中国教育出版网"/>
          <p:cNvSpPr txBox="1"/>
          <p:nvPr/>
        </p:nvSpPr>
        <p:spPr>
          <a:xfrm>
            <a:off x="692150" y="1552575"/>
            <a:ext cx="3940175" cy="52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2800" b="1" dirty="0">
                <a:latin typeface="Calibri" panose="020F0502020204030204" pitchFamily="34" charset="0"/>
              </a:rPr>
              <a:t>1.</a:t>
            </a:r>
            <a:r>
              <a:rPr lang="zh-CN" altLang="en-US" sz="2800" b="1" dirty="0">
                <a:latin typeface="Calibri" panose="020F0502020204030204" pitchFamily="34" charset="0"/>
              </a:rPr>
              <a:t>掌握重点字音字形</a:t>
            </a:r>
            <a:endParaRPr lang="zh-CN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14015" y="324485"/>
            <a:ext cx="374523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预习检测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uiExpand="1" build="p"/>
      <p:bldP spid="1873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78405" y="2188210"/>
            <a:ext cx="4677410" cy="1753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活动一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zh-CN" sz="5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疏通文意</a:t>
            </a:r>
            <a:endParaRPr lang="zh-CN" altLang="zh-CN" sz="5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/>
          <p:nvPr/>
        </p:nvSpPr>
        <p:spPr>
          <a:xfrm>
            <a:off x="475615" y="1017905"/>
            <a:ext cx="8331200" cy="5517515"/>
          </a:xfrm>
          <a:prstGeom prst="rect">
            <a:avLst/>
          </a:prstGeom>
          <a:solidFill>
            <a:schemeClr val="bg1">
              <a:alpha val="41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崇祯五年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十二月，余住西湖。大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雪三日，湖中人鸟声俱绝。是日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更定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矣，余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拏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一小舟，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拥毳衣炉火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，独往湖心亭看雪。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雾凇沆砀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，天与云与山与水，上下一白。湖上影子，惟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长堤一痕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，湖心亭一点，与余舟一芥，舟中人两三粒而已。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3" name="文本框 2"/>
          <p:cNvSpPr txBox="1"/>
          <p:nvPr/>
        </p:nvSpPr>
        <p:spPr>
          <a:xfrm>
            <a:off x="1571625" y="892175"/>
            <a:ext cx="165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公元</a:t>
            </a:r>
            <a:r>
              <a:rPr lang="en-US" altLang="zh-CN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1632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年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85115" y="259080"/>
            <a:ext cx="2346325" cy="633095"/>
            <a:chOff x="677" y="701"/>
            <a:chExt cx="3695" cy="997"/>
          </a:xfrm>
        </p:grpSpPr>
        <p:pic>
          <p:nvPicPr>
            <p:cNvPr id="8" name="图片 7" descr="00 图标-04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77" y="701"/>
              <a:ext cx="3695" cy="99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977" y="779"/>
              <a:ext cx="284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dirty="0" smtClean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sym typeface="+mn-ea"/>
                </a:rPr>
                <a:t>文章释义</a:t>
              </a:r>
              <a:endParaRPr lang="zh-CN" altLang="zh-CN" sz="3200" dirty="0" smtClean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172450" y="30861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①</a:t>
            </a:r>
            <a:endParaRPr lang="zh-CN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410" name="文本框 2"/>
          <p:cNvSpPr txBox="1"/>
          <p:nvPr/>
        </p:nvSpPr>
        <p:spPr>
          <a:xfrm>
            <a:off x="6480493" y="1747203"/>
            <a:ext cx="24066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晚上八时左右。</a:t>
            </a:r>
            <a:endParaRPr lang="en-US" altLang="zh-CN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文本框 1"/>
          <p:cNvSpPr txBox="1"/>
          <p:nvPr/>
        </p:nvSpPr>
        <p:spPr>
          <a:xfrm>
            <a:off x="766445" y="2466023"/>
            <a:ext cx="151765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撑（船）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96515" y="2466340"/>
            <a:ext cx="62909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裹着裘皮衣服，围着火炉。裹，围。毳，鸟兽的细毛。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7413" name="文本框 4"/>
          <p:cNvSpPr txBox="1"/>
          <p:nvPr/>
        </p:nvSpPr>
        <p:spPr>
          <a:xfrm>
            <a:off x="1151255" y="3229610"/>
            <a:ext cx="53295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冰花周围弥漫着白气。沆砀，白气弥漫的样子。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0100" y="4032885"/>
            <a:ext cx="44786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指西湖长堤在雪中隐隐露出一道痕迹。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 bldLvl="0" animBg="1"/>
      <p:bldP spid="15363" grpId="0"/>
      <p:bldP spid="17410" grpId="0"/>
      <p:bldP spid="17411" grpId="0"/>
      <p:bldP spid="2" grpId="0"/>
      <p:bldP spid="1741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矩形 1"/>
          <p:cNvSpPr/>
          <p:nvPr/>
        </p:nvSpPr>
        <p:spPr>
          <a:xfrm>
            <a:off x="452755" y="830580"/>
            <a:ext cx="8080375" cy="5262245"/>
          </a:xfrm>
          <a:prstGeom prst="rect">
            <a:avLst/>
          </a:prstGeom>
          <a:solidFill>
            <a:schemeClr val="bg1">
              <a:alpha val="41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译文：</a:t>
            </a:r>
            <a:r>
              <a:rPr lang="zh-CN" altLang="en-US" sz="2800" b="1" dirty="0">
                <a:sym typeface="+mn-ea"/>
              </a:rPr>
              <a:t>崇祯</a:t>
            </a:r>
            <a:r>
              <a:rPr lang="zh-CN" altLang="en-US" sz="2800" b="1" dirty="0">
                <a:latin typeface="宋体" panose="02010600030101010101" pitchFamily="2" charset="-122"/>
                <a:sym typeface="+mn-ea"/>
              </a:rPr>
              <a:t>五年（公元1632年）十二月，我住在西湖边。大雪接连下了多天，湖中的行人、飞鸟的声音都消失了。</a:t>
            </a:r>
            <a:r>
              <a:rPr lang="zh-CN" altLang="en-US" sz="2800" b="1" dirty="0">
                <a:latin typeface="宋体" panose="02010600030101010101" pitchFamily="2" charset="-122"/>
              </a:rPr>
              <a:t>这一天晚上八时左右，我撑着船，裹着裘皮衣服，围着火炉，独自前往湖心亭看雪。（湖面上）</a:t>
            </a:r>
            <a:r>
              <a:rPr lang="zh-CN" altLang="en-US" sz="2800" b="1" dirty="0">
                <a:latin typeface="Arial" panose="020B0604020202020204" pitchFamily="34" charset="0"/>
              </a:rPr>
              <a:t>冰花周围弥漫着白气</a:t>
            </a:r>
            <a:r>
              <a:rPr lang="zh-CN" altLang="en-US" sz="2800" b="1" dirty="0">
                <a:latin typeface="宋体" panose="02010600030101010101" pitchFamily="2" charset="-122"/>
              </a:rPr>
              <a:t>，天和云和山和水，天色湖光全是白皑皑的。湖上的影子，只有</a:t>
            </a:r>
            <a:r>
              <a:rPr lang="zh-CN" altLang="en-US" sz="2800" b="1" dirty="0">
                <a:latin typeface="Arial" panose="020B0604020202020204" pitchFamily="34" charset="0"/>
              </a:rPr>
              <a:t>西湖长堤在雪中隐隐露出一道痕迹</a:t>
            </a:r>
            <a:r>
              <a:rPr lang="zh-CN" altLang="en-US" sz="2800" b="1" dirty="0">
                <a:latin typeface="宋体" panose="02010600030101010101" pitchFamily="2" charset="-122"/>
              </a:rPr>
              <a:t>，湖心亭的一点轮廓，和我的一叶小舟，舟中的两三粒人影罢了。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72450" y="308610"/>
            <a:ext cx="540385" cy="52197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①</a:t>
            </a:r>
            <a:endParaRPr lang="zh-CN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/>
          <p:nvPr/>
        </p:nvSpPr>
        <p:spPr>
          <a:xfrm>
            <a:off x="454025" y="262890"/>
            <a:ext cx="8236585" cy="6182995"/>
          </a:xfrm>
          <a:prstGeom prst="rect">
            <a:avLst/>
          </a:prstGeom>
          <a:solidFill>
            <a:schemeClr val="bg1">
              <a:alpha val="41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到亭上，有两人铺毡对坐，一童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子烧酒，炉正沸。见余大惊喜，曰：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“湖中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焉得更有此人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！”拉余同饮。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余强饮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三大白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而别。问其姓氏，是金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陵人，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客此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。及下船，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舟子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喃喃曰：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“莫说</a:t>
            </a:r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相公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痴，更有痴似相公者！”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3" name="文本框 4"/>
          <p:cNvSpPr txBox="1"/>
          <p:nvPr/>
        </p:nvSpPr>
        <p:spPr>
          <a:xfrm>
            <a:off x="1990725" y="2993390"/>
            <a:ext cx="1617663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三大杯酒。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文本框 5"/>
          <p:cNvSpPr txBox="1"/>
          <p:nvPr/>
        </p:nvSpPr>
        <p:spPr>
          <a:xfrm>
            <a:off x="1699260" y="4132898"/>
            <a:ext cx="1655763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客居此地。</a:t>
            </a:r>
            <a:endParaRPr lang="zh-CN" altLang="en-US" sz="20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52525" y="1521460"/>
            <a:ext cx="650938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哪能还有这样的人呢！意思是想不到还会有这样的人。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焉得，哪能。更，还。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5363" name="文本框 2"/>
          <p:cNvSpPr txBox="1"/>
          <p:nvPr/>
        </p:nvSpPr>
        <p:spPr>
          <a:xfrm>
            <a:off x="5205730" y="4133215"/>
            <a:ext cx="1008063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船夫。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2255" y="5358130"/>
            <a:ext cx="3128963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</a:rPr>
              <a:t>旧时对士人的尊称。</a:t>
            </a:r>
            <a:endParaRPr lang="zh-CN" altLang="en-US" sz="20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51520" y="224155"/>
            <a:ext cx="653415" cy="5835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②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ldLvl="0" animBg="1"/>
      <p:bldP spid="17413" grpId="0"/>
      <p:bldP spid="17414" grpId="0"/>
      <p:bldP spid="2" grpId="0"/>
      <p:bldP spid="15363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矩形 1"/>
          <p:cNvSpPr/>
          <p:nvPr/>
        </p:nvSpPr>
        <p:spPr>
          <a:xfrm>
            <a:off x="531178" y="593725"/>
            <a:ext cx="8080375" cy="5262245"/>
          </a:xfrm>
          <a:prstGeom prst="rect">
            <a:avLst/>
          </a:prstGeom>
          <a:solidFill>
            <a:schemeClr val="bg1">
              <a:alpha val="41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译文：</a:t>
            </a:r>
            <a:r>
              <a:rPr lang="zh-CN" altLang="en-US" sz="2800" b="1" dirty="0">
                <a:latin typeface="宋体" panose="02010600030101010101" pitchFamily="2" charset="-122"/>
              </a:rPr>
              <a:t>到了湖心亭上，看见有两个人铺好毡子，相对而坐，一个小孩正把酒炉（里的酒）烧得滚沸。（他们）看见我非常高兴，说：“想不到还会有这样的人！”（他们）拉着我一同饮酒。我尽情的喝了三大杯酒，然后和他们道别。（我）问他们的姓氏，（得知他们）是南京人，客居在此。</a:t>
            </a:r>
            <a:r>
              <a:rPr lang="zh-CN" altLang="en-US" sz="2800" b="1" dirty="0">
                <a:sym typeface="+mn-ea"/>
              </a:rPr>
              <a:t>等到了下船的时候，船夫喃喃地说：“不要说相公您痴，还有像相公您一样痴的人啊！”</a:t>
            </a:r>
            <a:endParaRPr lang="zh-CN" altLang="en-US" sz="2800" b="1" dirty="0">
              <a:latin typeface="宋体" panose="0201060003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51520" y="224155"/>
            <a:ext cx="653415" cy="58356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②</a:t>
            </a:r>
            <a:endParaRPr lang="zh-CN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bldLvl="0" animBg="1"/>
    </p:bldLst>
  </p:timing>
</p:sld>
</file>

<file path=ppt/tags/tag1.xml><?xml version="1.0" encoding="utf-8"?>
<p:tagLst xmlns:p="http://schemas.openxmlformats.org/presentationml/2006/main">
  <p:tag name="KSO_WM_DOC_GUID" val="{d8b3e5ba-7287-4be5-afdf-6437c915912d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3517</Words>
  <Application>WPS 演示</Application>
  <PresentationFormat>全屏显示(4:3)</PresentationFormat>
  <Paragraphs>283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Arial</vt:lpstr>
      <vt:lpstr>宋体</vt:lpstr>
      <vt:lpstr>Wingdings</vt:lpstr>
      <vt:lpstr>微软雅黑</vt:lpstr>
      <vt:lpstr>华文行楷</vt:lpstr>
      <vt:lpstr>Calibri</vt:lpstr>
      <vt:lpstr>黑体</vt:lpstr>
      <vt:lpstr>华文新魏</vt:lpstr>
      <vt:lpstr>华文宋体</vt:lpstr>
      <vt:lpstr>Arial Unicode MS</vt:lpstr>
      <vt:lpstr>华文楷体</vt:lpstr>
      <vt:lpstr>楷体_GB2312</vt:lpstr>
      <vt:lpstr>新宋体</vt:lpstr>
      <vt:lpstr>Times New Roman</vt:lpstr>
      <vt:lpstr>自定义设计方案</vt:lpstr>
      <vt:lpstr>湖心亭看雪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12*湖心亭看雪</dc:title>
  <dc:creator/>
  <cp:lastModifiedBy>Administrator</cp:lastModifiedBy>
  <cp:revision>5</cp:revision>
  <dcterms:created xsi:type="dcterms:W3CDTF">2019-04-12T03:38:00Z</dcterms:created>
  <dcterms:modified xsi:type="dcterms:W3CDTF">2020-09-14T09:45:20Z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