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7" r:id="rId3"/>
    <p:sldId id="261" r:id="rId4"/>
    <p:sldId id="259" r:id="rId5"/>
    <p:sldId id="260" r:id="rId6"/>
    <p:sldId id="262" r:id="rId7"/>
    <p:sldId id="263" r:id="rId8"/>
    <p:sldId id="348" r:id="rId9"/>
    <p:sldId id="292" r:id="rId10"/>
    <p:sldId id="293" r:id="rId11"/>
    <p:sldId id="294" r:id="rId12"/>
    <p:sldId id="295" r:id="rId13"/>
    <p:sldId id="297" r:id="rId14"/>
    <p:sldId id="298" r:id="rId15"/>
    <p:sldId id="301" r:id="rId16"/>
    <p:sldId id="300" r:id="rId17"/>
    <p:sldId id="303" r:id="rId18"/>
    <p:sldId id="304" r:id="rId19"/>
    <p:sldId id="264" r:id="rId20"/>
    <p:sldId id="349" r:id="rId21"/>
    <p:sldId id="265" r:id="rId22"/>
    <p:sldId id="266" r:id="rId23"/>
    <p:sldId id="267" r:id="rId24"/>
    <p:sldId id="268" r:id="rId25"/>
    <p:sldId id="269" r:id="rId26"/>
    <p:sldId id="350" r:id="rId27"/>
    <p:sldId id="326" r:id="rId28"/>
    <p:sldId id="327" r:id="rId29"/>
    <p:sldId id="329" r:id="rId30"/>
    <p:sldId id="331" r:id="rId31"/>
    <p:sldId id="351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8" r:id="rId42"/>
    <p:sldId id="289" r:id="rId43"/>
    <p:sldId id="286" r:id="rId44"/>
    <p:sldId id="287" r:id="rId45"/>
  </p:sldIdLst>
  <p:sldSz cx="9144000" cy="6858000" type="screen4x3"/>
  <p:notesSz cx="6858000" cy="9144000"/>
  <p:custDataLst>
    <p:tags r:id="rId5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1404" y="-96"/>
      </p:cViewPr>
      <p:guideLst>
        <p:guide orient="horz" pos="2107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gs" Target="tags/tag1.xml"/><Relationship Id="rId5" Type="http://schemas.openxmlformats.org/officeDocument/2006/relationships/slide" Target="slides/slide3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notesMaster" Target="notesMasters/notesMaster1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DB3E-EB22-4EE9-8758-360553A12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987-93E1-4B1F-B416-53E6986993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DB3E-EB22-4EE9-8758-360553A12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987-93E1-4B1F-B416-53E6986993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DB3E-EB22-4EE9-8758-360553A12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987-93E1-4B1F-B416-53E6986993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DB3E-EB22-4EE9-8758-360553A12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987-93E1-4B1F-B416-53E6986993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DB3E-EB22-4EE9-8758-360553A12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987-93E1-4B1F-B416-53E6986993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DB3E-EB22-4EE9-8758-360553A12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987-93E1-4B1F-B416-53E6986993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DB3E-EB22-4EE9-8758-360553A12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987-93E1-4B1F-B416-53E6986993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DB3E-EB22-4EE9-8758-360553A12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987-93E1-4B1F-B416-53E6986993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DB3E-EB22-4EE9-8758-360553A12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987-93E1-4B1F-B416-53E6986993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DB3E-EB22-4EE9-8758-360553A12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987-93E1-4B1F-B416-53E6986993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DB3E-EB22-4EE9-8758-360553A12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A987-93E1-4B1F-B416-53E6986993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DB3E-EB22-4EE9-8758-360553A129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6A987-93E1-4B1F-B416-53E6986993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09370"/>
            <a:ext cx="9144000" cy="5548630"/>
          </a:xfrm>
          <a:prstGeom prst="rect">
            <a:avLst/>
          </a:prstGeom>
        </p:spPr>
      </p:pic>
      <p:sp>
        <p:nvSpPr>
          <p:cNvPr id="182275" name="标题 1" descr="中国教育出版网"/>
          <p:cNvSpPr>
            <a:spLocks noGrp="1"/>
          </p:cNvSpPr>
          <p:nvPr>
            <p:ph type="ctrTitle" idx="4294967295"/>
          </p:nvPr>
        </p:nvSpPr>
        <p:spPr>
          <a:xfrm>
            <a:off x="0" y="108268"/>
            <a:ext cx="5884863" cy="1301750"/>
          </a:xfrm>
        </p:spPr>
        <p:txBody>
          <a:bodyPr vert="horz" wrap="square" lIns="68580" tIns="34290" rIns="68580" bIns="34290" anchor="b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en-US" altLang="zh-CN" sz="6600" b="1" kern="1200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醉翁亭记</a:t>
            </a:r>
            <a:endParaRPr lang="zh-CN" altLang="en-US" sz="80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76190" y="647065"/>
            <a:ext cx="1532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欧阳修</a:t>
            </a:r>
            <a:endParaRPr lang="zh-CN" alt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0365" y="386715"/>
            <a:ext cx="7272020" cy="5688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译文：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山势回环，路也跟着转弯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，有一座亭子亭</a:t>
            </a:r>
            <a:r>
              <a:rPr lang="zh-CN" altLang="en-US" sz="2800" b="1" dirty="0">
                <a:sym typeface="宋体" panose="02010600030101010101" pitchFamily="2" charset="-122"/>
              </a:rPr>
              <a:t>角翘起，像鸟张开翅膀一样，高踞于泉水之上的，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那就是醉翁亭。建造这亭子的是谁呢？是山上的和尚叫智仙的。给它取名的又是谁呢？太守用自己的别号（醉翁）来命名。太守和他的宾客们来这儿饮酒，只喝一点儿就醉了，而且年纪又最大，所以自号“醉翁”。醉翁的情趣不在于喝酒，而在欣赏山水的美景。欣赏山水的乐趣，领会于心间，寄托在酒上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46745" y="27940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①</a:t>
            </a:r>
            <a:endParaRPr lang="zh-CN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1"/>
          <p:cNvSpPr txBox="1"/>
          <p:nvPr/>
        </p:nvSpPr>
        <p:spPr>
          <a:xfrm>
            <a:off x="308610" y="1038225"/>
            <a:ext cx="852678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若夫日出而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林霏开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云归而岩穴暝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zh-CN" altLang="en-US" sz="36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晦明变化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者，山间之朝暮也。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野芳发而</a:t>
            </a:r>
            <a:endParaRPr lang="zh-CN" altLang="en-US" sz="36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zh-CN" altLang="en-US" sz="36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幽香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佳木秀而繁阴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风霜高洁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，水落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而石出者，山间之四时也。朝而往，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暮而归，四时之景不同，而乐亦无穷也。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5362" name="文本框 1"/>
          <p:cNvSpPr txBox="1"/>
          <p:nvPr/>
        </p:nvSpPr>
        <p:spPr>
          <a:xfrm>
            <a:off x="5274628" y="1553210"/>
            <a:ext cx="356076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云雾聚拢，山谷就显得昏暗了。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岩穴，山洞，山谷。暝，昏暗。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2875280" y="1553210"/>
            <a:ext cx="23996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树林里的雾气散开。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霏，弥漫的云气。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158750" y="2618105"/>
            <a:ext cx="3640138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意思是朝则自暗而明，暮则自明而暗，或暗或明，变化不一。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30065" y="2772410"/>
            <a:ext cx="5249863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野花开放，有一股清幽的香味。芳，花。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2425" y="3793490"/>
            <a:ext cx="31457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好的树木枝叶繁茂，形成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浓郁的绿荫。秀，茂盛。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23180" y="3712845"/>
            <a:ext cx="16795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指天高气爽，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霜色洁白。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51520" y="224155"/>
            <a:ext cx="653415" cy="58356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②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0" grpId="1"/>
      <p:bldP spid="15362" grpId="0"/>
      <p:bldP spid="3" grpId="0"/>
      <p:bldP spid="6" grpId="0"/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/>
          <p:cNvSpPr/>
          <p:nvPr/>
        </p:nvSpPr>
        <p:spPr>
          <a:xfrm>
            <a:off x="501650" y="798830"/>
            <a:ext cx="7766050" cy="4912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译文：</a:t>
            </a:r>
            <a:r>
              <a:rPr lang="zh-CN" altLang="en-US" sz="2800" b="1" dirty="0">
                <a:latin typeface="宋体" panose="02010600030101010101" pitchFamily="2" charset="-122"/>
              </a:rPr>
              <a:t>像那太阳出来，树林里的雾气散开，云聚拢，山谷就显得昏暗了，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朝则自暗而明，暮则自明而暗，或暗或明，变化不一</a:t>
            </a:r>
            <a:r>
              <a:rPr lang="zh-CN" altLang="en-US" sz="2800" b="1" dirty="0">
                <a:latin typeface="宋体" panose="02010600030101010101" pitchFamily="2" charset="-122"/>
              </a:rPr>
              <a:t>，这就是山间早晚的景象。野花开放，有一股清幽的香味，好的树木枝叶繁茂，形成浓郁的绿荫，天高气爽，霜色洁白，水面低落下去，石头裸露出来，是山中四季的景色。早晨上山，傍晚返回，四季的景色不同，那乐趣也是没有穷尽的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51520" y="224155"/>
            <a:ext cx="653415" cy="58356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②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/>
          <p:nvPr/>
        </p:nvSpPr>
        <p:spPr>
          <a:xfrm>
            <a:off x="220980" y="716280"/>
            <a:ext cx="8139113" cy="5077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至于</a:t>
            </a: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负者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歌于途，行者</a:t>
            </a: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休于树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，前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者呼，后者应，</a:t>
            </a: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伛偻提携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，往来而不绝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者，滁人游也。临溪而渔，溪深而鱼肥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酿泉为酒，泉香而酒</a:t>
            </a: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洌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山肴野蔌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杂然而前</a:t>
            </a: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陈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者，太守宴也。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7410" name="文本框 2"/>
          <p:cNvSpPr txBox="1"/>
          <p:nvPr/>
        </p:nvSpPr>
        <p:spPr>
          <a:xfrm>
            <a:off x="1828165" y="321310"/>
            <a:ext cx="19977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背着东西的人。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7411" name="文本框 1"/>
          <p:cNvSpPr txBox="1"/>
          <p:nvPr/>
        </p:nvSpPr>
        <p:spPr>
          <a:xfrm>
            <a:off x="2875280" y="1249363"/>
            <a:ext cx="5595938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老年人弯着腰走，小孩子由大人领着走，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这里指老老少少的行人。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28665" y="382905"/>
            <a:ext cx="16471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在树下休息。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60410" y="19431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③</a:t>
            </a:r>
            <a:endParaRPr lang="zh-CN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414" name="文本框 5"/>
          <p:cNvSpPr txBox="1"/>
          <p:nvPr/>
        </p:nvSpPr>
        <p:spPr>
          <a:xfrm>
            <a:off x="4446905" y="3608388"/>
            <a:ext cx="5778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清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0500" y="3608705"/>
            <a:ext cx="27698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野味野菜。蔌，菜蔬。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0695" y="4686935"/>
            <a:ext cx="230822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陈列，摆开。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2" grpId="0"/>
      <p:bldP spid="174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/>
          <p:nvPr/>
        </p:nvSpPr>
        <p:spPr>
          <a:xfrm>
            <a:off x="178435" y="1445260"/>
            <a:ext cx="8286750" cy="3967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宴酣之乐，非丝非竹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射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者中，</a:t>
            </a: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弈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者胜，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endParaRPr lang="en-US" altLang="zh-CN" sz="36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觥筹交错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，起坐而喧哗者，众宾欢也。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endParaRPr lang="en-US" altLang="zh-CN" sz="36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苍颜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白发，</a:t>
            </a: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颓然乎其间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者，太守醉也。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7410" name="文本框 2"/>
          <p:cNvSpPr txBox="1"/>
          <p:nvPr/>
        </p:nvSpPr>
        <p:spPr>
          <a:xfrm>
            <a:off x="330200" y="703580"/>
            <a:ext cx="400494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宴会喝酒的乐趣，不在于音乐。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酣，尽兴地喝酒。丝，弦乐器。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竹，管乐器。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7411" name="文本框 1"/>
          <p:cNvSpPr txBox="1"/>
          <p:nvPr/>
        </p:nvSpPr>
        <p:spPr>
          <a:xfrm>
            <a:off x="268923" y="2533650"/>
            <a:ext cx="345281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酒杯和酒筹交互错杂。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觥，酒杯。筹，酒筹。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4" name="文本框 5"/>
          <p:cNvSpPr txBox="1"/>
          <p:nvPr/>
        </p:nvSpPr>
        <p:spPr>
          <a:xfrm>
            <a:off x="330200" y="4297998"/>
            <a:ext cx="167957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苍老的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容颜。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35145" y="857885"/>
            <a:ext cx="23228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这里指投壶，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宴饮时的一种游戏。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8420" y="4144328"/>
            <a:ext cx="37655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醉倒在众人中间。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颓然，倒下的样子。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6773228" y="1225233"/>
            <a:ext cx="94932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下棋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60410" y="19431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③</a:t>
            </a:r>
            <a:endParaRPr lang="zh-CN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17410" grpId="0"/>
      <p:bldP spid="17411" grpId="0"/>
      <p:bldP spid="17414" grpId="0"/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1"/>
          <p:cNvSpPr/>
          <p:nvPr/>
        </p:nvSpPr>
        <p:spPr>
          <a:xfrm>
            <a:off x="545465" y="370840"/>
            <a:ext cx="7814945" cy="5741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译文：</a:t>
            </a:r>
            <a:r>
              <a:rPr lang="zh-CN" altLang="en-US" sz="2400" b="1" dirty="0">
                <a:latin typeface="宋体" panose="02010600030101010101" pitchFamily="2" charset="-122"/>
              </a:rPr>
              <a:t>至于背着东西的人在路上歌唱，走路的人在树下休息，前面的人呼喊，后面的人应答，老老少少的行人，来来往往络绎不绝的，是滁州人在游山啊。到溪边捕鱼，溪水深鱼儿肥，用泉水酿酒，泉水香甜，</a:t>
            </a:r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酒味清醇</a:t>
            </a:r>
            <a:r>
              <a:rPr lang="zh-CN" altLang="en-US" sz="2400" b="1" dirty="0">
                <a:latin typeface="宋体" panose="02010600030101010101" pitchFamily="2" charset="-122"/>
              </a:rPr>
              <a:t>，山中的野味野菜，杂乱地摆开在前面，这是太守在举行酒宴。宴会喝酒的乐趣，不在于音乐，投壶的投中了，下棋的赢了，酒杯和酒筹交互错杂，时起时坐，大声喧哗的，是众位宾客欢乐的样子。容颜苍老，头发花白，醉醺醺地坐在众人中间的，是太守喝醉了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60410" y="19431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③</a:t>
            </a:r>
            <a:endParaRPr lang="zh-CN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/>
          <p:nvPr/>
        </p:nvSpPr>
        <p:spPr>
          <a:xfrm>
            <a:off x="401320" y="120968"/>
            <a:ext cx="7856538" cy="6294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已而夕阳在山，人影散乱，太守归而宾客从也。树林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阴翳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鸣声上下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，游人去而禽鸟乐也。然而禽鸟知山林之乐，而不知人之乐；人知从太守游而乐，而不知太守之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乐其乐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也。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醉能同其乐，醒能述以文者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，太守也。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太守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谓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谁？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庐陵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欧阳修也。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0" name="文本框 2"/>
          <p:cNvSpPr txBox="1"/>
          <p:nvPr/>
        </p:nvSpPr>
        <p:spPr>
          <a:xfrm>
            <a:off x="5774373" y="1838960"/>
            <a:ext cx="35179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指禽鸟在高处低处鸣叫。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文本框 1"/>
          <p:cNvSpPr txBox="1"/>
          <p:nvPr/>
        </p:nvSpPr>
        <p:spPr>
          <a:xfrm>
            <a:off x="3234690" y="972185"/>
            <a:ext cx="35883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形容枝叶茂密成荫，翳，遮盖。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2"/>
          <p:cNvSpPr txBox="1"/>
          <p:nvPr/>
        </p:nvSpPr>
        <p:spPr>
          <a:xfrm>
            <a:off x="4121785" y="3609340"/>
            <a:ext cx="35179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以游人的快乐为快乐。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18195" y="318135"/>
            <a:ext cx="447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④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333375" y="4377055"/>
            <a:ext cx="68141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醉了能够同大家一起欢乐，醒来能够用文章记述这事的人。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1081088" y="5361940"/>
            <a:ext cx="1617662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为，是。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98750" y="5361940"/>
            <a:ext cx="587057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庐陵郡，就是吉州（今江西吉安）。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17410" grpId="0"/>
      <p:bldP spid="17411" grpId="0"/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矩形 1"/>
          <p:cNvSpPr/>
          <p:nvPr/>
        </p:nvSpPr>
        <p:spPr>
          <a:xfrm>
            <a:off x="529273" y="454660"/>
            <a:ext cx="8085137" cy="59493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译文：</a:t>
            </a:r>
            <a:r>
              <a:rPr lang="zh-CN" altLang="en-US" sz="2800" b="1" dirty="0">
                <a:latin typeface="宋体" panose="02010600030101010101" pitchFamily="2" charset="-122"/>
              </a:rPr>
              <a:t>不久太阳落到山顶，人的影子散乱一地，太守下山回家，宾客跟随着。</a:t>
            </a:r>
            <a:r>
              <a:rPr lang="zh-CN" altLang="en-US" sz="2800" b="1" dirty="0">
                <a:latin typeface="Arial" panose="020B0604020202020204" pitchFamily="34" charset="0"/>
              </a:rPr>
              <a:t>枝叶茂密成荫</a:t>
            </a:r>
            <a:r>
              <a:rPr lang="zh-CN" altLang="en-US" sz="2800" b="1" dirty="0">
                <a:latin typeface="宋体" panose="02010600030101010101" pitchFamily="2" charset="-122"/>
              </a:rPr>
              <a:t>，飞鸟上上下下鸣叫，那是因为游人离开后鸟儿们在快乐啊。然而鸟儿只知道山林的乐趣，却不知道游人的乐趣；游人只知道跟随太守游玩的乐趣，却不知道太守以游人的快乐为快乐。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醉后能够同大家一起欢乐，醒来能够用文章记述这事的人，是太守。太守是谁？是庐陵人欧阳修。</a:t>
            </a:r>
            <a:endParaRPr lang="zh-CN" altLang="en-US" sz="2800" b="1" dirty="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18195" y="318135"/>
            <a:ext cx="447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④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内容占位符 3" descr="中国教育出版网"/>
          <p:cNvSpPr>
            <a:spLocks noGrp="1"/>
          </p:cNvSpPr>
          <p:nvPr>
            <p:ph idx="4294967295"/>
          </p:nvPr>
        </p:nvSpPr>
        <p:spPr>
          <a:xfrm>
            <a:off x="0" y="944563"/>
            <a:ext cx="7886700" cy="584200"/>
          </a:xfrm>
        </p:spPr>
        <p:txBody>
          <a:bodyPr vert="horz" wrap="square" lIns="91440" tIns="45720" rIns="91440" bIns="45720" anchor="t">
            <a:spAutoFit/>
          </a:bodyPr>
          <a:lstStyle/>
          <a:p>
            <a:pPr eaLnBrk="1" hangingPunct="1">
              <a:buNone/>
            </a:pPr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1.</a:t>
            </a:r>
            <a:r>
              <a:rPr lang="zh-CN" altLang="en-US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古今异义</a:t>
            </a:r>
            <a:endParaRPr lang="zh-CN" altLang="en-US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189443" name="TextBox 4" descr="中国教育出版网"/>
          <p:cNvSpPr txBox="1"/>
          <p:nvPr/>
        </p:nvSpPr>
        <p:spPr>
          <a:xfrm>
            <a:off x="666750" y="1595438"/>
            <a:ext cx="7994650" cy="47491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ts val="4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）醉翁之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意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不在酒 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lnSpc>
                <a:spcPts val="4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古义：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意趣，情趣。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今义：意思或愿望。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lnSpc>
                <a:spcPts val="4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）游人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去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而禽鸟乐也 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lnSpc>
                <a:spcPts val="4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古义：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离开。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今义：到、往。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lnSpc>
                <a:spcPts val="4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射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者中 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lnSpc>
                <a:spcPts val="4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古义：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指投壶，宴饮时的一种游戏。把箭投向壶中，中多者为胜，负者照规定的杯数喝酒。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lnSpc>
                <a:spcPts val="40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今义：用推力或弹力送出（箭等）。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</a:pP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5440" y="184150"/>
            <a:ext cx="2345690" cy="701040"/>
            <a:chOff x="544" y="290"/>
            <a:chExt cx="3694" cy="1104"/>
          </a:xfrm>
        </p:grpSpPr>
        <p:pic>
          <p:nvPicPr>
            <p:cNvPr id="2" name="图片 4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44" y="290"/>
              <a:ext cx="3695" cy="11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3"/>
            <p:cNvSpPr txBox="1"/>
            <p:nvPr/>
          </p:nvSpPr>
          <p:spPr>
            <a:xfrm>
              <a:off x="656" y="383"/>
              <a:ext cx="28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文言积累</a:t>
              </a:r>
              <a:endParaRPr lang="zh-CN" altLang="en-US" sz="32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65960"/>
            <a:ext cx="9144635" cy="48920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67560" y="2540"/>
            <a:ext cx="467741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活动二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归纳文言词汇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内容占位符 2" descr="中国教育出版网"/>
          <p:cNvSpPr>
            <a:spLocks noGrp="1"/>
          </p:cNvSpPr>
          <p:nvPr>
            <p:ph sz="half" idx="4294967295"/>
          </p:nvPr>
        </p:nvSpPr>
        <p:spPr>
          <a:xfrm>
            <a:off x="221615" y="567690"/>
            <a:ext cx="8291195" cy="4270375"/>
          </a:xfrm>
        </p:spPr>
        <p:txBody>
          <a:bodyPr vert="horz" wrap="square" lIns="68580" tIns="34290" rIns="68580" bIns="34290" anchor="t">
            <a:noAutofit/>
            <a:scene3d>
              <a:camera prst="orthographicFront"/>
              <a:lightRig rig="threePt" dir="t"/>
            </a:scene3d>
          </a:bodyPr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marL="0" lvl="0" indent="720725" algn="just" eaLnBrk="1" latinLnBrk="1" hangingPunct="1">
              <a:lnSpc>
                <a:spcPct val="150000"/>
              </a:lnSpc>
              <a:buNone/>
            </a:pPr>
            <a:r>
              <a:rPr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庆历五年(公元1045年)，欧阳修来到滁州，认识了琅琊山琅琊寺主持僧智仙和尚，并很快结为知音。为了便于欧阳修游玩，智仙特在山麓建造了一座小亭，欧阳修亲为作记，这就是有名的《醉翁亭记》。从此，欧阳修常同朋友到亭中游乐饮酒，"太守与客来饮于此，饮少辄醉，而年又最高，故自号曰醉翁也。""醉翁亭"因此得名。欧阳修不仅在此饮酒，也常在此办公。有诗赞曰:"为政风流乐岁丰，每将公事了亭中。"</a:t>
            </a:r>
            <a:endParaRPr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lvl="0" indent="720725" algn="just" eaLnBrk="1" latinLnBrk="1" hangingPunct="1">
              <a:lnSpc>
                <a:spcPct val="150000"/>
              </a:lnSpc>
              <a:buNone/>
            </a:pPr>
            <a:endParaRPr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147" name="圆角矩形 22" descr="中国教育出版网"/>
          <p:cNvSpPr/>
          <p:nvPr/>
        </p:nvSpPr>
        <p:spPr>
          <a:xfrm>
            <a:off x="319088" y="865188"/>
            <a:ext cx="2360612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内容占位符 3" descr="中国教育出版网"/>
          <p:cNvSpPr txBox="1"/>
          <p:nvPr/>
        </p:nvSpPr>
        <p:spPr>
          <a:xfrm>
            <a:off x="884238" y="908050"/>
            <a:ext cx="7886700" cy="4781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2800" b="1" dirty="0">
                <a:latin typeface="Calibri" panose="020F0502020204030204" pitchFamily="34" charset="0"/>
              </a:rPr>
              <a:t>2. </a:t>
            </a:r>
            <a:r>
              <a:rPr lang="zh-CN" altLang="en-US" sz="2800" b="1" dirty="0">
                <a:latin typeface="Calibri" panose="020F0502020204030204" pitchFamily="34" charset="0"/>
              </a:rPr>
              <a:t>一词多义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表格 5" descr="中国教育出版网"/>
          <p:cNvGraphicFramePr>
            <a:graphicFrameLocks noGrp="1"/>
          </p:cNvGraphicFramePr>
          <p:nvPr/>
        </p:nvGraphicFramePr>
        <p:xfrm>
          <a:off x="571500" y="1549400"/>
          <a:ext cx="8199438" cy="4638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2805"/>
                <a:gridCol w="280035"/>
                <a:gridCol w="3112770"/>
                <a:gridCol w="3953510"/>
              </a:tblGrid>
              <a:tr h="1003300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28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乐</a:t>
                      </a:r>
                      <a:endParaRPr lang="zh-CN" altLang="en-US" sz="2800" b="1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6" marB="45726"/>
                </a:tc>
                <a:tc rowSpan="2">
                  <a:txBody>
                    <a:bodyPr/>
                    <a:lstStyle/>
                    <a:p>
                      <a:pPr algn="just"/>
                      <a:endParaRPr lang="zh-CN" altLang="en-US" sz="72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不知太守之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乐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其乐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意动用法，以</a:t>
                      </a:r>
                      <a:r>
                        <a:rPr lang="en-US" altLang="zh-CN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……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为乐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） 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T="45726" marB="45726"/>
                </a:tc>
              </a:tr>
              <a:tr h="781157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不知太守之乐其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乐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乐趣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6" marB="45726"/>
                </a:tc>
              </a:tr>
              <a:tr h="51816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名</a:t>
                      </a:r>
                      <a:endParaRPr lang="zh-CN" altLang="en-US" sz="2800" b="1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6" marB="45726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｛</a:t>
                      </a:r>
                      <a:endParaRPr kumimoji="0" lang="zh-CN" altLang="en-US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名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之者谁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命名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6" marB="45726"/>
                </a:tc>
              </a:tr>
              <a:tr h="872609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不能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名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其一处也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说出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6" marB="45726"/>
                </a:tc>
              </a:tr>
              <a:tr h="518231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秀</a:t>
                      </a:r>
                      <a:endParaRPr lang="zh-CN" altLang="en-US" sz="2800" b="1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6" marB="45726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｛</a:t>
                      </a:r>
                      <a:endParaRPr kumimoji="0" lang="zh-CN" altLang="en-US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蔚然而深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秀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者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秀丽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6" marB="45726"/>
                </a:tc>
              </a:tr>
              <a:tr h="945009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佳木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秀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而繁阴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植物开花结实，此指繁荣滋长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  <p:sp>
        <p:nvSpPr>
          <p:cNvPr id="190498" name="左大括号 1" descr="中国教育出版网"/>
          <p:cNvSpPr/>
          <p:nvPr/>
        </p:nvSpPr>
        <p:spPr>
          <a:xfrm>
            <a:off x="1254125" y="1549400"/>
            <a:ext cx="452438" cy="1238250"/>
          </a:xfrm>
          <a:prstGeom prst="leftBrace">
            <a:avLst>
              <a:gd name="adj1" fmla="val 8324"/>
              <a:gd name="adj2" fmla="val 50000"/>
            </a:avLst>
          </a:prstGeom>
          <a:noFill/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0499" name="左大括号 2" descr="中国教育出版网"/>
          <p:cNvSpPr/>
          <p:nvPr/>
        </p:nvSpPr>
        <p:spPr>
          <a:xfrm>
            <a:off x="1254125" y="3390900"/>
            <a:ext cx="452438" cy="955675"/>
          </a:xfrm>
          <a:prstGeom prst="leftBrace">
            <a:avLst>
              <a:gd name="adj1" fmla="val 8331"/>
              <a:gd name="adj2" fmla="val 50000"/>
            </a:avLst>
          </a:prstGeom>
          <a:noFill/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0500" name="左大括号 4" descr="中国教育出版网"/>
          <p:cNvSpPr/>
          <p:nvPr/>
        </p:nvSpPr>
        <p:spPr>
          <a:xfrm>
            <a:off x="1147763" y="4743450"/>
            <a:ext cx="452437" cy="957263"/>
          </a:xfrm>
          <a:prstGeom prst="leftBrace">
            <a:avLst>
              <a:gd name="adj1" fmla="val 8326"/>
              <a:gd name="adj2" fmla="val 50000"/>
            </a:avLst>
          </a:prstGeom>
          <a:noFill/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  <p:bldP spid="190498" grpId="0"/>
      <p:bldP spid="190499" grpId="0"/>
      <p:bldP spid="1905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 descr="中国教育出版网"/>
          <p:cNvGraphicFramePr>
            <a:graphicFrameLocks noGrp="1"/>
          </p:cNvGraphicFramePr>
          <p:nvPr/>
        </p:nvGraphicFramePr>
        <p:xfrm>
          <a:off x="762000" y="1549400"/>
          <a:ext cx="8058150" cy="4268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140"/>
                <a:gridCol w="483870"/>
                <a:gridCol w="2903220"/>
                <a:gridCol w="4058920"/>
              </a:tblGrid>
              <a:tr h="546100">
                <a:tc row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28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意</a:t>
                      </a:r>
                      <a:endParaRPr lang="zh-CN" altLang="en-US" sz="2800" b="1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 rowSpan="3">
                  <a:txBody>
                    <a:bodyPr/>
                    <a:lstStyle/>
                    <a:p>
                      <a:pPr algn="just"/>
                      <a:endParaRPr lang="zh-CN" altLang="en-US" sz="96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醉翁之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意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不在酒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情趣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</a:tr>
              <a:tr h="518199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每有会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意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意旨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</a:tr>
              <a:tr h="73919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此中有真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意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心思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</a:tr>
              <a:tr h="518199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高</a:t>
                      </a:r>
                      <a:endParaRPr lang="zh-CN" altLang="en-US" sz="2800" b="1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7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而年又最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高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大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</a:tr>
              <a:tr h="758246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风霜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高</a:t>
                      </a:r>
                      <a:r>
                        <a:rPr lang="zh-CN" altLang="en-US" sz="28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洁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高爽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</a:tr>
              <a:tr h="518199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宴</a:t>
                      </a:r>
                      <a:endParaRPr lang="zh-CN" altLang="en-US" sz="2800" b="1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太守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宴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也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宴请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</a:tr>
              <a:tr h="67061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宴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酣之乐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宴会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191524" name="左大括号 1" descr="中国教育出版网"/>
          <p:cNvSpPr/>
          <p:nvPr/>
        </p:nvSpPr>
        <p:spPr>
          <a:xfrm>
            <a:off x="1433513" y="1549400"/>
            <a:ext cx="295275" cy="1435100"/>
          </a:xfrm>
          <a:prstGeom prst="leftBrace">
            <a:avLst>
              <a:gd name="adj1" fmla="val 8325"/>
              <a:gd name="adj2" fmla="val 50000"/>
            </a:avLst>
          </a:prstGeom>
          <a:noFill/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1525" name="左大括号 2" descr="中国教育出版网"/>
          <p:cNvSpPr/>
          <p:nvPr/>
        </p:nvSpPr>
        <p:spPr>
          <a:xfrm>
            <a:off x="1433513" y="3371850"/>
            <a:ext cx="331787" cy="982663"/>
          </a:xfrm>
          <a:prstGeom prst="leftBrace">
            <a:avLst>
              <a:gd name="adj1" fmla="val 8323"/>
              <a:gd name="adj2" fmla="val 50000"/>
            </a:avLst>
          </a:prstGeom>
          <a:noFill/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1526" name="左大括号 12" descr="中国教育出版网"/>
          <p:cNvSpPr/>
          <p:nvPr/>
        </p:nvSpPr>
        <p:spPr>
          <a:xfrm>
            <a:off x="1524000" y="4676775"/>
            <a:ext cx="319088" cy="884238"/>
          </a:xfrm>
          <a:prstGeom prst="leftBrace">
            <a:avLst>
              <a:gd name="adj1" fmla="val 8326"/>
              <a:gd name="adj2" fmla="val 50000"/>
            </a:avLst>
          </a:prstGeom>
          <a:noFill/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24" grpId="0"/>
      <p:bldP spid="191525" grpId="0"/>
      <p:bldP spid="1915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 descr="中国教育出版网"/>
          <p:cNvGraphicFramePr>
            <a:graphicFrameLocks noGrp="1"/>
          </p:cNvGraphicFramePr>
          <p:nvPr/>
        </p:nvGraphicFramePr>
        <p:xfrm>
          <a:off x="762000" y="1550035"/>
          <a:ext cx="8058150" cy="41925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350"/>
                <a:gridCol w="410210"/>
                <a:gridCol w="3856989"/>
                <a:gridCol w="2895601"/>
              </a:tblGrid>
              <a:tr h="546100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28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出</a:t>
                      </a:r>
                      <a:endParaRPr lang="zh-CN" altLang="en-US" sz="2800" b="1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 rowSpan="2">
                  <a:txBody>
                    <a:bodyPr/>
                    <a:lstStyle/>
                    <a:p>
                      <a:pPr algn="just"/>
                      <a:endParaRPr lang="zh-CN" altLang="en-US" sz="96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水落而石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出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者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显露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） 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T="45723" marB="45723"/>
                </a:tc>
              </a:tr>
              <a:tr h="118119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渐闻水声潺潺而泻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出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于两峰之间者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出来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</a:tr>
              <a:tr h="518199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归</a:t>
                      </a:r>
                      <a:endParaRPr lang="zh-CN" altLang="en-US" sz="2800" b="1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7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太守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归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而宾客从也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回去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</a:tr>
              <a:tr h="75824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云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归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而岩穴暝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归聚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</a:tr>
              <a:tr h="518199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乎</a:t>
                      </a:r>
                      <a:endParaRPr lang="zh-CN" altLang="en-US" sz="2800" b="1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在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乎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山水之间也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于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</a:tr>
              <a:tr h="67061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颓然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乎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其间者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在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192545" name="左大括号 1" descr="中国教育出版网"/>
          <p:cNvSpPr/>
          <p:nvPr/>
        </p:nvSpPr>
        <p:spPr>
          <a:xfrm>
            <a:off x="1654175" y="1666875"/>
            <a:ext cx="320675" cy="1276350"/>
          </a:xfrm>
          <a:prstGeom prst="leftBrace">
            <a:avLst>
              <a:gd name="adj1" fmla="val 8328"/>
              <a:gd name="adj2" fmla="val 50000"/>
            </a:avLst>
          </a:prstGeom>
          <a:noFill/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2546" name="左大括号 2" descr="中国教育出版网"/>
          <p:cNvSpPr/>
          <p:nvPr/>
        </p:nvSpPr>
        <p:spPr>
          <a:xfrm>
            <a:off x="1814513" y="3262313"/>
            <a:ext cx="160337" cy="944562"/>
          </a:xfrm>
          <a:prstGeom prst="leftBrace">
            <a:avLst>
              <a:gd name="adj1" fmla="val 8318"/>
              <a:gd name="adj2" fmla="val 50000"/>
            </a:avLst>
          </a:prstGeom>
          <a:noFill/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2547" name="左大括号 6" descr="中国教育出版网"/>
          <p:cNvSpPr/>
          <p:nvPr/>
        </p:nvSpPr>
        <p:spPr>
          <a:xfrm>
            <a:off x="1814513" y="4591050"/>
            <a:ext cx="160337" cy="946150"/>
          </a:xfrm>
          <a:prstGeom prst="leftBrace">
            <a:avLst>
              <a:gd name="adj1" fmla="val 8332"/>
              <a:gd name="adj2" fmla="val 50000"/>
            </a:avLst>
          </a:prstGeom>
          <a:noFill/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45" grpId="0"/>
      <p:bldP spid="192546" grpId="0"/>
      <p:bldP spid="1925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 descr="中国教育出版网"/>
          <p:cNvGraphicFramePr>
            <a:graphicFrameLocks noGrp="1"/>
          </p:cNvGraphicFramePr>
          <p:nvPr/>
        </p:nvGraphicFramePr>
        <p:xfrm>
          <a:off x="762000" y="1936433"/>
          <a:ext cx="8058150" cy="3138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742950"/>
                <a:gridCol w="3962399"/>
                <a:gridCol w="2895601"/>
              </a:tblGrid>
              <a:tr h="944880">
                <a:tc rowSpan="5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28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而</a:t>
                      </a:r>
                      <a:endParaRPr lang="zh-CN" altLang="en-US" sz="2800" b="1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2" marB="45702"/>
                </a:tc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渐闻水声潺潺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而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泄出于两峰之间者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表承接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2" marB="45702"/>
                </a:tc>
              </a:tr>
              <a:tr h="585576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而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年又最高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表递进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2" marB="45702"/>
                </a:tc>
              </a:tr>
              <a:tr h="517959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溪深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而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鱼肥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表并列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2" marB="45702"/>
                </a:tc>
              </a:tr>
              <a:tr h="57248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杂然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而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前陈者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表修饰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2" marB="45702"/>
                </a:tc>
              </a:tr>
              <a:tr h="517959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而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不知人之乐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表转折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2" marB="45702"/>
                </a:tc>
              </a:tr>
            </a:tbl>
          </a:graphicData>
        </a:graphic>
      </p:graphicFrame>
      <p:sp>
        <p:nvSpPr>
          <p:cNvPr id="193562" name="左大括号 1" descr="中国教育出版网"/>
          <p:cNvSpPr/>
          <p:nvPr/>
        </p:nvSpPr>
        <p:spPr>
          <a:xfrm>
            <a:off x="1433513" y="1993900"/>
            <a:ext cx="417512" cy="2870200"/>
          </a:xfrm>
          <a:prstGeom prst="leftBrace">
            <a:avLst>
              <a:gd name="adj1" fmla="val 8306"/>
              <a:gd name="adj2" fmla="val 50000"/>
            </a:avLst>
          </a:prstGeom>
          <a:noFill/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527050" y="1828800"/>
            <a:ext cx="8616950" cy="4483100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之者谁 （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名词作动词，取名、命名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b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）而不知太守之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乐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其乐也（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意动用法，“以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为快乐”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山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行六七里 （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名词作状语，沿着山路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b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）杂然而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前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陈者 （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方位名词作状语，在前面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b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翼然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临于泉上 （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名词作状语，像鸟张开翅膀一样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b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）自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号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曰醉翁也 （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名词作动词，称呼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94563" name="内容占位符 3" descr="中国教育出版网"/>
          <p:cNvSpPr txBox="1"/>
          <p:nvPr/>
        </p:nvSpPr>
        <p:spPr>
          <a:xfrm>
            <a:off x="622300" y="895350"/>
            <a:ext cx="7886700" cy="4781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2800" b="1" dirty="0">
                <a:latin typeface="Calibri" panose="020F0502020204030204" pitchFamily="34" charset="0"/>
              </a:rPr>
              <a:t>3.</a:t>
            </a:r>
            <a:r>
              <a:rPr lang="zh-CN" altLang="en-US" sz="2800" b="1" dirty="0">
                <a:latin typeface="Calibri" panose="020F0502020204030204" pitchFamily="34" charset="0"/>
              </a:rPr>
              <a:t>词类活用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build="p"/>
      <p:bldP spid="1945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65960"/>
            <a:ext cx="9144635" cy="48920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67560" y="2540"/>
            <a:ext cx="467741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活动三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整体感知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10105" y="1581785"/>
            <a:ext cx="7033895" cy="52762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文本框 41985"/>
          <p:cNvSpPr txBox="1"/>
          <p:nvPr/>
        </p:nvSpPr>
        <p:spPr>
          <a:xfrm>
            <a:off x="623253" y="628968"/>
            <a:ext cx="628808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本文的内容可以用哪三个字概括？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63" name="文本框 4"/>
          <p:cNvSpPr txBox="1"/>
          <p:nvPr/>
        </p:nvSpPr>
        <p:spPr>
          <a:xfrm>
            <a:off x="1129665" y="2469515"/>
            <a:ext cx="611188" cy="3138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美    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醉     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乐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矩形 43010"/>
          <p:cNvSpPr/>
          <p:nvPr/>
        </p:nvSpPr>
        <p:spPr>
          <a:xfrm>
            <a:off x="3405188" y="387668"/>
            <a:ext cx="4800600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9BBB59"/>
              </a:buClr>
              <a:buFont typeface="Wingdings" panose="05000000000000000000" pitchFamily="2" charset="2"/>
              <a:buChar char=""/>
            </a:pPr>
            <a:r>
              <a:rPr lang="zh-CN" altLang="en-US" sz="3200" b="1" dirty="0">
                <a:latin typeface="宋体" panose="02010600030101010101" pitchFamily="2" charset="-122"/>
              </a:rPr>
              <a:t>其一，山水相映之美；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Clr>
                <a:srgbClr val="9BBB59"/>
              </a:buClr>
              <a:buFont typeface="Wingdings" panose="05000000000000000000" pitchFamily="2" charset="2"/>
              <a:buChar char=""/>
            </a:pPr>
            <a:r>
              <a:rPr lang="zh-CN" altLang="en-US" sz="3200" b="1" dirty="0">
                <a:latin typeface="宋体" panose="02010600030101010101" pitchFamily="2" charset="-122"/>
              </a:rPr>
              <a:t>其二，朝暮变化之美；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Clr>
                <a:srgbClr val="9BBB59"/>
              </a:buClr>
              <a:buFont typeface="Wingdings" panose="05000000000000000000" pitchFamily="2" charset="2"/>
              <a:buChar char=""/>
            </a:pPr>
            <a:r>
              <a:rPr lang="zh-CN" altLang="en-US" sz="3200" b="1" dirty="0">
                <a:latin typeface="宋体" panose="02010600030101010101" pitchFamily="2" charset="-122"/>
              </a:rPr>
              <a:t>其三，四季变幻之美；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Clr>
                <a:srgbClr val="9BBB59"/>
              </a:buClr>
              <a:buFont typeface="Wingdings" panose="05000000000000000000" pitchFamily="2" charset="2"/>
              <a:buChar char=""/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其四，动静对比之美。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13715" y="1179830"/>
            <a:ext cx="1424940" cy="1198880"/>
            <a:chOff x="1779" y="3737"/>
            <a:chExt cx="2244" cy="1888"/>
          </a:xfrm>
        </p:grpSpPr>
        <p:sp>
          <p:nvSpPr>
            <p:cNvPr id="46081" name="Cloud"/>
            <p:cNvSpPr>
              <a:spLocks noChangeAspect="1" noEditPoints="1"/>
            </p:cNvSpPr>
            <p:nvPr/>
          </p:nvSpPr>
          <p:spPr>
            <a:xfrm>
              <a:off x="1779" y="3737"/>
              <a:ext cx="2245" cy="1888"/>
            </a:xfrm>
            <a:custGeom>
              <a:avLst/>
              <a:gdLst/>
              <a:ahLst/>
              <a:cxnLst>
                <a:cxn ang="0">
                  <a:pos x="67" y="10800"/>
                </a:cxn>
                <a:cxn ang="0">
                  <a:pos x="10800" y="21577"/>
                </a:cxn>
                <a:cxn ang="0">
                  <a:pos x="21582" y="10800"/>
                </a:cxn>
                <a:cxn ang="0">
                  <a:pos x="10800" y="1235"/>
                </a:cxn>
              </a:cxnLst>
              <a:rect l="0" t="0" r="0" b="0"/>
              <a:pathLst>
                <a:path w="21600" h="21600">
                  <a:moveTo>
                    <a:pt x="1950" y="7185"/>
                  </a:moveTo>
                  <a:cubicBezTo>
                    <a:pt x="854" y="7337"/>
                    <a:pt x="-1" y="8603"/>
                    <a:pt x="-1" y="10142"/>
                  </a:cubicBezTo>
                  <a:cubicBezTo>
                    <a:pt x="-1" y="11236"/>
                    <a:pt x="431" y="12192"/>
                    <a:pt x="1074" y="12708"/>
                  </a:cubicBezTo>
                  <a:cubicBezTo>
                    <a:pt x="709" y="13237"/>
                    <a:pt x="486" y="13948"/>
                    <a:pt x="486" y="14730"/>
                  </a:cubicBezTo>
                  <a:cubicBezTo>
                    <a:pt x="486" y="16364"/>
                    <a:pt x="1462" y="17689"/>
                    <a:pt x="2666" y="17689"/>
                  </a:cubicBezTo>
                  <a:cubicBezTo>
                    <a:pt x="2752" y="17689"/>
                    <a:pt x="2837" y="17682"/>
                    <a:pt x="2921" y="17669"/>
                  </a:cubicBezTo>
                  <a:cubicBezTo>
                    <a:pt x="3587" y="19254"/>
                    <a:pt x="4837" y="20320"/>
                    <a:pt x="6270" y="20320"/>
                  </a:cubicBezTo>
                  <a:cubicBezTo>
                    <a:pt x="6998" y="20320"/>
                    <a:pt x="7678" y="20045"/>
                    <a:pt x="8259" y="19567"/>
                  </a:cubicBezTo>
                  <a:cubicBezTo>
                    <a:pt x="8865" y="20802"/>
                    <a:pt x="9896" y="21614"/>
                    <a:pt x="11066" y="21614"/>
                  </a:cubicBezTo>
                  <a:cubicBezTo>
                    <a:pt x="12590" y="21614"/>
                    <a:pt x="13878" y="20236"/>
                    <a:pt x="14298" y="18343"/>
                  </a:cubicBezTo>
                  <a:cubicBezTo>
                    <a:pt x="14741" y="18721"/>
                    <a:pt x="15266" y="18939"/>
                    <a:pt x="15829" y="18939"/>
                  </a:cubicBezTo>
                  <a:cubicBezTo>
                    <a:pt x="17419" y="18939"/>
                    <a:pt x="18709" y="17195"/>
                    <a:pt x="18722" y="15037"/>
                  </a:cubicBezTo>
                  <a:cubicBezTo>
                    <a:pt x="20367" y="14720"/>
                    <a:pt x="21630" y="12798"/>
                    <a:pt x="21630" y="10474"/>
                  </a:cubicBezTo>
                  <a:cubicBezTo>
                    <a:pt x="21630" y="9417"/>
                    <a:pt x="21369" y="8443"/>
                    <a:pt x="20929" y="7666"/>
                  </a:cubicBezTo>
                  <a:cubicBezTo>
                    <a:pt x="21068" y="7226"/>
                    <a:pt x="21145" y="6741"/>
                    <a:pt x="21145" y="6232"/>
                  </a:cubicBezTo>
                  <a:cubicBezTo>
                    <a:pt x="21145" y="4555"/>
                    <a:pt x="20312" y="3142"/>
                    <a:pt x="19180" y="2722"/>
                  </a:cubicBezTo>
                  <a:cubicBezTo>
                    <a:pt x="18976" y="1178"/>
                    <a:pt x="17983" y="8"/>
                    <a:pt x="16789" y="8"/>
                  </a:cubicBezTo>
                  <a:cubicBezTo>
                    <a:pt x="16046" y="8"/>
                    <a:pt x="15382" y="460"/>
                    <a:pt x="14936" y="1173"/>
                  </a:cubicBezTo>
                  <a:cubicBezTo>
                    <a:pt x="14537" y="461"/>
                    <a:pt x="13908" y="2"/>
                    <a:pt x="13200" y="2"/>
                  </a:cubicBezTo>
                  <a:cubicBezTo>
                    <a:pt x="12345" y="2"/>
                    <a:pt x="11604" y="672"/>
                    <a:pt x="11246" y="1647"/>
                  </a:cubicBezTo>
                  <a:cubicBezTo>
                    <a:pt x="10765" y="1001"/>
                    <a:pt x="10104" y="602"/>
                    <a:pt x="9375" y="602"/>
                  </a:cubicBezTo>
                  <a:cubicBezTo>
                    <a:pt x="8354" y="602"/>
                    <a:pt x="7468" y="1383"/>
                    <a:pt x="7019" y="2531"/>
                  </a:cubicBezTo>
                  <a:cubicBezTo>
                    <a:pt x="6519" y="2130"/>
                    <a:pt x="5935" y="1900"/>
                    <a:pt x="5312" y="1900"/>
                  </a:cubicBezTo>
                  <a:cubicBezTo>
                    <a:pt x="3447" y="1900"/>
                    <a:pt x="1935" y="3957"/>
                    <a:pt x="1935" y="6495"/>
                  </a:cubicBezTo>
                  <a:cubicBezTo>
                    <a:pt x="1935" y="6706"/>
                    <a:pt x="1945" y="6913"/>
                    <a:pt x="1966" y="7117"/>
                  </a:cubicBezTo>
                  <a:close/>
                </a:path>
                <a:path w="21600" h="21600" fill="none">
                  <a:moveTo>
                    <a:pt x="1080" y="12690"/>
                  </a:moveTo>
                  <a:cubicBezTo>
                    <a:pt x="1402" y="12949"/>
                    <a:pt x="1778" y="13097"/>
                    <a:pt x="2178" y="13097"/>
                  </a:cubicBezTo>
                  <a:cubicBezTo>
                    <a:pt x="2235" y="13097"/>
                    <a:pt x="2292" y="13094"/>
                    <a:pt x="2348" y="13088"/>
                  </a:cubicBezTo>
                </a:path>
                <a:path w="21600" h="21600" fill="none">
                  <a:moveTo>
                    <a:pt x="2910" y="17640"/>
                  </a:moveTo>
                  <a:cubicBezTo>
                    <a:pt x="3105" y="17609"/>
                    <a:pt x="3290" y="17544"/>
                    <a:pt x="3465" y="17450"/>
                  </a:cubicBezTo>
                </a:path>
                <a:path w="21600" h="21600" fill="none">
                  <a:moveTo>
                    <a:pt x="7905" y="18675"/>
                  </a:moveTo>
                  <a:cubicBezTo>
                    <a:pt x="7993" y="18984"/>
                    <a:pt x="8105" y="19275"/>
                    <a:pt x="8238" y="19546"/>
                  </a:cubicBezTo>
                </a:path>
                <a:path w="21600" h="21600" fill="none">
                  <a:moveTo>
                    <a:pt x="14280" y="18330"/>
                  </a:moveTo>
                  <a:cubicBezTo>
                    <a:pt x="14349" y="18025"/>
                    <a:pt x="14394" y="17705"/>
                    <a:pt x="14414" y="17375"/>
                  </a:cubicBezTo>
                </a:path>
                <a:path w="21600" h="21600" fill="none">
                  <a:moveTo>
                    <a:pt x="18690" y="15045"/>
                  </a:moveTo>
                  <a:cubicBezTo>
                    <a:pt x="18690" y="15034"/>
                    <a:pt x="18690" y="15024"/>
                    <a:pt x="18690" y="15013"/>
                  </a:cubicBezTo>
                  <a:cubicBezTo>
                    <a:pt x="18690" y="13459"/>
                    <a:pt x="18027" y="12115"/>
                    <a:pt x="17065" y="11476"/>
                  </a:cubicBezTo>
                </a:path>
                <a:path w="21600" h="21600" fill="none">
                  <a:moveTo>
                    <a:pt x="20175" y="9015"/>
                  </a:moveTo>
                  <a:cubicBezTo>
                    <a:pt x="20486" y="8654"/>
                    <a:pt x="20736" y="8197"/>
                    <a:pt x="20900" y="7678"/>
                  </a:cubicBezTo>
                </a:path>
                <a:path w="21600" h="21600" fill="none">
                  <a:moveTo>
                    <a:pt x="19200" y="3345"/>
                  </a:moveTo>
                  <a:cubicBezTo>
                    <a:pt x="19200" y="3329"/>
                    <a:pt x="19200" y="3313"/>
                    <a:pt x="19200" y="3297"/>
                  </a:cubicBezTo>
                  <a:cubicBezTo>
                    <a:pt x="19200" y="3097"/>
                    <a:pt x="19187" y="2901"/>
                    <a:pt x="19162" y="2711"/>
                  </a:cubicBezTo>
                </a:path>
                <a:path w="21600" h="21600" fill="none">
                  <a:moveTo>
                    <a:pt x="14910" y="1170"/>
                  </a:moveTo>
                  <a:cubicBezTo>
                    <a:pt x="14759" y="1412"/>
                    <a:pt x="14634" y="1683"/>
                    <a:pt x="14539" y="1976"/>
                  </a:cubicBezTo>
                </a:path>
                <a:path w="21600" h="21600" fill="none">
                  <a:moveTo>
                    <a:pt x="11250" y="1665"/>
                  </a:moveTo>
                  <a:cubicBezTo>
                    <a:pt x="11169" y="1882"/>
                    <a:pt x="11108" y="2115"/>
                    <a:pt x="11069" y="2360"/>
                  </a:cubicBezTo>
                </a:path>
                <a:path w="21600" h="21600" fill="none">
                  <a:moveTo>
                    <a:pt x="7650" y="3270"/>
                  </a:moveTo>
                  <a:cubicBezTo>
                    <a:pt x="7455" y="3011"/>
                    <a:pt x="7237" y="2784"/>
                    <a:pt x="7001" y="2595"/>
                  </a:cubicBezTo>
                </a:path>
                <a:path w="21600" h="21600" fill="none">
                  <a:moveTo>
                    <a:pt x="1950" y="7185"/>
                  </a:moveTo>
                  <a:cubicBezTo>
                    <a:pt x="1974" y="7430"/>
                    <a:pt x="2012" y="7667"/>
                    <a:pt x="2063" y="7896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  <a:effectLst>
              <a:outerShdw blurRad="139700" dist="635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337" y="4124"/>
              <a:ext cx="113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宋体" panose="02010600030101010101" pitchFamily="2" charset="-122"/>
                  <a:sym typeface="+mn-ea"/>
                </a:rPr>
                <a:t>美</a:t>
              </a:r>
              <a:endParaRPr lang="zh-CN" altLang="en-US" sz="40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46082" name="文本框 46081"/>
          <p:cNvSpPr txBox="1"/>
          <p:nvPr/>
        </p:nvSpPr>
        <p:spPr>
          <a:xfrm>
            <a:off x="3405188" y="4042410"/>
            <a:ext cx="5576887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1.景物与景物之间的动静对比；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2.景物与人物之间的动静对比；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3.人物与人物之间的动静对比。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8430" y="3512185"/>
            <a:ext cx="3124200" cy="258953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14" name="左大括号 13"/>
          <p:cNvSpPr/>
          <p:nvPr/>
        </p:nvSpPr>
        <p:spPr>
          <a:xfrm rot="5400000">
            <a:off x="5679123" y="1451928"/>
            <a:ext cx="371475" cy="4335463"/>
          </a:xfrm>
          <a:prstGeom prst="leftBrace">
            <a:avLst>
              <a:gd name="adj1" fmla="val 5411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6082" grpId="0"/>
      <p:bldP spid="14" grpId="0" bldLvl="0" animBg="1"/>
      <p:bldP spid="1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79140" y="703580"/>
            <a:ext cx="3581400" cy="2449830"/>
            <a:chOff x="3823" y="2265"/>
            <a:chExt cx="5640" cy="3858"/>
          </a:xfrm>
        </p:grpSpPr>
        <p:sp>
          <p:nvSpPr>
            <p:cNvPr id="50179" name="直接连接符 47107"/>
            <p:cNvSpPr/>
            <p:nvPr/>
          </p:nvSpPr>
          <p:spPr>
            <a:xfrm flipV="1">
              <a:off x="3943" y="2908"/>
              <a:ext cx="720" cy="48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109" name="文本框 47108"/>
            <p:cNvSpPr txBox="1"/>
            <p:nvPr/>
          </p:nvSpPr>
          <p:spPr>
            <a:xfrm>
              <a:off x="4783" y="2265"/>
              <a:ext cx="3157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宋体" panose="02010600030101010101" pitchFamily="2" charset="-122"/>
                </a:rPr>
                <a:t>山水而醉</a:t>
              </a:r>
              <a:endParaRPr lang="zh-CN" altLang="en-US" sz="3200" b="1" dirty="0">
                <a:latin typeface="宋体" panose="02010600030101010101" pitchFamily="2" charset="-122"/>
              </a:endParaRPr>
            </a:p>
          </p:txBody>
        </p:sp>
        <p:sp>
          <p:nvSpPr>
            <p:cNvPr id="50181" name="直接连接符 47109"/>
            <p:cNvSpPr/>
            <p:nvPr/>
          </p:nvSpPr>
          <p:spPr>
            <a:xfrm>
              <a:off x="3943" y="4863"/>
              <a:ext cx="720" cy="48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182" name="直接连接符 47110"/>
            <p:cNvSpPr/>
            <p:nvPr/>
          </p:nvSpPr>
          <p:spPr>
            <a:xfrm>
              <a:off x="3823" y="4270"/>
              <a:ext cx="960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112" name="文本框 47111"/>
            <p:cNvSpPr txBox="1"/>
            <p:nvPr/>
          </p:nvSpPr>
          <p:spPr>
            <a:xfrm>
              <a:off x="4825" y="3810"/>
              <a:ext cx="3075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宋体" panose="02010600030101010101" pitchFamily="2" charset="-122"/>
                </a:rPr>
                <a:t>宴酣而醉</a:t>
              </a:r>
              <a:endParaRPr lang="zh-CN" altLang="en-US" sz="3200" b="1" dirty="0">
                <a:latin typeface="宋体" panose="02010600030101010101" pitchFamily="2" charset="-122"/>
              </a:endParaRPr>
            </a:p>
          </p:txBody>
        </p:sp>
        <p:sp>
          <p:nvSpPr>
            <p:cNvPr id="47113" name="文本框 47112"/>
            <p:cNvSpPr txBox="1"/>
            <p:nvPr/>
          </p:nvSpPr>
          <p:spPr>
            <a:xfrm>
              <a:off x="4783" y="5205"/>
              <a:ext cx="4680" cy="9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宋体" panose="02010600030101010101" pitchFamily="2" charset="-122"/>
                </a:rPr>
                <a:t>与民同乐而醉</a:t>
              </a:r>
              <a:endParaRPr lang="zh-CN" altLang="en-US" sz="3200" b="1" dirty="0">
                <a:latin typeface="宋体" panose="02010600030101010101" pitchFamily="2" charset="-122"/>
              </a:endParaRPr>
            </a:p>
          </p:txBody>
        </p:sp>
      </p:grpSp>
      <p:sp>
        <p:nvSpPr>
          <p:cNvPr id="47115" name="文本框 47114"/>
          <p:cNvSpPr txBox="1"/>
          <p:nvPr/>
        </p:nvSpPr>
        <p:spPr>
          <a:xfrm>
            <a:off x="1090613" y="3627120"/>
            <a:ext cx="6810375" cy="58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醉翁之意不在酒，在乎山水之间也。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4480" y="4466590"/>
            <a:ext cx="8091170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太守周围的人情事物无一不让他愉悦动情。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他所治理的滁州这一方水土，可谓政通人和，百姓安居乐业，快乐无比，太守自然也就乐得其醉了，他沉醉于这方山水之乐，也更沉醉与民同乐之中。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90930" y="1219200"/>
            <a:ext cx="1425575" cy="1198880"/>
            <a:chOff x="1779" y="3737"/>
            <a:chExt cx="2245" cy="1888"/>
          </a:xfrm>
        </p:grpSpPr>
        <p:sp>
          <p:nvSpPr>
            <p:cNvPr id="46081" name="Cloud"/>
            <p:cNvSpPr>
              <a:spLocks noChangeAspect="1" noEditPoints="1"/>
            </p:cNvSpPr>
            <p:nvPr/>
          </p:nvSpPr>
          <p:spPr>
            <a:xfrm>
              <a:off x="1779" y="3737"/>
              <a:ext cx="2245" cy="1888"/>
            </a:xfrm>
            <a:custGeom>
              <a:avLst/>
              <a:gdLst/>
              <a:ahLst/>
              <a:cxnLst>
                <a:cxn ang="0">
                  <a:pos x="67" y="10800"/>
                </a:cxn>
                <a:cxn ang="0">
                  <a:pos x="10800" y="21577"/>
                </a:cxn>
                <a:cxn ang="0">
                  <a:pos x="21582" y="10800"/>
                </a:cxn>
                <a:cxn ang="0">
                  <a:pos x="10800" y="1235"/>
                </a:cxn>
              </a:cxnLst>
              <a:rect l="0" t="0" r="0" b="0"/>
              <a:pathLst>
                <a:path w="21600" h="21600">
                  <a:moveTo>
                    <a:pt x="1950" y="7185"/>
                  </a:moveTo>
                  <a:cubicBezTo>
                    <a:pt x="854" y="7337"/>
                    <a:pt x="-1" y="8603"/>
                    <a:pt x="-1" y="10142"/>
                  </a:cubicBezTo>
                  <a:cubicBezTo>
                    <a:pt x="-1" y="11236"/>
                    <a:pt x="431" y="12192"/>
                    <a:pt x="1074" y="12708"/>
                  </a:cubicBezTo>
                  <a:cubicBezTo>
                    <a:pt x="709" y="13237"/>
                    <a:pt x="486" y="13948"/>
                    <a:pt x="486" y="14730"/>
                  </a:cubicBezTo>
                  <a:cubicBezTo>
                    <a:pt x="486" y="16364"/>
                    <a:pt x="1462" y="17689"/>
                    <a:pt x="2666" y="17689"/>
                  </a:cubicBezTo>
                  <a:cubicBezTo>
                    <a:pt x="2752" y="17689"/>
                    <a:pt x="2837" y="17682"/>
                    <a:pt x="2921" y="17669"/>
                  </a:cubicBezTo>
                  <a:cubicBezTo>
                    <a:pt x="3587" y="19254"/>
                    <a:pt x="4837" y="20320"/>
                    <a:pt x="6270" y="20320"/>
                  </a:cubicBezTo>
                  <a:cubicBezTo>
                    <a:pt x="6998" y="20320"/>
                    <a:pt x="7678" y="20045"/>
                    <a:pt x="8259" y="19567"/>
                  </a:cubicBezTo>
                  <a:cubicBezTo>
                    <a:pt x="8865" y="20802"/>
                    <a:pt x="9896" y="21614"/>
                    <a:pt x="11066" y="21614"/>
                  </a:cubicBezTo>
                  <a:cubicBezTo>
                    <a:pt x="12590" y="21614"/>
                    <a:pt x="13878" y="20236"/>
                    <a:pt x="14298" y="18343"/>
                  </a:cubicBezTo>
                  <a:cubicBezTo>
                    <a:pt x="14741" y="18721"/>
                    <a:pt x="15266" y="18939"/>
                    <a:pt x="15829" y="18939"/>
                  </a:cubicBezTo>
                  <a:cubicBezTo>
                    <a:pt x="17419" y="18939"/>
                    <a:pt x="18709" y="17195"/>
                    <a:pt x="18722" y="15037"/>
                  </a:cubicBezTo>
                  <a:cubicBezTo>
                    <a:pt x="20367" y="14720"/>
                    <a:pt x="21630" y="12798"/>
                    <a:pt x="21630" y="10474"/>
                  </a:cubicBezTo>
                  <a:cubicBezTo>
                    <a:pt x="21630" y="9417"/>
                    <a:pt x="21369" y="8443"/>
                    <a:pt x="20929" y="7666"/>
                  </a:cubicBezTo>
                  <a:cubicBezTo>
                    <a:pt x="21068" y="7226"/>
                    <a:pt x="21145" y="6741"/>
                    <a:pt x="21145" y="6232"/>
                  </a:cubicBezTo>
                  <a:cubicBezTo>
                    <a:pt x="21145" y="4555"/>
                    <a:pt x="20312" y="3142"/>
                    <a:pt x="19180" y="2722"/>
                  </a:cubicBezTo>
                  <a:cubicBezTo>
                    <a:pt x="18976" y="1178"/>
                    <a:pt x="17983" y="8"/>
                    <a:pt x="16789" y="8"/>
                  </a:cubicBezTo>
                  <a:cubicBezTo>
                    <a:pt x="16046" y="8"/>
                    <a:pt x="15382" y="460"/>
                    <a:pt x="14936" y="1173"/>
                  </a:cubicBezTo>
                  <a:cubicBezTo>
                    <a:pt x="14537" y="461"/>
                    <a:pt x="13908" y="2"/>
                    <a:pt x="13200" y="2"/>
                  </a:cubicBezTo>
                  <a:cubicBezTo>
                    <a:pt x="12345" y="2"/>
                    <a:pt x="11604" y="672"/>
                    <a:pt x="11246" y="1647"/>
                  </a:cubicBezTo>
                  <a:cubicBezTo>
                    <a:pt x="10765" y="1001"/>
                    <a:pt x="10104" y="602"/>
                    <a:pt x="9375" y="602"/>
                  </a:cubicBezTo>
                  <a:cubicBezTo>
                    <a:pt x="8354" y="602"/>
                    <a:pt x="7468" y="1383"/>
                    <a:pt x="7019" y="2531"/>
                  </a:cubicBezTo>
                  <a:cubicBezTo>
                    <a:pt x="6519" y="2130"/>
                    <a:pt x="5935" y="1900"/>
                    <a:pt x="5312" y="1900"/>
                  </a:cubicBezTo>
                  <a:cubicBezTo>
                    <a:pt x="3447" y="1900"/>
                    <a:pt x="1935" y="3957"/>
                    <a:pt x="1935" y="6495"/>
                  </a:cubicBezTo>
                  <a:cubicBezTo>
                    <a:pt x="1935" y="6706"/>
                    <a:pt x="1945" y="6913"/>
                    <a:pt x="1966" y="7117"/>
                  </a:cubicBezTo>
                  <a:close/>
                </a:path>
                <a:path w="21600" h="21600" fill="none">
                  <a:moveTo>
                    <a:pt x="1080" y="12690"/>
                  </a:moveTo>
                  <a:cubicBezTo>
                    <a:pt x="1402" y="12949"/>
                    <a:pt x="1778" y="13097"/>
                    <a:pt x="2178" y="13097"/>
                  </a:cubicBezTo>
                  <a:cubicBezTo>
                    <a:pt x="2235" y="13097"/>
                    <a:pt x="2292" y="13094"/>
                    <a:pt x="2348" y="13088"/>
                  </a:cubicBezTo>
                </a:path>
                <a:path w="21600" h="21600" fill="none">
                  <a:moveTo>
                    <a:pt x="2910" y="17640"/>
                  </a:moveTo>
                  <a:cubicBezTo>
                    <a:pt x="3105" y="17609"/>
                    <a:pt x="3290" y="17544"/>
                    <a:pt x="3465" y="17450"/>
                  </a:cubicBezTo>
                </a:path>
                <a:path w="21600" h="21600" fill="none">
                  <a:moveTo>
                    <a:pt x="7905" y="18675"/>
                  </a:moveTo>
                  <a:cubicBezTo>
                    <a:pt x="7993" y="18984"/>
                    <a:pt x="8105" y="19275"/>
                    <a:pt x="8238" y="19546"/>
                  </a:cubicBezTo>
                </a:path>
                <a:path w="21600" h="21600" fill="none">
                  <a:moveTo>
                    <a:pt x="14280" y="18330"/>
                  </a:moveTo>
                  <a:cubicBezTo>
                    <a:pt x="14349" y="18025"/>
                    <a:pt x="14394" y="17705"/>
                    <a:pt x="14414" y="17375"/>
                  </a:cubicBezTo>
                </a:path>
                <a:path w="21600" h="21600" fill="none">
                  <a:moveTo>
                    <a:pt x="18690" y="15045"/>
                  </a:moveTo>
                  <a:cubicBezTo>
                    <a:pt x="18690" y="15034"/>
                    <a:pt x="18690" y="15024"/>
                    <a:pt x="18690" y="15013"/>
                  </a:cubicBezTo>
                  <a:cubicBezTo>
                    <a:pt x="18690" y="13459"/>
                    <a:pt x="18027" y="12115"/>
                    <a:pt x="17065" y="11476"/>
                  </a:cubicBezTo>
                </a:path>
                <a:path w="21600" h="21600" fill="none">
                  <a:moveTo>
                    <a:pt x="20175" y="9015"/>
                  </a:moveTo>
                  <a:cubicBezTo>
                    <a:pt x="20486" y="8654"/>
                    <a:pt x="20736" y="8197"/>
                    <a:pt x="20900" y="7678"/>
                  </a:cubicBezTo>
                </a:path>
                <a:path w="21600" h="21600" fill="none">
                  <a:moveTo>
                    <a:pt x="19200" y="3345"/>
                  </a:moveTo>
                  <a:cubicBezTo>
                    <a:pt x="19200" y="3329"/>
                    <a:pt x="19200" y="3313"/>
                    <a:pt x="19200" y="3297"/>
                  </a:cubicBezTo>
                  <a:cubicBezTo>
                    <a:pt x="19200" y="3097"/>
                    <a:pt x="19187" y="2901"/>
                    <a:pt x="19162" y="2711"/>
                  </a:cubicBezTo>
                </a:path>
                <a:path w="21600" h="21600" fill="none">
                  <a:moveTo>
                    <a:pt x="14910" y="1170"/>
                  </a:moveTo>
                  <a:cubicBezTo>
                    <a:pt x="14759" y="1412"/>
                    <a:pt x="14634" y="1683"/>
                    <a:pt x="14539" y="1976"/>
                  </a:cubicBezTo>
                </a:path>
                <a:path w="21600" h="21600" fill="none">
                  <a:moveTo>
                    <a:pt x="11250" y="1665"/>
                  </a:moveTo>
                  <a:cubicBezTo>
                    <a:pt x="11169" y="1882"/>
                    <a:pt x="11108" y="2115"/>
                    <a:pt x="11069" y="2360"/>
                  </a:cubicBezTo>
                </a:path>
                <a:path w="21600" h="21600" fill="none">
                  <a:moveTo>
                    <a:pt x="7650" y="3270"/>
                  </a:moveTo>
                  <a:cubicBezTo>
                    <a:pt x="7455" y="3011"/>
                    <a:pt x="7237" y="2784"/>
                    <a:pt x="7001" y="2595"/>
                  </a:cubicBezTo>
                </a:path>
                <a:path w="21600" h="21600" fill="none">
                  <a:moveTo>
                    <a:pt x="1950" y="7185"/>
                  </a:moveTo>
                  <a:cubicBezTo>
                    <a:pt x="1974" y="7430"/>
                    <a:pt x="2012" y="7667"/>
                    <a:pt x="2063" y="7896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  <a:effectLst>
              <a:outerShdw blurRad="139700" dist="635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337" y="4124"/>
              <a:ext cx="113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宋体" panose="02010600030101010101" pitchFamily="2" charset="-122"/>
                  <a:sym typeface="+mn-ea"/>
                </a:rPr>
                <a:t>醉</a:t>
              </a:r>
              <a:endParaRPr lang="zh-CN" altLang="en-US" sz="40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文本框 48130"/>
          <p:cNvSpPr txBox="1"/>
          <p:nvPr/>
        </p:nvSpPr>
        <p:spPr>
          <a:xfrm>
            <a:off x="2710180" y="656273"/>
            <a:ext cx="20875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山水之乐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48133" name="文本框 48132"/>
          <p:cNvSpPr txBox="1"/>
          <p:nvPr/>
        </p:nvSpPr>
        <p:spPr>
          <a:xfrm>
            <a:off x="2710180" y="1240473"/>
            <a:ext cx="1925638" cy="582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禽鸟之乐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48135" name="文本框 48134"/>
          <p:cNvSpPr txBox="1"/>
          <p:nvPr/>
        </p:nvSpPr>
        <p:spPr>
          <a:xfrm>
            <a:off x="2710180" y="1930083"/>
            <a:ext cx="1924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游人之乐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48137" name="文本框 48136"/>
          <p:cNvSpPr txBox="1"/>
          <p:nvPr/>
        </p:nvSpPr>
        <p:spPr>
          <a:xfrm>
            <a:off x="2710180" y="2626043"/>
            <a:ext cx="1924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宾客之乐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48139" name="文本框 48138"/>
          <p:cNvSpPr txBox="1"/>
          <p:nvPr/>
        </p:nvSpPr>
        <p:spPr>
          <a:xfrm>
            <a:off x="2641600" y="3310255"/>
            <a:ext cx="1924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太守之乐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899920" y="760095"/>
            <a:ext cx="576580" cy="313499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06720" y="206375"/>
            <a:ext cx="3211195" cy="432308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161290" y="1562100"/>
            <a:ext cx="1425575" cy="1198880"/>
            <a:chOff x="1779" y="3737"/>
            <a:chExt cx="2245" cy="1888"/>
          </a:xfrm>
        </p:grpSpPr>
        <p:sp>
          <p:nvSpPr>
            <p:cNvPr id="46081" name="Cloud"/>
            <p:cNvSpPr>
              <a:spLocks noChangeAspect="1" noEditPoints="1"/>
            </p:cNvSpPr>
            <p:nvPr/>
          </p:nvSpPr>
          <p:spPr>
            <a:xfrm>
              <a:off x="1779" y="3737"/>
              <a:ext cx="2245" cy="1888"/>
            </a:xfrm>
            <a:custGeom>
              <a:avLst/>
              <a:gdLst/>
              <a:ahLst/>
              <a:cxnLst>
                <a:cxn ang="0">
                  <a:pos x="67" y="10800"/>
                </a:cxn>
                <a:cxn ang="0">
                  <a:pos x="10800" y="21577"/>
                </a:cxn>
                <a:cxn ang="0">
                  <a:pos x="21582" y="10800"/>
                </a:cxn>
                <a:cxn ang="0">
                  <a:pos x="10800" y="1235"/>
                </a:cxn>
              </a:cxnLst>
              <a:rect l="0" t="0" r="0" b="0"/>
              <a:pathLst>
                <a:path w="21600" h="21600">
                  <a:moveTo>
                    <a:pt x="1950" y="7185"/>
                  </a:moveTo>
                  <a:cubicBezTo>
                    <a:pt x="854" y="7337"/>
                    <a:pt x="-1" y="8603"/>
                    <a:pt x="-1" y="10142"/>
                  </a:cubicBezTo>
                  <a:cubicBezTo>
                    <a:pt x="-1" y="11236"/>
                    <a:pt x="431" y="12192"/>
                    <a:pt x="1074" y="12708"/>
                  </a:cubicBezTo>
                  <a:cubicBezTo>
                    <a:pt x="709" y="13237"/>
                    <a:pt x="486" y="13948"/>
                    <a:pt x="486" y="14730"/>
                  </a:cubicBezTo>
                  <a:cubicBezTo>
                    <a:pt x="486" y="16364"/>
                    <a:pt x="1462" y="17689"/>
                    <a:pt x="2666" y="17689"/>
                  </a:cubicBezTo>
                  <a:cubicBezTo>
                    <a:pt x="2752" y="17689"/>
                    <a:pt x="2837" y="17682"/>
                    <a:pt x="2921" y="17669"/>
                  </a:cubicBezTo>
                  <a:cubicBezTo>
                    <a:pt x="3587" y="19254"/>
                    <a:pt x="4837" y="20320"/>
                    <a:pt x="6270" y="20320"/>
                  </a:cubicBezTo>
                  <a:cubicBezTo>
                    <a:pt x="6998" y="20320"/>
                    <a:pt x="7678" y="20045"/>
                    <a:pt x="8259" y="19567"/>
                  </a:cubicBezTo>
                  <a:cubicBezTo>
                    <a:pt x="8865" y="20802"/>
                    <a:pt x="9896" y="21614"/>
                    <a:pt x="11066" y="21614"/>
                  </a:cubicBezTo>
                  <a:cubicBezTo>
                    <a:pt x="12590" y="21614"/>
                    <a:pt x="13878" y="20236"/>
                    <a:pt x="14298" y="18343"/>
                  </a:cubicBezTo>
                  <a:cubicBezTo>
                    <a:pt x="14741" y="18721"/>
                    <a:pt x="15266" y="18939"/>
                    <a:pt x="15829" y="18939"/>
                  </a:cubicBezTo>
                  <a:cubicBezTo>
                    <a:pt x="17419" y="18939"/>
                    <a:pt x="18709" y="17195"/>
                    <a:pt x="18722" y="15037"/>
                  </a:cubicBezTo>
                  <a:cubicBezTo>
                    <a:pt x="20367" y="14720"/>
                    <a:pt x="21630" y="12798"/>
                    <a:pt x="21630" y="10474"/>
                  </a:cubicBezTo>
                  <a:cubicBezTo>
                    <a:pt x="21630" y="9417"/>
                    <a:pt x="21369" y="8443"/>
                    <a:pt x="20929" y="7666"/>
                  </a:cubicBezTo>
                  <a:cubicBezTo>
                    <a:pt x="21068" y="7226"/>
                    <a:pt x="21145" y="6741"/>
                    <a:pt x="21145" y="6232"/>
                  </a:cubicBezTo>
                  <a:cubicBezTo>
                    <a:pt x="21145" y="4555"/>
                    <a:pt x="20312" y="3142"/>
                    <a:pt x="19180" y="2722"/>
                  </a:cubicBezTo>
                  <a:cubicBezTo>
                    <a:pt x="18976" y="1178"/>
                    <a:pt x="17983" y="8"/>
                    <a:pt x="16789" y="8"/>
                  </a:cubicBezTo>
                  <a:cubicBezTo>
                    <a:pt x="16046" y="8"/>
                    <a:pt x="15382" y="460"/>
                    <a:pt x="14936" y="1173"/>
                  </a:cubicBezTo>
                  <a:cubicBezTo>
                    <a:pt x="14537" y="461"/>
                    <a:pt x="13908" y="2"/>
                    <a:pt x="13200" y="2"/>
                  </a:cubicBezTo>
                  <a:cubicBezTo>
                    <a:pt x="12345" y="2"/>
                    <a:pt x="11604" y="672"/>
                    <a:pt x="11246" y="1647"/>
                  </a:cubicBezTo>
                  <a:cubicBezTo>
                    <a:pt x="10765" y="1001"/>
                    <a:pt x="10104" y="602"/>
                    <a:pt x="9375" y="602"/>
                  </a:cubicBezTo>
                  <a:cubicBezTo>
                    <a:pt x="8354" y="602"/>
                    <a:pt x="7468" y="1383"/>
                    <a:pt x="7019" y="2531"/>
                  </a:cubicBezTo>
                  <a:cubicBezTo>
                    <a:pt x="6519" y="2130"/>
                    <a:pt x="5935" y="1900"/>
                    <a:pt x="5312" y="1900"/>
                  </a:cubicBezTo>
                  <a:cubicBezTo>
                    <a:pt x="3447" y="1900"/>
                    <a:pt x="1935" y="3957"/>
                    <a:pt x="1935" y="6495"/>
                  </a:cubicBezTo>
                  <a:cubicBezTo>
                    <a:pt x="1935" y="6706"/>
                    <a:pt x="1945" y="6913"/>
                    <a:pt x="1966" y="7117"/>
                  </a:cubicBezTo>
                  <a:close/>
                </a:path>
                <a:path w="21600" h="21600" fill="none">
                  <a:moveTo>
                    <a:pt x="1080" y="12690"/>
                  </a:moveTo>
                  <a:cubicBezTo>
                    <a:pt x="1402" y="12949"/>
                    <a:pt x="1778" y="13097"/>
                    <a:pt x="2178" y="13097"/>
                  </a:cubicBezTo>
                  <a:cubicBezTo>
                    <a:pt x="2235" y="13097"/>
                    <a:pt x="2292" y="13094"/>
                    <a:pt x="2348" y="13088"/>
                  </a:cubicBezTo>
                </a:path>
                <a:path w="21600" h="21600" fill="none">
                  <a:moveTo>
                    <a:pt x="2910" y="17640"/>
                  </a:moveTo>
                  <a:cubicBezTo>
                    <a:pt x="3105" y="17609"/>
                    <a:pt x="3290" y="17544"/>
                    <a:pt x="3465" y="17450"/>
                  </a:cubicBezTo>
                </a:path>
                <a:path w="21600" h="21600" fill="none">
                  <a:moveTo>
                    <a:pt x="7905" y="18675"/>
                  </a:moveTo>
                  <a:cubicBezTo>
                    <a:pt x="7993" y="18984"/>
                    <a:pt x="8105" y="19275"/>
                    <a:pt x="8238" y="19546"/>
                  </a:cubicBezTo>
                </a:path>
                <a:path w="21600" h="21600" fill="none">
                  <a:moveTo>
                    <a:pt x="14280" y="18330"/>
                  </a:moveTo>
                  <a:cubicBezTo>
                    <a:pt x="14349" y="18025"/>
                    <a:pt x="14394" y="17705"/>
                    <a:pt x="14414" y="17375"/>
                  </a:cubicBezTo>
                </a:path>
                <a:path w="21600" h="21600" fill="none">
                  <a:moveTo>
                    <a:pt x="18690" y="15045"/>
                  </a:moveTo>
                  <a:cubicBezTo>
                    <a:pt x="18690" y="15034"/>
                    <a:pt x="18690" y="15024"/>
                    <a:pt x="18690" y="15013"/>
                  </a:cubicBezTo>
                  <a:cubicBezTo>
                    <a:pt x="18690" y="13459"/>
                    <a:pt x="18027" y="12115"/>
                    <a:pt x="17065" y="11476"/>
                  </a:cubicBezTo>
                </a:path>
                <a:path w="21600" h="21600" fill="none">
                  <a:moveTo>
                    <a:pt x="20175" y="9015"/>
                  </a:moveTo>
                  <a:cubicBezTo>
                    <a:pt x="20486" y="8654"/>
                    <a:pt x="20736" y="8197"/>
                    <a:pt x="20900" y="7678"/>
                  </a:cubicBezTo>
                </a:path>
                <a:path w="21600" h="21600" fill="none">
                  <a:moveTo>
                    <a:pt x="19200" y="3345"/>
                  </a:moveTo>
                  <a:cubicBezTo>
                    <a:pt x="19200" y="3329"/>
                    <a:pt x="19200" y="3313"/>
                    <a:pt x="19200" y="3297"/>
                  </a:cubicBezTo>
                  <a:cubicBezTo>
                    <a:pt x="19200" y="3097"/>
                    <a:pt x="19187" y="2901"/>
                    <a:pt x="19162" y="2711"/>
                  </a:cubicBezTo>
                </a:path>
                <a:path w="21600" h="21600" fill="none">
                  <a:moveTo>
                    <a:pt x="14910" y="1170"/>
                  </a:moveTo>
                  <a:cubicBezTo>
                    <a:pt x="14759" y="1412"/>
                    <a:pt x="14634" y="1683"/>
                    <a:pt x="14539" y="1976"/>
                  </a:cubicBezTo>
                </a:path>
                <a:path w="21600" h="21600" fill="none">
                  <a:moveTo>
                    <a:pt x="11250" y="1665"/>
                  </a:moveTo>
                  <a:cubicBezTo>
                    <a:pt x="11169" y="1882"/>
                    <a:pt x="11108" y="2115"/>
                    <a:pt x="11069" y="2360"/>
                  </a:cubicBezTo>
                </a:path>
                <a:path w="21600" h="21600" fill="none">
                  <a:moveTo>
                    <a:pt x="7650" y="3270"/>
                  </a:moveTo>
                  <a:cubicBezTo>
                    <a:pt x="7455" y="3011"/>
                    <a:pt x="7237" y="2784"/>
                    <a:pt x="7001" y="2595"/>
                  </a:cubicBezTo>
                </a:path>
                <a:path w="21600" h="21600" fill="none">
                  <a:moveTo>
                    <a:pt x="1950" y="7185"/>
                  </a:moveTo>
                  <a:cubicBezTo>
                    <a:pt x="1974" y="7430"/>
                    <a:pt x="2012" y="7667"/>
                    <a:pt x="2063" y="7896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  <a:effectLst>
              <a:outerShdw blurRad="139700" dist="635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337" y="4124"/>
              <a:ext cx="113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宋体" panose="02010600030101010101" pitchFamily="2" charset="-122"/>
                  <a:sym typeface="+mn-ea"/>
                </a:rPr>
                <a:t>乐</a:t>
              </a:r>
              <a:endParaRPr lang="zh-CN" altLang="en-US" sz="4000" b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69634" name="文本框 48138"/>
          <p:cNvSpPr txBox="1"/>
          <p:nvPr/>
        </p:nvSpPr>
        <p:spPr>
          <a:xfrm>
            <a:off x="369888" y="4265613"/>
            <a:ext cx="8143875" cy="2011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“与民同乐”是他的理想，这正是他在失意中仍坚守自己的理想之后所得到的心理慰藉。这种“乐”也许并不为别人全知晓，也不需要别人都知晓，而他自己却愿意自得其乐。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3" grpId="0"/>
      <p:bldP spid="48135" grpId="0"/>
      <p:bldP spid="48137" grpId="0"/>
      <p:bldP spid="48139" grpId="0"/>
      <p:bldP spid="3" grpId="0" bldLvl="0" animBg="1"/>
      <p:bldP spid="696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中国教育出版网"/>
          <p:cNvPicPr>
            <a:picLocks noChangeAspect="1"/>
          </p:cNvPicPr>
          <p:nvPr/>
        </p:nvPicPr>
        <p:blipFill>
          <a:blip r:embed="rId1" cstate="print"/>
          <a:srcRect t="36944" b="3877"/>
          <a:stretch>
            <a:fillRect/>
          </a:stretch>
        </p:blipFill>
        <p:spPr>
          <a:xfrm>
            <a:off x="6095365" y="1250949"/>
            <a:ext cx="2678430" cy="439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圆角矩形 11" descr="中国教育出版网"/>
          <p:cNvSpPr/>
          <p:nvPr/>
        </p:nvSpPr>
        <p:spPr>
          <a:xfrm>
            <a:off x="319088" y="760413"/>
            <a:ext cx="2417762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4326" name="内容占位符 1" descr="中国教育出版网"/>
          <p:cNvSpPr>
            <a:spLocks noGrp="1"/>
          </p:cNvSpPr>
          <p:nvPr>
            <p:ph idx="4294967295"/>
          </p:nvPr>
        </p:nvSpPr>
        <p:spPr>
          <a:xfrm>
            <a:off x="0" y="1235075"/>
            <a:ext cx="5592763" cy="5245100"/>
          </a:xfrm>
        </p:spPr>
        <p:txBody>
          <a:bodyPr vert="horz" wrap="square" lIns="91440" tIns="45720" rIns="91440" bIns="45720" anchor="t">
            <a:normAutofit fontScale="90000" lnSpcReduction="20000"/>
          </a:bodyPr>
          <a:lstStyle/>
          <a:p>
            <a:pPr marL="0" indent="720725" algn="just" eaLnBrk="1" hangingPunct="1">
              <a:lnSpc>
                <a:spcPct val="100000"/>
              </a:lnSpc>
              <a:buNone/>
            </a:pPr>
            <a:r>
              <a:rPr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欧阳修（1007年－1072年），字永叔，号醉翁、六一居士，汉族，吉州永丰（今江西省吉安市永丰县）人，北宋政治家、文学家，且在政治上负有盛名。因吉州原属庐陵郡，以“庐陵欧阳修”自居。官至翰林学士、枢密副使、参知政事，谥号文忠，世称欧阳文忠公。后人又将其与韩愈、柳宗元和苏轼合称“千古文章四大家”。与韩愈、柳宗元、苏轼、苏洵、苏辙、王安石、曾巩被世人称为“唐宋散文八大家”。</a:t>
            </a:r>
            <a:endParaRPr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4013" y="428625"/>
            <a:ext cx="2346325" cy="631825"/>
            <a:chOff x="677" y="701"/>
            <a:chExt cx="3694" cy="996"/>
          </a:xfrm>
        </p:grpSpPr>
        <p:pic>
          <p:nvPicPr>
            <p:cNvPr id="5125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文本框 4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作者简介</a:t>
              </a:r>
              <a:endParaRPr lang="zh-CN" altLang="en-US" sz="32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charRg st="0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326">
                                            <p:txEl>
                                              <p:charRg st="0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65960"/>
            <a:ext cx="9144635" cy="48920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67560" y="2540"/>
            <a:ext cx="467741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活动四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文本解析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1203325" y="1311275"/>
            <a:ext cx="7940675" cy="1065213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1.</a:t>
            </a:r>
            <a:r>
              <a:rPr lang="zh-CN" altLang="en-US" b="1" dirty="0">
                <a:latin typeface="宋体" panose="02010600030101010101" pitchFamily="2" charset="-122"/>
              </a:rPr>
              <a:t>结合全文内容回答，太守是为什么而醉？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21507" name="圆角矩形 39" descr="中国教育出版网"/>
          <p:cNvSpPr/>
          <p:nvPr/>
        </p:nvSpPr>
        <p:spPr>
          <a:xfrm>
            <a:off x="323850" y="750888"/>
            <a:ext cx="23209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1734" name="文本框 1" descr="中国教育出版网"/>
          <p:cNvSpPr txBox="1"/>
          <p:nvPr/>
        </p:nvSpPr>
        <p:spPr>
          <a:xfrm>
            <a:off x="342900" y="1914525"/>
            <a:ext cx="8462963" cy="278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600075"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①为景而醉。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段移步换景，由远及近，为我们描绘了一幅幅山水特写。可归纳为：群山环绕图→琅琊秀色图→酿泉流水图→溪亭展翅图。第</a:t>
            </a:r>
            <a:r>
              <a:rPr lang="en-US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段写山山水水，花草树木，都蕴涵着作者深深的情怀，因而作者感叹：“醉翁之意不在酒，在乎山水之间也。山水之乐，得之心而寓之酒也。”这句话把景与情直接联系了起来。</a:t>
            </a:r>
            <a:endParaRPr lang="zh-CN" altLang="en-US" sz="24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1735" name="TextBox 7" descr="中国教育出版网"/>
          <p:cNvSpPr txBox="1"/>
          <p:nvPr/>
        </p:nvSpPr>
        <p:spPr>
          <a:xfrm>
            <a:off x="323850" y="4529138"/>
            <a:ext cx="8191500" cy="23355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600075"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②为人而醉。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</a:rPr>
              <a:t>滁人游，前呼后应，扶老携幼，自由自在，热闹非凡；太守宴，溪深鱼肥，泉香酒冽，美味佳肴，应有尽有；众宾欢，投壶下棋，觥筹交错，说说笑笑，无拘无束；太守醉，作为太守，见此其乐融融的景象，自然酒不醉人而人自醉了。</a:t>
            </a:r>
            <a:endParaRPr lang="zh-CN" altLang="en-US" sz="2400" b="1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build="p"/>
      <p:bldP spid="201734" grpId="0"/>
      <p:bldP spid="2017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25963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1" kern="12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③为情而醉。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“然而禽鸟知山林之乐，而不知人之乐；人知从太守游而乐，而不知太守之乐其乐也”一句中分析了不同层次的乐，鸟乐是本能享受山水之乐。宾客的乐是随从太守而乐，境界不高。只有乐其乐</a:t>
            </a: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800" b="1" u="sng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与民同乐才是最高层次的乐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。进而点明太守不仅乐于山水。更重要的是在于与民同乐这一文章主旨。也含蓄地表明了作者的政治理想和抱负，“卒章显志”这是古人常用的一种写作手法。</a:t>
            </a:r>
            <a:endParaRPr lang="zh-CN" altLang="en-US" sz="28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buNone/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2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914400"/>
            <a:ext cx="7623175" cy="1065213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   2.</a:t>
            </a:r>
            <a:r>
              <a:rPr lang="zh-CN" altLang="en-US" b="1" dirty="0">
                <a:latin typeface="宋体" panose="02010600030101010101" pitchFamily="2" charset="-122"/>
              </a:rPr>
              <a:t>精读最后一段，说说哪句话体现了全文主旨？如何理解“太守之乐其乐”？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203779" name="文本框 1" descr="中国教育出版网"/>
          <p:cNvSpPr txBox="1"/>
          <p:nvPr/>
        </p:nvSpPr>
        <p:spPr>
          <a:xfrm>
            <a:off x="536575" y="2252980"/>
            <a:ext cx="5015865" cy="3641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00075"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2400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主旨句：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醉能同其乐。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600075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“太守之乐其乐”是点睛之笔。作者在这里含蓄地抒发了自己复杂的感情，既包含娱情山水排遣郁闷的欢乐，也包含看到自己的政绩</a:t>
            </a: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政通人和后的欣慰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482590" y="3186430"/>
            <a:ext cx="3596005" cy="3596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688975"/>
            <a:ext cx="8347075" cy="1065213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     3.</a:t>
            </a:r>
            <a:r>
              <a:rPr lang="zh-CN" altLang="en-US" b="1" dirty="0">
                <a:latin typeface="宋体" panose="02010600030101010101" pitchFamily="2" charset="-122"/>
              </a:rPr>
              <a:t>作者自号醉翁，以醉翁的形象出现在我们面前，如何看待他的醉？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204803" name="文本框 1" descr="中国教育出版网"/>
          <p:cNvSpPr txBox="1"/>
          <p:nvPr/>
        </p:nvSpPr>
        <p:spPr>
          <a:xfrm>
            <a:off x="340043" y="1998980"/>
            <a:ext cx="8462962" cy="32334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600075"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醉翁之意不在酒，在乎山水之间也”，纵情林木，醉意山水，这是作者的真意。他的“醉”与“乐”是统一的：“醉”是表象， “乐”是实质，写“醉”是为了写“乐”。这“乐”也不是纯粹的乐，而是乐中含悲。为何？因为作者当时政治上失意，仕途落魄。内心世界很复杂，只好借酒浇愁。所以，他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乐中也含悲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indent="600075">
              <a:lnSpc>
                <a:spcPts val="3500"/>
              </a:lnSpc>
              <a:buFont typeface="Arial" panose="020B0604020202020204" pitchFamily="34" charset="0"/>
            </a:pPr>
            <a:endParaRPr lang="en-US" altLang="zh-CN" sz="2400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914400"/>
            <a:ext cx="7886700" cy="4351338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b="1" dirty="0">
                <a:latin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宋体" panose="02010600030101010101" pitchFamily="2" charset="-122"/>
              </a:rPr>
              <a:t> </a:t>
            </a:r>
            <a:r>
              <a:rPr lang="en-US" altLang="zh-CN" b="1" dirty="0">
                <a:latin typeface="宋体" panose="02010600030101010101" pitchFamily="2" charset="-122"/>
              </a:rPr>
              <a:t>4.</a:t>
            </a:r>
            <a:r>
              <a:rPr lang="zh-CN" altLang="en-US" b="1" dirty="0">
                <a:latin typeface="宋体" panose="02010600030101010101" pitchFamily="2" charset="-122"/>
              </a:rPr>
              <a:t>欧阳修的“醉”与“乐”之间有什么样的联系？</a:t>
            </a:r>
            <a:r>
              <a:rPr lang="zh-CN" altLang="en-US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醉翁之意不在酒，在乎山水之间也”，更在于“乐民之乐也”（与民同乐）。宋仁宗庆历五年，范仲淹等推行“庆历新政”失败，相继被贬职。欧阳修因上书为他们辩护，也被贬职为滁州知州。“庆历新政”的失败，使北宋丧失了一次变法图强的机会。</a:t>
            </a:r>
            <a:r>
              <a:rPr lang="zh-CN" altLang="en-US" sz="2800" b="1" kern="12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欧阳修以宽和仁爱之心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“与民同乐”，体现了</a:t>
            </a:r>
            <a:r>
              <a:rPr lang="zh-CN" altLang="en-US" sz="2800" b="1" kern="12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儒家的传统思想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。所以“醉翁之意不在酒，在乎山水之间也”，</a:t>
            </a:r>
            <a:r>
              <a:rPr lang="zh-CN" altLang="en-US" sz="2800" b="1" kern="12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更在乎“与民同乐”。</a:t>
            </a:r>
            <a:endParaRPr lang="zh-CN" altLang="en-US" sz="2800" b="1" kern="12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buNone/>
            </a:pP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625475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   1.</a:t>
            </a:r>
            <a:r>
              <a:rPr lang="zh-CN" altLang="en-US" b="1" dirty="0">
                <a:latin typeface="宋体" panose="02010600030101010101" pitchFamily="2" charset="-122"/>
              </a:rPr>
              <a:t>精读第</a:t>
            </a:r>
            <a:r>
              <a:rPr lang="en-US" altLang="zh-CN" b="1" dirty="0"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</a:rPr>
              <a:t>段并回答：这段如何划分层次？写法是什么？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26627" name="圆角矩形 43" descr="中国教育出版网"/>
          <p:cNvSpPr/>
          <p:nvPr/>
        </p:nvSpPr>
        <p:spPr>
          <a:xfrm>
            <a:off x="327025" y="984250"/>
            <a:ext cx="2320925" cy="490538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6854" name="文本框 2" descr="中国教育出版网"/>
          <p:cNvSpPr txBox="1"/>
          <p:nvPr/>
        </p:nvSpPr>
        <p:spPr>
          <a:xfrm>
            <a:off x="762000" y="2725420"/>
            <a:ext cx="7380288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600075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第一层写环境并点题：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环滁皆山→西南诸峰→琅琊（鸟瞰）→酿泉（由俯到仰）→醉翁亭（自下而上，点题）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600075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这一层的写景方式：自远而近，从大环境写起，层层烘染，步步推进，一步步把读者带入佳景，并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交代了下文的游乐路线与环境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6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内容占位符 2" descr="中国教育出版网"/>
          <p:cNvSpPr>
            <a:spLocks noGrp="1"/>
          </p:cNvSpPr>
          <p:nvPr>
            <p:ph idx="4294967295"/>
          </p:nvPr>
        </p:nvSpPr>
        <p:spPr/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第二层写亭的得名：</a:t>
            </a:r>
            <a:r>
              <a:rPr lang="zh-CN" altLang="en-US" sz="2800" b="1" kern="12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建亭者→名亭者→乐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（题眼，主线）。</a:t>
            </a:r>
            <a:r>
              <a:rPr lang="zh-CN" altLang="en-US" sz="2800" b="1" u="sng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这段总写醉翁亭秀丽的自然环境和它的得名，并指出“醉翁”二字的深意。</a:t>
            </a:r>
            <a:r>
              <a:rPr lang="en-US" altLang="en-US" sz="2800" b="1" u="sng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endParaRPr lang="en-US" altLang="en-US" sz="2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欧阳修在描写滁州四周的山时起初用了</a:t>
            </a:r>
            <a:r>
              <a:rPr lang="en-US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40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个字，把东南西北四方都写了，但最后改成“环滁皆山也”</a:t>
            </a:r>
            <a:r>
              <a:rPr lang="en-US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个字。这</a:t>
            </a:r>
            <a:r>
              <a:rPr lang="en-US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个字高度凝练，高度简洁，是锤炼字句的典范，</a:t>
            </a:r>
            <a:r>
              <a:rPr lang="zh-CN" altLang="en-US" sz="2800" b="1" kern="12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鸟瞰全景，概述了滁州的地理特征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buNone/>
            </a:pP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744538"/>
            <a:ext cx="7250113" cy="649287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</a:rPr>
              <a:t>精读第</a:t>
            </a:r>
            <a:r>
              <a:rPr lang="en-US" altLang="en-US" sz="2800" b="1" dirty="0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段，说说它的内容、层次和写法。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208899" name="文本框 1" descr="中国教育出版网"/>
          <p:cNvSpPr txBox="1"/>
          <p:nvPr/>
        </p:nvSpPr>
        <p:spPr>
          <a:xfrm>
            <a:off x="717868" y="1393825"/>
            <a:ext cx="7707312" cy="988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600075"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这段分别描写山间朝暮及四季的不同景色，是上段“山水之乐”的具体化。</a:t>
            </a:r>
            <a:r>
              <a:rPr lang="zh-CN" altLang="en-US" sz="2400" b="1" u="sng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分三层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8900" name="TextBox 3" descr="中国教育出版网"/>
          <p:cNvSpPr txBox="1"/>
          <p:nvPr/>
        </p:nvSpPr>
        <p:spPr>
          <a:xfrm>
            <a:off x="788035" y="5136198"/>
            <a:ext cx="7567613" cy="988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600075"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</a:rPr>
              <a:t>写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四时景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</a:rPr>
              <a:t>抓住了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山间独特的景物山、花、木、泉、石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</a:rPr>
              <a:t>，写出了迥然有异的四幅图景。</a:t>
            </a:r>
            <a:endParaRPr lang="zh-CN" altLang="en-US" sz="2400" b="1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208901" name="TextBox 4" descr="中国教育出版网"/>
          <p:cNvSpPr txBox="1"/>
          <p:nvPr/>
        </p:nvSpPr>
        <p:spPr>
          <a:xfrm>
            <a:off x="778828" y="3698240"/>
            <a:ext cx="7781925" cy="1437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600075"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写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早晚景色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变化，抓住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“明“晦”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的特点，用“日出”“云归”写出“林开”“岩暝”的变化景象，成为对比鲜明的两画面。</a:t>
            </a:r>
            <a:endParaRPr lang="zh-CN" altLang="en-US" sz="24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8902" name="TextBox 5" descr="中国教育出版网"/>
          <p:cNvSpPr txBox="1"/>
          <p:nvPr/>
        </p:nvSpPr>
        <p:spPr>
          <a:xfrm>
            <a:off x="645160" y="2415540"/>
            <a:ext cx="7710805" cy="1437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00075"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</a:rPr>
              <a:t>作者在写朝暮图及四时景时抓住各自特点来写。写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朝暮图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</a:rPr>
              <a:t>就是一天时间的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纵面展开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</a:rPr>
              <a:t>，写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四季景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</a:rPr>
              <a:t>则是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横向铺排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build="p"/>
      <p:bldP spid="208899" grpId="0"/>
      <p:bldP spid="208900" grpId="0"/>
      <p:bldP spid="208901" grpId="0"/>
      <p:bldP spid="20890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762000" y="666750"/>
            <a:ext cx="8382000" cy="592138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   3.</a:t>
            </a:r>
            <a:r>
              <a:rPr lang="zh-CN" altLang="en-US" b="1" dirty="0">
                <a:latin typeface="宋体" panose="02010600030101010101" pitchFamily="2" charset="-122"/>
              </a:rPr>
              <a:t>第</a:t>
            </a:r>
            <a:r>
              <a:rPr lang="en-US" altLang="zh-CN" b="1" dirty="0"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</a:rPr>
              <a:t>段写什么？可分为哪几层？段首的“至于”有什么作用？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209923" name="文本框 1" descr="中国教育出版网"/>
          <p:cNvSpPr txBox="1"/>
          <p:nvPr/>
        </p:nvSpPr>
        <p:spPr>
          <a:xfrm>
            <a:off x="822008" y="1894840"/>
            <a:ext cx="7802562" cy="23355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600075" algn="just"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写滁人、宾客、太守游琅琊山的情形。可分为四小层。分别是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“滁人游”“太守宴”“众宾欢”“太守醉”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四个场面。其中</a:t>
            </a:r>
            <a:r>
              <a:rPr lang="zh-CN" altLang="en-US" sz="2400" b="1" u="sng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“太守醉”是全段核心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，其它俱是陪衬，</a:t>
            </a:r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写“醉”也是写“乐”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600075" algn="just"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用“至于”一词表示这一层的内容跟前一层是平列</a:t>
            </a:r>
            <a:r>
              <a:rPr lang="zh-CN" altLang="en-US" sz="240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400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8" name="图片 7" descr="中国教育出版网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07865" y="4379595"/>
            <a:ext cx="4595495" cy="2357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394970" y="282575"/>
            <a:ext cx="8353425" cy="4660265"/>
          </a:xfrm>
        </p:spPr>
        <p:txBody>
          <a:bodyPr vert="horz" wrap="square" lIns="68580" tIns="34290" rIns="68580" bIns="34290" anchor="t">
            <a:noAutofit/>
          </a:bodyPr>
          <a:lstStyle/>
          <a:p>
            <a:pPr marL="0" indent="720725" algn="just" eaLnBrk="1" hangingPunct="1">
              <a:lnSpc>
                <a:spcPts val="3500"/>
              </a:lnSpc>
              <a:buNone/>
            </a:pPr>
            <a:r>
              <a:rPr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醉翁亭记》作于宋仁宗庆历五年（公元1045年），当时欧阳修正任滁州太守。欧阳修是从庆历五年被贬官到滁州来的。被贬前曾任太常丞知谏院、右正言知制诰、河北都转运按察使等职。被贬官的原因是由于他一向支持韩琦、范仲淹、富弼、吕夷简等人参与推行新政的北宋革新运动，而反对保守的夏竦之流。韩范诸人早在庆历五年一月之前就已经被先后贬官，到这年的八月，欧阳修又被加了一个外甥女张氏犯罪，事情与之有牵连的罪名，落去朝职，贬放滁州。</a:t>
            </a:r>
            <a:endParaRPr sz="2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720725" algn="just" eaLnBrk="1" hangingPunct="1">
              <a:lnSpc>
                <a:spcPts val="3500"/>
              </a:lnSpc>
              <a:buNone/>
            </a:pPr>
            <a:r>
              <a:rPr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欧阳修在滁州实行宽简政治，发展生产，使当地人过上了一种和平安定的生活，年丰物阜，而且又有一片令人陶醉的山水，这是使欧阳修感到无比快慰的。但是当时整个的北宋王朝，虽然政治开明、风调雨顺，但却不思进取、沉溺于现状，一些有志改革图强的人纷纷受到打击，眼睁睁地看着国家的积弊不能消除，这又不能不使他感到沉重的忧虑和痛苦。这是他写作《醉翁亭记》时的心情，悲伤又有一份欢喜。这两方面是糅合一起、表现在他的作品里的。</a:t>
            </a:r>
            <a:endParaRPr sz="2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720725" algn="just" eaLnBrk="1" hangingPunct="1">
              <a:lnSpc>
                <a:spcPts val="3500"/>
              </a:lnSpc>
              <a:buNone/>
            </a:pPr>
            <a:endParaRPr sz="2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123" name="圆角矩形 18" descr="中国教育出版网"/>
          <p:cNvSpPr/>
          <p:nvPr/>
        </p:nvSpPr>
        <p:spPr>
          <a:xfrm>
            <a:off x="293688" y="746125"/>
            <a:ext cx="2322512" cy="490538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5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圆角矩形 59" descr="中国教育出版网"/>
          <p:cNvSpPr/>
          <p:nvPr/>
        </p:nvSpPr>
        <p:spPr>
          <a:xfrm>
            <a:off x="306388" y="752475"/>
            <a:ext cx="2166937" cy="492125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4018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1559243" y="2029778"/>
            <a:ext cx="6342062" cy="2525712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本文通过对醉翁亭秀丽</a:t>
            </a:r>
            <a:r>
              <a:rPr lang="zh-CN" altLang="en-US" sz="2800" b="1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风光的描写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和对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游人之乐、太守之乐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的叙述，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寓情于景，情景交融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。精练而流畅自然的语言叙情结合，体现了欧阳修在被贬之后寄情山水以遣愁绪的旷达胸襟，同时抒发了作者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对于自然风光的热爱和与民同乐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的高尚情怀。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89885" y="742950"/>
            <a:ext cx="351091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60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主旨归纳</a:t>
            </a:r>
            <a:endParaRPr lang="zh-CN" altLang="en-US" sz="60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1257300" y="1652588"/>
            <a:ext cx="7886700" cy="4351337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远        近：琅琊山        酿泉        醉翁亭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早        晚：    日出而林霏开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                云归而岩穴暝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                （春）野芳发而幽香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                （夏）佳木秀而繁阴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春        冬：  （秋）风霜高洁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                （冬）水落而石出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外        内：</a:t>
            </a:r>
            <a:r>
              <a:rPr lang="zh-CN" altLang="en-US" sz="2400" b="1" kern="12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滁人游    太守宴   众宾欢   太守醉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夕照全景：太守归，宾客从      游人去，禽鸟乐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34819" name="圆角矩形 75" descr="中国教育出版网"/>
          <p:cNvSpPr/>
          <p:nvPr/>
        </p:nvSpPr>
        <p:spPr>
          <a:xfrm>
            <a:off x="319088" y="767715"/>
            <a:ext cx="2386012" cy="490538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5046" name="左大括号 8" descr="中国教育出版网"/>
          <p:cNvSpPr/>
          <p:nvPr/>
        </p:nvSpPr>
        <p:spPr>
          <a:xfrm>
            <a:off x="825500" y="1885950"/>
            <a:ext cx="431800" cy="3606800"/>
          </a:xfrm>
          <a:prstGeom prst="leftBrace">
            <a:avLst>
              <a:gd name="adj1" fmla="val 8314"/>
              <a:gd name="adj2" fmla="val 50000"/>
            </a:avLst>
          </a:prstGeom>
          <a:noFill/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latin typeface="Calibri" panose="020F0502020204030204" pitchFamily="34" charset="0"/>
            </a:endParaRPr>
          </a:p>
        </p:txBody>
      </p:sp>
      <p:cxnSp>
        <p:nvCxnSpPr>
          <p:cNvPr id="11" name="直接箭头连接符 10" descr="中国教育出版网"/>
          <p:cNvCxnSpPr/>
          <p:nvPr/>
        </p:nvCxnSpPr>
        <p:spPr>
          <a:xfrm>
            <a:off x="1809750" y="1831975"/>
            <a:ext cx="876300" cy="1588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 descr="中国教育出版网"/>
          <p:cNvCxnSpPr/>
          <p:nvPr/>
        </p:nvCxnSpPr>
        <p:spPr>
          <a:xfrm>
            <a:off x="4495800" y="1851025"/>
            <a:ext cx="952500" cy="1588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 descr="中国教育出版网"/>
          <p:cNvCxnSpPr/>
          <p:nvPr/>
        </p:nvCxnSpPr>
        <p:spPr>
          <a:xfrm>
            <a:off x="6477000" y="1851025"/>
            <a:ext cx="838200" cy="1588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 descr="中国教育出版网"/>
          <p:cNvCxnSpPr/>
          <p:nvPr/>
        </p:nvCxnSpPr>
        <p:spPr>
          <a:xfrm>
            <a:off x="1809750" y="2346325"/>
            <a:ext cx="876300" cy="1588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 descr="中国教育出版网"/>
          <p:cNvCxnSpPr/>
          <p:nvPr/>
        </p:nvCxnSpPr>
        <p:spPr>
          <a:xfrm flipV="1">
            <a:off x="3257550" y="2136775"/>
            <a:ext cx="304800" cy="1524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 descr="中国教育出版网"/>
          <p:cNvCxnSpPr/>
          <p:nvPr/>
        </p:nvCxnSpPr>
        <p:spPr>
          <a:xfrm rot="16200000" flipH="1">
            <a:off x="3286125" y="2432050"/>
            <a:ext cx="400050" cy="3810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 descr="中国教育出版网"/>
          <p:cNvCxnSpPr/>
          <p:nvPr/>
        </p:nvCxnSpPr>
        <p:spPr>
          <a:xfrm>
            <a:off x="1809750" y="4117975"/>
            <a:ext cx="876300" cy="1588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054" name="左大括号 27" descr="中国教育出版网"/>
          <p:cNvSpPr/>
          <p:nvPr/>
        </p:nvSpPr>
        <p:spPr>
          <a:xfrm>
            <a:off x="3352800" y="3108325"/>
            <a:ext cx="304800" cy="1619250"/>
          </a:xfrm>
          <a:prstGeom prst="leftBrace">
            <a:avLst>
              <a:gd name="adj1" fmla="val 8313"/>
              <a:gd name="adj2" fmla="val 50000"/>
            </a:avLst>
          </a:prstGeom>
          <a:noFill/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latin typeface="Calibri" panose="020F0502020204030204" pitchFamily="34" charset="0"/>
            </a:endParaRPr>
          </a:p>
        </p:txBody>
      </p:sp>
      <p:cxnSp>
        <p:nvCxnSpPr>
          <p:cNvPr id="29" name="直接箭头连接符 28" descr="中国教育出版网"/>
          <p:cNvCxnSpPr/>
          <p:nvPr/>
        </p:nvCxnSpPr>
        <p:spPr>
          <a:xfrm>
            <a:off x="1828800" y="5051425"/>
            <a:ext cx="876300" cy="1588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 descr="中国教育出版网"/>
          <p:cNvCxnSpPr/>
          <p:nvPr/>
        </p:nvCxnSpPr>
        <p:spPr>
          <a:xfrm>
            <a:off x="4972050" y="5489575"/>
            <a:ext cx="876300" cy="1588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 descr="中国教育出版网"/>
          <p:cNvCxnSpPr/>
          <p:nvPr/>
        </p:nvCxnSpPr>
        <p:spPr>
          <a:xfrm>
            <a:off x="5867400" y="5032375"/>
            <a:ext cx="476250" cy="1588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 descr="中国教育出版网"/>
          <p:cNvCxnSpPr/>
          <p:nvPr/>
        </p:nvCxnSpPr>
        <p:spPr>
          <a:xfrm>
            <a:off x="4400550" y="5032375"/>
            <a:ext cx="476250" cy="1588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 descr="中国教育出版网"/>
          <p:cNvCxnSpPr/>
          <p:nvPr/>
        </p:nvCxnSpPr>
        <p:spPr>
          <a:xfrm>
            <a:off x="7219950" y="5032375"/>
            <a:ext cx="476250" cy="1588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060" name="文本框 1" descr="中国教育出版网"/>
          <p:cNvSpPr txBox="1"/>
          <p:nvPr/>
        </p:nvSpPr>
        <p:spPr>
          <a:xfrm>
            <a:off x="203200" y="2747963"/>
            <a:ext cx="552450" cy="13747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Calibri" panose="020F0502020204030204" pitchFamily="34" charset="0"/>
              </a:rPr>
              <a:t>醉翁亭记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8618" y="475298"/>
            <a:ext cx="2346325" cy="700087"/>
            <a:chOff x="677" y="589"/>
            <a:chExt cx="3695" cy="1103"/>
          </a:xfrm>
        </p:grpSpPr>
        <p:pic>
          <p:nvPicPr>
            <p:cNvPr id="28690" name="图片 18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77" y="589"/>
              <a:ext cx="3695" cy="11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91" name="文本框 3"/>
            <p:cNvSpPr txBox="1"/>
            <p:nvPr/>
          </p:nvSpPr>
          <p:spPr>
            <a:xfrm>
              <a:off x="852" y="681"/>
              <a:ext cx="28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板书设计</a:t>
              </a:r>
              <a:endParaRPr lang="zh-CN" altLang="en-US" sz="32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" name="左大括号 13"/>
          <p:cNvSpPr/>
          <p:nvPr/>
        </p:nvSpPr>
        <p:spPr>
          <a:xfrm>
            <a:off x="755333" y="1521143"/>
            <a:ext cx="371475" cy="4335463"/>
          </a:xfrm>
          <a:prstGeom prst="leftBrace">
            <a:avLst>
              <a:gd name="adj1" fmla="val 5411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5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5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5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5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5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5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uiExpand="1" build="p"/>
      <p:bldP spid="215046" grpId="0"/>
      <p:bldP spid="215054" grpId="0"/>
      <p:bldP spid="215060" grpId="0"/>
      <p:bldP spid="14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圆角矩形 71" descr="中国教育出版网"/>
          <p:cNvSpPr/>
          <p:nvPr/>
        </p:nvSpPr>
        <p:spPr>
          <a:xfrm>
            <a:off x="274638" y="711200"/>
            <a:ext cx="2270125" cy="490538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1973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2439988"/>
            <a:ext cx="2724150" cy="3743325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觥筹交错：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buNone/>
            </a:pP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峰回路转：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buNone/>
            </a:pP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buNone/>
            </a:pP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buNone/>
            </a:pP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醉翁之意不在酒：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buNone/>
            </a:pP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buNone/>
            </a:pP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b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11974" name="TextBox 17" descr="中国教育出版网"/>
          <p:cNvSpPr txBox="1"/>
          <p:nvPr/>
        </p:nvSpPr>
        <p:spPr>
          <a:xfrm>
            <a:off x="571500" y="1282700"/>
            <a:ext cx="8519160" cy="988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2800" b="1" dirty="0">
                <a:latin typeface="宋体" panose="02010600030101010101" pitchFamily="2" charset="-122"/>
              </a:rPr>
              <a:t>   《</a:t>
            </a:r>
            <a:r>
              <a:rPr lang="zh-CN" altLang="en-US" sz="2800" b="1" dirty="0">
                <a:latin typeface="宋体" panose="02010600030101010101" pitchFamily="2" charset="-122"/>
              </a:rPr>
              <a:t>醉翁亭记</a:t>
            </a:r>
            <a:r>
              <a:rPr lang="en-US" altLang="zh-CN" sz="2800" b="1" dirty="0">
                <a:latin typeface="宋体" panose="02010600030101010101" pitchFamily="2" charset="-122"/>
              </a:rPr>
              <a:t>》</a:t>
            </a:r>
            <a:r>
              <a:rPr lang="zh-CN" altLang="en-US" sz="2800" b="1" dirty="0">
                <a:latin typeface="宋体" panose="02010600030101010101" pitchFamily="2" charset="-122"/>
              </a:rPr>
              <a:t>中有一些短语已经变成了成语流传下来，请你找出来，说说它们现代汉语中的含义。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211975" name="TextBox 18" descr="中国教育出版网"/>
          <p:cNvSpPr txBox="1"/>
          <p:nvPr/>
        </p:nvSpPr>
        <p:spPr>
          <a:xfrm>
            <a:off x="2152650" y="2440305"/>
            <a:ext cx="5924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 dirty="0">
                <a:latin typeface="Calibri" panose="020F0502020204030204" pitchFamily="34" charset="0"/>
              </a:rPr>
              <a:t>酒器和酒筹交互错杂。形容宴饮尽欢。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211976" name="TextBox 19" descr="中国教育出版网"/>
          <p:cNvSpPr txBox="1"/>
          <p:nvPr/>
        </p:nvSpPr>
        <p:spPr>
          <a:xfrm>
            <a:off x="2152650" y="3345180"/>
            <a:ext cx="6400800" cy="1437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Calibri" panose="020F0502020204030204" pitchFamily="34" charset="0"/>
              </a:rPr>
              <a:t>亦作「山回路转」。①谓山势曲折，道路随之迂回。②今常以喻事情经历曲折后，出现新的转机。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211977" name="TextBox 20" descr="中国教育出版网"/>
          <p:cNvSpPr txBox="1"/>
          <p:nvPr/>
        </p:nvSpPr>
        <p:spPr>
          <a:xfrm>
            <a:off x="3141345" y="5223828"/>
            <a:ext cx="5048250" cy="988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</a:rPr>
              <a:t>现用以比喻本意不在此，而在别的方面</a:t>
            </a:r>
            <a:r>
              <a:rPr lang="en-US" altLang="zh-CN" sz="2400" b="1" dirty="0">
                <a:latin typeface="Calibri" panose="020F0502020204030204" pitchFamily="34" charset="0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</a:rPr>
              <a:t>也比喻别有用心。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1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19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4" grpId="0"/>
      <p:bldP spid="211975" grpId="0"/>
      <p:bldP spid="211976" grpId="0"/>
      <p:bldP spid="21197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1590675"/>
            <a:ext cx="2200275" cy="4525963"/>
          </a:xfrm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水落石出：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eaLnBrk="1" hangingPunct="1">
              <a:lnSpc>
                <a:spcPts val="3500"/>
              </a:lnSpc>
              <a:buNone/>
            </a:pP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山肴野蔌：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风霜高洁：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12995" name="TextBox 21" descr="中国教育出版网"/>
          <p:cNvSpPr txBox="1"/>
          <p:nvPr/>
        </p:nvSpPr>
        <p:spPr>
          <a:xfrm>
            <a:off x="2315210" y="1589723"/>
            <a:ext cx="5981700" cy="988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Calibri" panose="020F0502020204030204" pitchFamily="34" charset="0"/>
              </a:rPr>
              <a:t>本义为水位下降后石头显露出来。后用以比喻事物真相完全显露。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212996" name="TextBox 22" descr="中国教育出版网"/>
          <p:cNvSpPr txBox="1"/>
          <p:nvPr/>
        </p:nvSpPr>
        <p:spPr>
          <a:xfrm>
            <a:off x="2406333" y="2691765"/>
            <a:ext cx="2743200" cy="539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Calibri" panose="020F0502020204030204" pitchFamily="34" charset="0"/>
              </a:rPr>
              <a:t>野味和菜蔬。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212997" name="TextBox 23" descr="中国教育出版网"/>
          <p:cNvSpPr txBox="1"/>
          <p:nvPr/>
        </p:nvSpPr>
        <p:spPr>
          <a:xfrm>
            <a:off x="2406650" y="3231515"/>
            <a:ext cx="3714750" cy="539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400" b="1" dirty="0">
                <a:latin typeface="Calibri" panose="020F0502020204030204" pitchFamily="34" charset="0"/>
              </a:rPr>
              <a:t>天气高爽霜色洁白。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2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2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/>
      <p:bldP spid="212996" grpId="0"/>
      <p:bldP spid="2129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圆角矩形 27" descr="中国教育出版网"/>
          <p:cNvSpPr/>
          <p:nvPr/>
        </p:nvSpPr>
        <p:spPr>
          <a:xfrm>
            <a:off x="350838" y="928688"/>
            <a:ext cx="22955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7397" name="TextBox 5" descr="中国教育出版网"/>
          <p:cNvSpPr txBox="1"/>
          <p:nvPr/>
        </p:nvSpPr>
        <p:spPr>
          <a:xfrm>
            <a:off x="2371090" y="1561148"/>
            <a:ext cx="45545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重点字音字形</a:t>
            </a:r>
            <a:endParaRPr lang="zh-CN" altLang="en-US" sz="28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表格 6" descr="中国教育出版网"/>
          <p:cNvGraphicFramePr>
            <a:graphicFrameLocks noGrp="1"/>
          </p:cNvGraphicFramePr>
          <p:nvPr/>
        </p:nvGraphicFramePr>
        <p:xfrm>
          <a:off x="552450" y="2225675"/>
          <a:ext cx="8191500" cy="44262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0500"/>
                <a:gridCol w="2730500"/>
                <a:gridCol w="2730500"/>
              </a:tblGrid>
              <a:tr h="109728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滁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（</a:t>
                      </a:r>
                      <a:r>
                        <a:rPr lang="en-US" sz="2800" b="1" dirty="0" err="1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ch</a:t>
                      </a:r>
                      <a:r>
                        <a:rPr lang="en-US" altLang="zh-CN" sz="2800" b="1" dirty="0" err="1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ú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） </a:t>
                      </a:r>
                      <a:endParaRPr lang="zh-CN" altLang="en-US" sz="2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林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壑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（</a:t>
                      </a:r>
                      <a:r>
                        <a:rPr lang="en-US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h</a:t>
                      </a:r>
                      <a:r>
                        <a:rPr lang="en-US" altLang="zh-CN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è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） </a:t>
                      </a:r>
                      <a:endParaRPr lang="zh-CN" altLang="en-US" sz="2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琅琊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（</a:t>
                      </a:r>
                      <a:r>
                        <a:rPr lang="en-US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l</a:t>
                      </a:r>
                      <a:r>
                        <a:rPr lang="en-US" altLang="zh-CN" sz="2800" b="1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á</a:t>
                      </a:r>
                      <a:r>
                        <a:rPr lang="en-US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nɡ y</a:t>
                      </a:r>
                      <a:r>
                        <a:rPr lang="en-US" altLang="zh-CN" sz="2800" b="1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á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） </a:t>
                      </a:r>
                      <a:endParaRPr lang="zh-CN" altLang="en-US" sz="2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 anchor="ctr"/>
                </a:tc>
              </a:tr>
              <a:tr h="1109663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潺潺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（</a:t>
                      </a:r>
                      <a:r>
                        <a:rPr lang="en-US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ch</a:t>
                      </a:r>
                      <a:r>
                        <a:rPr lang="en-US" altLang="zh-CN" sz="2800" b="1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á</a:t>
                      </a:r>
                      <a:r>
                        <a:rPr lang="en-US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n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） </a:t>
                      </a:r>
                      <a:endParaRPr lang="zh-CN" altLang="en-US" sz="2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僧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（</a:t>
                      </a:r>
                      <a:r>
                        <a:rPr lang="en-US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s</a:t>
                      </a:r>
                      <a:r>
                        <a:rPr lang="en-US" altLang="zh-CN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ē</a:t>
                      </a:r>
                      <a:r>
                        <a:rPr lang="en-US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n</a:t>
                      </a:r>
                      <a:r>
                        <a:rPr lang="en-US" sz="2800" b="1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ɡ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） </a:t>
                      </a:r>
                      <a:endParaRPr lang="zh-CN" altLang="en-US" sz="2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辄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（</a:t>
                      </a:r>
                      <a:r>
                        <a:rPr lang="en-US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zh</a:t>
                      </a:r>
                      <a:r>
                        <a:rPr lang="en-US" altLang="zh-CN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é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）</a:t>
                      </a:r>
                      <a:endParaRPr lang="zh-CN" altLang="en-US" sz="2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 anchor="ctr"/>
                </a:tc>
              </a:tr>
              <a:tr h="1109663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晦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明（</a:t>
                      </a:r>
                      <a:r>
                        <a:rPr lang="en-US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hu</a:t>
                      </a:r>
                      <a:r>
                        <a:rPr lang="en-US" altLang="zh-CN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ì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） </a:t>
                      </a:r>
                      <a:endParaRPr lang="zh-CN" altLang="en-US" sz="2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霏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（</a:t>
                      </a:r>
                      <a:r>
                        <a:rPr lang="en-US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f</a:t>
                      </a:r>
                      <a:r>
                        <a:rPr lang="en-US" altLang="zh-CN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ē</a:t>
                      </a:r>
                      <a:r>
                        <a:rPr lang="en-US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i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） </a:t>
                      </a:r>
                      <a:endParaRPr lang="zh-CN" altLang="en-US" sz="2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瞑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（</a:t>
                      </a:r>
                      <a:r>
                        <a:rPr lang="en-US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m</a:t>
                      </a:r>
                      <a:r>
                        <a:rPr lang="en-US" altLang="zh-CN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í</a:t>
                      </a:r>
                      <a:r>
                        <a:rPr lang="en-US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n</a:t>
                      </a:r>
                      <a:r>
                        <a:rPr lang="en-US" sz="2800" b="1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ɡ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）</a:t>
                      </a:r>
                      <a:endParaRPr lang="zh-CN" altLang="en-US" sz="2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 anchor="ctr"/>
                </a:tc>
              </a:tr>
              <a:tr h="1109663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伛偻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（</a:t>
                      </a:r>
                      <a:r>
                        <a:rPr lang="en-US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y</a:t>
                      </a:r>
                      <a:r>
                        <a:rPr lang="en-US" altLang="zh-CN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ǔ</a:t>
                      </a:r>
                      <a:r>
                        <a:rPr 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 </a:t>
                      </a:r>
                      <a:r>
                        <a:rPr lang="en-US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l</a:t>
                      </a:r>
                      <a:r>
                        <a:rPr lang="en-US" altLang="zh-CN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ǚ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）</a:t>
                      </a:r>
                      <a:r>
                        <a:rPr 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 </a:t>
                      </a:r>
                      <a:endParaRPr lang="zh-CN" altLang="en-US" sz="2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携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（</a:t>
                      </a:r>
                      <a:r>
                        <a:rPr lang="en-US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xi</a:t>
                      </a:r>
                      <a:r>
                        <a:rPr lang="en-US" altLang="zh-CN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é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）</a:t>
                      </a:r>
                      <a:r>
                        <a:rPr 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 </a:t>
                      </a:r>
                      <a:endParaRPr lang="zh-CN" altLang="en-US" sz="2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洌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（</a:t>
                      </a:r>
                      <a:r>
                        <a:rPr lang="en-US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li</a:t>
                      </a:r>
                      <a:r>
                        <a:rPr lang="en-US" altLang="zh-CN" sz="2800" b="1" dirty="0" err="1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è</a:t>
                      </a:r>
                      <a:r>
                        <a:rPr lang="zh-CN" altLang="en-US" sz="2800" b="1" dirty="0" smtClean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） </a:t>
                      </a:r>
                      <a:endParaRPr lang="zh-CN" altLang="en-US" sz="2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189605" y="299085"/>
            <a:ext cx="411988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预习检测</a:t>
            </a:r>
            <a:endParaRPr lang="zh-CN" altLang="en-US" sz="4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 descr="中国教育出版网"/>
          <p:cNvGraphicFramePr>
            <a:graphicFrameLocks noGrp="1"/>
          </p:cNvGraphicFramePr>
          <p:nvPr/>
        </p:nvGraphicFramePr>
        <p:xfrm>
          <a:off x="552450" y="1362075"/>
          <a:ext cx="8591550" cy="3762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1021"/>
                <a:gridCol w="2585068"/>
                <a:gridCol w="3535461"/>
              </a:tblGrid>
              <a:tr h="93345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肴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altLang="zh-CN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áo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 </a:t>
                      </a:r>
                      <a:endParaRPr lang="zh-CN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蔌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altLang="zh-CN" sz="2800" b="1" dirty="0" err="1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ù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 </a:t>
                      </a:r>
                      <a:endParaRPr lang="zh-CN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觥筹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ɡ</a:t>
                      </a:r>
                      <a:r>
                        <a:rPr lang="en-US" altLang="zh-CN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ō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ɡ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chóu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 </a:t>
                      </a:r>
                      <a:endParaRPr lang="zh-CN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42975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阴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翳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yì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zh-CN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弈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yì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 </a:t>
                      </a:r>
                      <a:endParaRPr lang="zh-CN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酿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泉（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niànɡ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 </a:t>
                      </a:r>
                      <a:endParaRPr lang="zh-CN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42975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翼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然（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yì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 </a:t>
                      </a:r>
                      <a:endParaRPr lang="zh-CN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岩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穴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xuè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zh-CN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朝暮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zhāo mù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 </a:t>
                      </a:r>
                      <a:endParaRPr lang="zh-CN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42975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酣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hān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 </a:t>
                      </a:r>
                      <a:endParaRPr lang="zh-CN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颓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然（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tuí</a:t>
                      </a:r>
                      <a:r>
                        <a:rPr lang="zh-CN" alt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zh-CN" alt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65960"/>
            <a:ext cx="9144635" cy="48920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67560" y="2540"/>
            <a:ext cx="467741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活动一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疏通文意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/>
          <p:nvPr/>
        </p:nvSpPr>
        <p:spPr>
          <a:xfrm>
            <a:off x="298450" y="1279843"/>
            <a:ext cx="8228013" cy="4246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环滁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皆山也。其西南诸峰，林壑尤美，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望之蔚然而深秀者，琅琊也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。山行六七里，渐闻水声潺潺，而泻出于两峰之间者，酿泉也。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峰回路转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有亭翼然临于泉上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者，醉翁亭也。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5362" name="文本框 1"/>
          <p:cNvSpPr txBox="1"/>
          <p:nvPr/>
        </p:nvSpPr>
        <p:spPr>
          <a:xfrm>
            <a:off x="715645" y="1123633"/>
            <a:ext cx="2519363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环绕着滁州城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4" name="文本框 4"/>
          <p:cNvSpPr txBox="1"/>
          <p:nvPr/>
        </p:nvSpPr>
        <p:spPr>
          <a:xfrm>
            <a:off x="420370" y="2051685"/>
            <a:ext cx="85420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一眼望去，树木茂盛又幽深秀丽的，是琅琊山。蔚然，茂盛的样子。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20370" y="288290"/>
            <a:ext cx="2346325" cy="633095"/>
            <a:chOff x="677" y="701"/>
            <a:chExt cx="3695" cy="997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文章释义</a:t>
              </a:r>
              <a:endParaRPr lang="zh-CN" altLang="zh-CN" sz="32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endParaRPr>
            </a:p>
          </p:txBody>
        </p:sp>
      </p:grpSp>
      <p:sp>
        <p:nvSpPr>
          <p:cNvPr id="2" name="文本框 4"/>
          <p:cNvSpPr txBox="1"/>
          <p:nvPr/>
        </p:nvSpPr>
        <p:spPr>
          <a:xfrm>
            <a:off x="3235325" y="3724275"/>
            <a:ext cx="52216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山势回环，路也跟着转弯。回，曲折、回环。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5873115" y="4648835"/>
            <a:ext cx="29140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有一座亭子，（亭角翘起）像鸟张开翅膀一样，高踞于泉水之上。临，居高面下。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46745" y="27940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①</a:t>
            </a:r>
            <a:endParaRPr lang="zh-CN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2" grpId="0"/>
      <p:bldP spid="15364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8280" y="763905"/>
            <a:ext cx="8472805" cy="5547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作亭者谁？山之僧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曰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智仙也。名之者谁？</a:t>
            </a: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太守自谓也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。太守与客来饮于此，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8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饮少辄醉，而年又最高，故自号曰醉翁也。醉翁之</a:t>
            </a: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意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不在酒，在乎山水之间也。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8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山水之乐，得之心而寓之酒也。</a:t>
            </a:r>
            <a:endParaRPr lang="en-US" altLang="zh-CN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70000"/>
              </a:lnSpc>
            </a:pPr>
            <a:endParaRPr lang="zh-CN" altLang="en-US"/>
          </a:p>
        </p:txBody>
      </p:sp>
      <p:sp>
        <p:nvSpPr>
          <p:cNvPr id="15362" name="文本框 1"/>
          <p:cNvSpPr txBox="1"/>
          <p:nvPr/>
        </p:nvSpPr>
        <p:spPr>
          <a:xfrm>
            <a:off x="208280" y="1692910"/>
            <a:ext cx="56070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太守用自己的别号（醉翁）来命名。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1353503" y="3730943"/>
            <a:ext cx="2347912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意趣，情趣。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8523" y="4777105"/>
            <a:ext cx="507682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欣赏山水的乐趣，领会于心间，寄托在酒上。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46745" y="27940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①</a:t>
            </a:r>
            <a:endParaRPr lang="zh-CN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5362" grpId="0"/>
      <p:bldP spid="4" grpId="0"/>
      <p:bldP spid="3" grpId="0"/>
    </p:bldLst>
  </p:timing>
</p:sld>
</file>

<file path=ppt/tags/tag1.xml><?xml version="1.0" encoding="utf-8"?>
<p:tagLst xmlns:p="http://schemas.openxmlformats.org/presentationml/2006/main">
  <p:tag name="KSO_WM_DOC_GUID" val="{2281079b-0719-4034-b5e9-c86d7a8ed327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5800</Words>
  <Application>WPS 演示</Application>
  <PresentationFormat>全屏显示(4:3)</PresentationFormat>
  <Paragraphs>527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7" baseType="lpstr">
      <vt:lpstr>Arial</vt:lpstr>
      <vt:lpstr>宋体</vt:lpstr>
      <vt:lpstr>Wingdings</vt:lpstr>
      <vt:lpstr>微软雅黑</vt:lpstr>
      <vt:lpstr>华文行楷</vt:lpstr>
      <vt:lpstr>黑体</vt:lpstr>
      <vt:lpstr>Calibri</vt:lpstr>
      <vt:lpstr>华文新魏</vt:lpstr>
      <vt:lpstr>华文宋体</vt:lpstr>
      <vt:lpstr>Arial Unicode MS</vt:lpstr>
      <vt:lpstr>楷体_GB2312</vt:lpstr>
      <vt:lpstr>新宋体</vt:lpstr>
      <vt:lpstr>华文楷体</vt:lpstr>
      <vt:lpstr>自定义设计方案</vt:lpstr>
      <vt:lpstr>11.醉翁亭记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11.醉翁亭记</dc:title>
  <dc:creator/>
  <cp:lastModifiedBy>Administrator</cp:lastModifiedBy>
  <cp:revision>4</cp:revision>
  <dcterms:created xsi:type="dcterms:W3CDTF">2019-04-12T03:38:00Z</dcterms:created>
  <dcterms:modified xsi:type="dcterms:W3CDTF">2020-09-14T09:32:19Z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