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3"/>
    <p:sldId id="280" r:id="rId4"/>
    <p:sldId id="259" r:id="rId5"/>
    <p:sldId id="299" r:id="rId6"/>
    <p:sldId id="260" r:id="rId7"/>
    <p:sldId id="262" r:id="rId8"/>
    <p:sldId id="263" r:id="rId9"/>
    <p:sldId id="264" r:id="rId10"/>
    <p:sldId id="301" r:id="rId11"/>
    <p:sldId id="267" r:id="rId12"/>
    <p:sldId id="268" r:id="rId13"/>
    <p:sldId id="302" r:id="rId14"/>
    <p:sldId id="269" r:id="rId15"/>
    <p:sldId id="270" r:id="rId16"/>
    <p:sldId id="271" r:id="rId17"/>
    <p:sldId id="272" r:id="rId18"/>
    <p:sldId id="273" r:id="rId19"/>
    <p:sldId id="274" r:id="rId20"/>
    <p:sldId id="303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F29-6B04-4F27-9CE3-977F60F4A6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3219-68B4-452C-8E13-E5C5E89949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F29-6B04-4F27-9CE3-977F60F4A6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3219-68B4-452C-8E13-E5C5E89949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F29-6B04-4F27-9CE3-977F60F4A6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3219-68B4-452C-8E13-E5C5E89949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F29-6B04-4F27-9CE3-977F60F4A6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3219-68B4-452C-8E13-E5C5E89949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F29-6B04-4F27-9CE3-977F60F4A6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3219-68B4-452C-8E13-E5C5E89949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F29-6B04-4F27-9CE3-977F60F4A6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3219-68B4-452C-8E13-E5C5E89949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F29-6B04-4F27-9CE3-977F60F4A6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3219-68B4-452C-8E13-E5C5E89949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F29-6B04-4F27-9CE3-977F60F4A6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3219-68B4-452C-8E13-E5C5E89949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F29-6B04-4F27-9CE3-977F60F4A6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3219-68B4-452C-8E13-E5C5E89949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F29-6B04-4F27-9CE3-977F60F4A6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3219-68B4-452C-8E13-E5C5E89949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F29-6B04-4F27-9CE3-977F60F4A6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3219-68B4-452C-8E13-E5C5E89949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A1F29-6B04-4F27-9CE3-977F60F4A6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33219-68B4-452C-8E13-E5C5E89949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9144000" cy="6858000"/>
          </a:xfrm>
          <a:prstGeom prst="rect">
            <a:avLst/>
          </a:prstGeom>
        </p:spPr>
      </p:pic>
      <p:sp>
        <p:nvSpPr>
          <p:cNvPr id="2051" name="矩形 11" descr="中国教育出版网"/>
          <p:cNvSpPr/>
          <p:nvPr/>
        </p:nvSpPr>
        <p:spPr>
          <a:xfrm>
            <a:off x="288925" y="2036763"/>
            <a:ext cx="8564563" cy="2014537"/>
          </a:xfrm>
          <a:prstGeom prst="rect">
            <a:avLst/>
          </a:prstGeom>
          <a:noFill/>
          <a:ln w="1270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52" name="文本框 12" descr="中国教育出版网"/>
          <p:cNvSpPr txBox="1"/>
          <p:nvPr/>
        </p:nvSpPr>
        <p:spPr>
          <a:xfrm>
            <a:off x="3135630" y="127000"/>
            <a:ext cx="3717290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6600" b="1" dirty="0">
                <a:latin typeface="Calibri" panose="020F0502020204030204" pitchFamily="34" charset="0"/>
              </a:rPr>
              <a:t>论教养</a:t>
            </a:r>
            <a:endParaRPr lang="zh-CN" altLang="en-US" sz="66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265238"/>
            <a:ext cx="7823200" cy="2255837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sz="2800" dirty="0">
                <a:latin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en-US" altLang="zh-CN" b="1" dirty="0">
                <a:latin typeface="宋体" panose="0201060003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zh-CN" b="1" dirty="0">
                <a:latin typeface="宋体" panose="02010600030101010101" pitchFamily="2" charset="-122"/>
                <a:sym typeface="宋体" panose="02010600030101010101" pitchFamily="2" charset="-122"/>
              </a:rPr>
              <a:t>作者认为教养首先应该体现在哪里？</a:t>
            </a:r>
            <a:endParaRPr lang="zh-CN" altLang="zh-CN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zh-CN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作者认为首先要看他在自己家里、在自己亲属之间的表现，看他和亲人们的关系究竟怎么样。</a:t>
            </a:r>
            <a:endParaRPr lang="zh-CN" altLang="zh-CN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 marL="0" indent="0" eaLnBrk="1" hangingPunct="1">
              <a:buNone/>
            </a:pPr>
            <a:endParaRPr lang="zh-CN" altLang="zh-CN" b="1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1" name="圆角矩形 35" descr="中国教育出版网"/>
          <p:cNvSpPr/>
          <p:nvPr/>
        </p:nvSpPr>
        <p:spPr>
          <a:xfrm>
            <a:off x="292100" y="884238"/>
            <a:ext cx="23463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2518" name="文本框 1" descr="中国教育出版网"/>
          <p:cNvSpPr txBox="1"/>
          <p:nvPr/>
        </p:nvSpPr>
        <p:spPr>
          <a:xfrm>
            <a:off x="340043" y="3457575"/>
            <a:ext cx="7904162" cy="1437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2.一个人有教养的主要表现是什么？</a:t>
            </a:r>
            <a:endParaRPr lang="zh-CN" altLang="zh-CN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zh-CN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一个有教养的人，必定从心里愿意尊重别人，也善于尊重别人。</a:t>
            </a:r>
            <a:endParaRPr lang="zh-CN" altLang="zh-CN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pic>
        <p:nvPicPr>
          <p:cNvPr id="12295" name="图片 2" descr="中国教育出版网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55628" y="4384040"/>
            <a:ext cx="3271837" cy="2239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2518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文本框 3" descr="中国教育出版网"/>
          <p:cNvSpPr txBox="1"/>
          <p:nvPr/>
        </p:nvSpPr>
        <p:spPr>
          <a:xfrm>
            <a:off x="738188" y="1131888"/>
            <a:ext cx="5475287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b="1" dirty="0">
                <a:latin typeface="宋体" panose="02010600030101010101" pitchFamily="2" charset="-122"/>
              </a:rPr>
              <a:t>3.</a:t>
            </a:r>
            <a:r>
              <a:rPr lang="zh-CN" altLang="en-US" sz="2800" b="1" dirty="0">
                <a:latin typeface="宋体" panose="02010600030101010101" pitchFamily="2" charset="-122"/>
              </a:rPr>
              <a:t>给本文划分结构。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93539" name="文本框 4" descr="中国教育出版网"/>
          <p:cNvSpPr txBox="1"/>
          <p:nvPr/>
        </p:nvSpPr>
        <p:spPr>
          <a:xfrm>
            <a:off x="619125" y="1841500"/>
            <a:ext cx="7962900" cy="50107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第一部分（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：开门见山，引入论题。</a:t>
            </a:r>
            <a:endParaRPr lang="zh-CN" alt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第二部分（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～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：先谈“无教养”的例子，再谈“有教养”的表现，论说什么是“有教养”。</a:t>
            </a:r>
            <a:endParaRPr lang="zh-CN" alt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第一层（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～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）：通过假设、对比，列举了没有教养的事例。</a:t>
            </a:r>
            <a:endParaRPr lang="zh-CN" alt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第二层（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11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12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）：从正面论说什么是真正的有教养。</a:t>
            </a:r>
            <a:endParaRPr lang="zh-CN" alt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第三部分（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13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～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18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）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宋体" panose="02010600030101010101" pitchFamily="2" charset="-122"/>
              </a:rPr>
              <a:t>：通过列举事例和现象，论证什么是“优雅风度”。</a:t>
            </a:r>
            <a:endParaRPr lang="zh-CN" altLang="en-US" sz="2800" b="1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endParaRPr lang="zh-CN" altLang="en-US" sz="28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buFont typeface="Arial" panose="020B0604020202020204" pitchFamily="34" charset="0"/>
            </a:pPr>
            <a:endParaRPr lang="zh-CN" altLang="en-US" sz="28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charRg st="66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3539">
                                            <p:txEl>
                                              <p:charRg st="66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charRg st="98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3539">
                                            <p:txEl>
                                              <p:charRg st="98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charRg st="127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3539">
                                            <p:txEl>
                                              <p:charRg st="127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65960"/>
            <a:ext cx="9144635" cy="4892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67560" y="2540"/>
            <a:ext cx="467741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活动二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文本探究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747838"/>
            <a:ext cx="8129588" cy="1065212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   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第⑤～⑩段主要论述了什么？这几段的论述有什么共同点？</a:t>
            </a:r>
            <a:endParaRPr lang="zh-CN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339" name="圆角矩形 39" descr="中国教育出版网"/>
          <p:cNvSpPr/>
          <p:nvPr/>
        </p:nvSpPr>
        <p:spPr>
          <a:xfrm>
            <a:off x="323850" y="1033463"/>
            <a:ext cx="23209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4566" name="文本框 1" descr="中国教育出版网"/>
          <p:cNvSpPr txBox="1"/>
          <p:nvPr/>
        </p:nvSpPr>
        <p:spPr>
          <a:xfrm>
            <a:off x="569913" y="3038475"/>
            <a:ext cx="8042275" cy="23787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主要从方面论述了没有教养的表现。这几段的论述都是先假设一个人在外面的表现彬彬有礼，但是在家里却表现的不尊重家人。</a:t>
            </a:r>
            <a:r>
              <a:rPr lang="zh-CN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在对比中反映了一个人的怎样才算有教养。</a:t>
            </a:r>
            <a:endParaRPr lang="zh-CN" altLang="zh-CN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</a:pPr>
            <a:endParaRPr lang="zh-CN" altLang="zh-CN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build="p"/>
      <p:bldP spid="1945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595313"/>
            <a:ext cx="8207375" cy="2516187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   </a:t>
            </a:r>
            <a:r>
              <a:rPr lang="en-US" altLang="zh-CN" sz="2800" b="1" dirty="0">
                <a:latin typeface="宋体" panose="02010600030101010101" pitchFamily="2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</a:rPr>
              <a:t>2</a:t>
            </a:r>
            <a:r>
              <a:rPr lang="zh-CN" altLang="zh-CN" b="1" dirty="0">
                <a:latin typeface="宋体" panose="02010600030101010101" pitchFamily="2" charset="-122"/>
              </a:rPr>
              <a:t>.第二部分先谈“无教养”的例子，再谈“有教养”的表现，这样写有什么好处？</a:t>
            </a:r>
            <a:endParaRPr lang="zh-CN" altLang="zh-CN" b="1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这样</a:t>
            </a:r>
            <a:r>
              <a:rPr lang="zh-CN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对比</a:t>
            </a:r>
            <a:r>
              <a:rPr lang="zh-CN" altLang="zh-CN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起来写，有利于突显什么是真正的有教养。尤其在列举了大量事例和现象后，让读者在对比中了解了“有教养”是一个怎样的表现。</a:t>
            </a:r>
            <a:endParaRPr lang="zh-CN" altLang="zh-CN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95587" name="文本框 1" descr="中国教育出版网"/>
          <p:cNvSpPr txBox="1"/>
          <p:nvPr/>
        </p:nvSpPr>
        <p:spPr>
          <a:xfrm>
            <a:off x="321945" y="3687445"/>
            <a:ext cx="8173085" cy="23787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zh-CN" sz="2800" dirty="0">
                <a:latin typeface="宋体" panose="02010600030101010101" pitchFamily="2" charset="-122"/>
              </a:rPr>
              <a:t>    </a:t>
            </a:r>
            <a:r>
              <a:rPr lang="zh-CN" altLang="zh-CN" sz="3200" b="1" dirty="0">
                <a:latin typeface="宋体" panose="02010600030101010101" pitchFamily="2" charset="-122"/>
              </a:rPr>
              <a:t>3.作者由“教养”转向“风度”的论述，二者之间有什么内在联系？</a:t>
            </a:r>
            <a:endParaRPr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教养是风度的基础，风度是教养的外在体现形式。</a:t>
            </a:r>
            <a:endParaRPr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</a:pPr>
            <a:endParaRPr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5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752475"/>
            <a:ext cx="7615238" cy="1065213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  </a:t>
            </a:r>
            <a:r>
              <a:rPr lang="en-US" altLang="zh-CN" b="1" dirty="0">
                <a:latin typeface="宋体" panose="02010600030101010101" pitchFamily="2" charset="-122"/>
              </a:rPr>
              <a:t> 4.</a:t>
            </a:r>
            <a:r>
              <a:rPr lang="zh-CN" altLang="zh-CN" b="1" dirty="0">
                <a:latin typeface="宋体" panose="02010600030101010101" pitchFamily="2" charset="-122"/>
              </a:rPr>
              <a:t>作者在论说“风度”时的论证思路是怎样的？</a:t>
            </a:r>
            <a:endParaRPr lang="zh-CN" altLang="zh-CN" b="1" dirty="0">
              <a:latin typeface="宋体" panose="02010600030101010101" pitchFamily="2" charset="-122"/>
            </a:endParaRPr>
          </a:p>
        </p:txBody>
      </p:sp>
      <p:sp>
        <p:nvSpPr>
          <p:cNvPr id="196611" name="文本框 1" descr="中国教育出版网"/>
          <p:cNvSpPr txBox="1"/>
          <p:nvPr/>
        </p:nvSpPr>
        <p:spPr>
          <a:xfrm>
            <a:off x="569913" y="2058988"/>
            <a:ext cx="7910512" cy="3725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首先由谈论“风度”的书籍谈起，提出待人接物的问题，然后批驳错误的观点。接着解说风度的缘起。接着列举有风度的现象，论述优雅风度遵循的准则。最后得出</a:t>
            </a:r>
            <a:r>
              <a:rPr lang="zh-CN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结论：必须以尊重的态度对待别人，才能保持优雅的举止</a:t>
            </a:r>
            <a:r>
              <a:rPr lang="zh-CN" altLang="zh-CN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endParaRPr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</a:pPr>
            <a:endParaRPr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build="p"/>
      <p:bldP spid="1966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606425" y="846138"/>
            <a:ext cx="8537575" cy="1065212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     </a:t>
            </a:r>
            <a:r>
              <a:rPr lang="en-US" altLang="zh-CN" b="1" dirty="0">
                <a:latin typeface="宋体" panose="02010600030101010101" pitchFamily="2" charset="-122"/>
              </a:rPr>
              <a:t>5.</a:t>
            </a:r>
            <a:r>
              <a:rPr lang="zh-CN" altLang="en-US" b="1" dirty="0">
                <a:latin typeface="宋体" panose="02010600030101010101" pitchFamily="2" charset="-122"/>
              </a:rPr>
              <a:t>举例说明本文主要的论证方法。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197635" name="文本框 1" descr="中国教育出版网"/>
          <p:cNvSpPr txBox="1"/>
          <p:nvPr/>
        </p:nvSpPr>
        <p:spPr>
          <a:xfrm>
            <a:off x="331470" y="1911350"/>
            <a:ext cx="8516620" cy="456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（1）</a:t>
            </a:r>
            <a:r>
              <a:rPr lang="zh-CN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举例论证</a:t>
            </a:r>
            <a:r>
              <a:rPr lang="zh-CN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。本文的5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～</a:t>
            </a:r>
            <a:r>
              <a:rPr lang="zh-CN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10段，17段都进行了集中举例论述。5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～</a:t>
            </a:r>
            <a:r>
              <a:rPr lang="zh-CN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10段集中列举了无教养的例子，17段集中列举了优雅风度的具体表现。这些例子都鲜活地证明了怎样才是真正的教养和优雅的风度。</a:t>
            </a:r>
            <a:endParaRPr lang="zh-CN" altLang="zh-CN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（2）</a:t>
            </a:r>
            <a:r>
              <a:rPr lang="zh-CN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对比论证</a:t>
            </a:r>
            <a:r>
              <a:rPr lang="zh-CN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。本文多处使用了对比论证方法。5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～</a:t>
            </a:r>
            <a:r>
              <a:rPr lang="zh-CN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10段每一段都是通过假设、对比，列举了没有教养的表现，体现了没有教养的具体指向。第二部分的两层也是前一层为先谈“无教养”的例子，再谈“有教养”的表现，这样对比起来，更能体现真正的教养。</a:t>
            </a:r>
            <a:endParaRPr lang="zh-CN" altLang="zh-CN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Font typeface="Arial" panose="020B0604020202020204" pitchFamily="34" charset="0"/>
            </a:pPr>
            <a:endParaRPr lang="zh-CN" altLang="zh-CN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charRg st="0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charRg st="0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charRg st="96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charRg st="96" end="2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301750"/>
            <a:ext cx="8229600" cy="3155950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dirty="0">
                <a:latin typeface="宋体" panose="02010600030101010101" pitchFamily="2" charset="-122"/>
              </a:rPr>
              <a:t>  </a:t>
            </a:r>
            <a:r>
              <a:rPr lang="en-US" altLang="zh-CN" b="1" dirty="0">
                <a:latin typeface="宋体" panose="02010600030101010101" pitchFamily="2" charset="-122"/>
              </a:rPr>
              <a:t>6.</a:t>
            </a:r>
            <a:r>
              <a:rPr lang="zh-CN" altLang="en-US" b="1" dirty="0">
                <a:latin typeface="宋体" panose="02010600030101010101" pitchFamily="2" charset="-122"/>
              </a:rPr>
              <a:t>一个人的“优雅风度”是怎样做到的？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b="1" dirty="0">
                <a:latin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一个人的“优雅风度” 是靠祖祖辈辈一代又一代人的经验积淀而成的，必须以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尊重的态度</a:t>
            </a:r>
            <a:r>
              <a:rPr lang="zh-CN" altLang="en-US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对待别人。如果你懂得了这一点，再加上几分随机应变的智慧，那么风度就会自动来到你的身边。</a:t>
            </a:r>
            <a:endParaRPr lang="zh-CN" altLang="en-US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charRg st="22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8658">
                                            <p:txEl>
                                              <p:charRg st="22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615950"/>
            <a:ext cx="8175625" cy="655638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</a:rPr>
              <a:t>   7.</a:t>
            </a:r>
            <a:r>
              <a:rPr lang="zh-CN" altLang="en-US" b="1" dirty="0">
                <a:latin typeface="宋体" panose="02010600030101010101" pitchFamily="2" charset="-122"/>
              </a:rPr>
              <a:t>判断下列句子的论证方法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19459" name="圆角矩形 43" descr="中国教育出版网"/>
          <p:cNvSpPr/>
          <p:nvPr/>
        </p:nvSpPr>
        <p:spPr>
          <a:xfrm>
            <a:off x="327025" y="1020763"/>
            <a:ext cx="23209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9686" name="文本框 2" descr="中国教育出版网"/>
          <p:cNvSpPr txBox="1"/>
          <p:nvPr/>
        </p:nvSpPr>
        <p:spPr>
          <a:xfrm>
            <a:off x="561975" y="1344930"/>
            <a:ext cx="7705725" cy="1886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en-US" altLang="zh-CN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2800" b="1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（1）假如一个男人跟朋友和熟人见面时彬彬有礼，可是在家里对妻子儿女动不动就大发雷霆——那就可以肯定他不是个有教养的人。</a:t>
            </a:r>
            <a:endParaRPr lang="zh-CN" altLang="zh-CN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zh-CN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zh-CN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对比论证。通过对比说明什么是真正的教养。</a:t>
            </a:r>
            <a:endParaRPr lang="zh-CN" altLang="zh-CN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0706" name="内容占位符 2" descr="中国教育出版网"/>
          <p:cNvSpPr>
            <a:spLocks noGrp="1"/>
          </p:cNvSpPr>
          <p:nvPr/>
        </p:nvSpPr>
        <p:spPr>
          <a:xfrm>
            <a:off x="464185" y="3404235"/>
            <a:ext cx="7901305" cy="26384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但是就整体而论，优雅风度是靠祖祖辈辈一代又一代人的经验积淀而成的，并且标志着人们渴望变得更高尚，渴望生活更优越、更美好，这是一种世代相传、持续不懈的追求。</a:t>
            </a:r>
            <a:endParaRPr lang="zh-CN" altLang="zh-CN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sym typeface="+mn-ea"/>
              </a:rPr>
              <a:t>道理论证。论述优雅风度是如何形成的，及其标志。</a:t>
            </a:r>
            <a:endParaRPr lang="zh-CN" altLang="en-US" sz="28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endParaRPr lang="zh-CN" altLang="en-US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9686">
                                            <p:txEl>
                                              <p:charRg st="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>
                                            <p:txEl>
                                              <p:charRg st="62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9686">
                                            <p:txEl>
                                              <p:charRg st="62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0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0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build="p"/>
      <p:bldP spid="20070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65960"/>
            <a:ext cx="9144635" cy="4892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67560" y="2540"/>
            <a:ext cx="467741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活动三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写法探究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90670" y="212725"/>
            <a:ext cx="4658360" cy="636968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孔融，字文举，东汉时期山东曲阜人，是孔子的第二十世孙，高祖父孔尚当过钜鹿太守，父亲是泰山都尉孔宙 。孔融别传记载:孔融四岁的时候，和哥哥吃梨，总是拿小的吃。有人问他为什么这么做。他回答说:"小孩子食量小，按道理应该拿小的。"</a:t>
            </a:r>
            <a:endParaRPr lang="zh-CN" altLang="en-US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24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李贤注解的《后汉书·孔融传》中的《融家传》记载:"孔融四岁的时候，和哥哥们一起吃梨，孔融总是拿小的吃。有大人问他为什么这么做。他回答说:"我年龄小，食量小，按道理应该拿小的。"由于孔融这么聪明早慧，很小就懂得这样的道理，宗族亲戚们认为他是个奇才。"</a:t>
            </a:r>
            <a:endParaRPr lang="zh-CN" altLang="en-US" sz="24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675" y="1609725"/>
            <a:ext cx="3847465" cy="36379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598488" y="1344613"/>
            <a:ext cx="8545512" cy="4349750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   </a:t>
            </a:r>
            <a:r>
              <a:rPr lang="en-US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1.</a:t>
            </a:r>
            <a:r>
              <a:rPr lang="zh-CN" altLang="zh-CN" b="1" dirty="0">
                <a:solidFill>
                  <a:srgbClr val="FF0000"/>
                </a:solidFill>
                <a:latin typeface="宋体" panose="02010600030101010101" pitchFamily="2" charset="-122"/>
              </a:rPr>
              <a:t>行文活泼、灵动，思路清晰</a:t>
            </a:r>
            <a:endParaRPr lang="zh-CN" altLang="zh-CN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b="1" dirty="0">
                <a:latin typeface="宋体" panose="02010600030101010101" pitchFamily="2" charset="-122"/>
              </a:rPr>
              <a:t>   本文从讨论教养本身，到剖析教养的重要表现——“优雅风度”，其中贯穿着作者的基本见解：教养的本质是尊重。作为一片写给青少年的“书简”，文中有探讨问题的逻辑和推论，又有大量生动的事例，加上精辟的观点和格言式的句子，引人深思，值得反复咀嚼、品味。</a:t>
            </a:r>
            <a:endParaRPr lang="zh-CN" altLang="zh-CN" b="1" dirty="0">
              <a:latin typeface="宋体" panose="02010600030101010101" pitchFamily="2" charset="-122"/>
            </a:endParaRPr>
          </a:p>
        </p:txBody>
      </p:sp>
      <p:sp>
        <p:nvSpPr>
          <p:cNvPr id="21507" name="圆角矩形 63" descr="中国教育出版网"/>
          <p:cNvSpPr/>
          <p:nvPr/>
        </p:nvSpPr>
        <p:spPr>
          <a:xfrm>
            <a:off x="314325" y="852488"/>
            <a:ext cx="2286000" cy="492125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3558" name="图片 1" descr="中国教育出版网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455920" y="4664075"/>
            <a:ext cx="3122295" cy="20459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1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1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758825"/>
            <a:ext cx="7886700" cy="5167313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   2.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方法多样，论证有力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/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举例论证</a:t>
            </a:r>
            <a:r>
              <a:rPr lang="zh-CN" altLang="en-US" sz="2800" b="1" dirty="0">
                <a:latin typeface="宋体" panose="02010600030101010101" pitchFamily="2" charset="-122"/>
              </a:rPr>
              <a:t>：本文的</a:t>
            </a:r>
            <a:r>
              <a:rPr lang="en-US" altLang="zh-CN" sz="2800" b="1" dirty="0">
                <a:latin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</a:rPr>
              <a:t>～</a:t>
            </a:r>
            <a:r>
              <a:rPr lang="en-US" altLang="zh-CN" sz="2800" b="1" dirty="0">
                <a:latin typeface="宋体" panose="02010600030101010101" pitchFamily="2" charset="-122"/>
              </a:rPr>
              <a:t>10</a:t>
            </a:r>
            <a:r>
              <a:rPr lang="zh-CN" altLang="en-US" sz="2800" b="1" dirty="0">
                <a:latin typeface="宋体" panose="02010600030101010101" pitchFamily="2" charset="-122"/>
              </a:rPr>
              <a:t>段，</a:t>
            </a:r>
            <a:r>
              <a:rPr lang="en-US" altLang="zh-CN" sz="2800" b="1" dirty="0">
                <a:latin typeface="宋体" panose="02010600030101010101" pitchFamily="2" charset="-122"/>
              </a:rPr>
              <a:t>17</a:t>
            </a:r>
            <a:r>
              <a:rPr lang="zh-CN" altLang="en-US" sz="2800" b="1" dirty="0">
                <a:latin typeface="宋体" panose="02010600030101010101" pitchFamily="2" charset="-122"/>
              </a:rPr>
              <a:t>段都进行了集中举例论述。</a:t>
            </a:r>
            <a:r>
              <a:rPr lang="en-US" altLang="zh-CN" sz="2800" b="1" dirty="0">
                <a:latin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</a:rPr>
              <a:t>～</a:t>
            </a:r>
            <a:r>
              <a:rPr lang="en-US" altLang="zh-CN" sz="2800" b="1" dirty="0">
                <a:latin typeface="宋体" panose="02010600030101010101" pitchFamily="2" charset="-122"/>
              </a:rPr>
              <a:t>10</a:t>
            </a:r>
            <a:r>
              <a:rPr lang="zh-CN" altLang="en-US" sz="2800" b="1" dirty="0">
                <a:latin typeface="宋体" panose="02010600030101010101" pitchFamily="2" charset="-122"/>
              </a:rPr>
              <a:t>段集中列举了无教养的例子，</a:t>
            </a:r>
            <a:r>
              <a:rPr lang="en-US" altLang="zh-CN" sz="2800" b="1" dirty="0">
                <a:latin typeface="宋体" panose="02010600030101010101" pitchFamily="2" charset="-122"/>
              </a:rPr>
              <a:t>17</a:t>
            </a:r>
            <a:r>
              <a:rPr lang="zh-CN" altLang="en-US" sz="2800" b="1" dirty="0">
                <a:latin typeface="宋体" panose="02010600030101010101" pitchFamily="2" charset="-122"/>
              </a:rPr>
              <a:t>段集中列举了优雅风度的具体表现。这些例子都鲜活地证明了怎样才是真正的教养和优雅的风度。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   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对比论证</a:t>
            </a:r>
            <a:r>
              <a:rPr lang="zh-CN" altLang="en-US" sz="2800" b="1" dirty="0">
                <a:latin typeface="宋体" panose="02010600030101010101" pitchFamily="2" charset="-122"/>
              </a:rPr>
              <a:t>：本文多处使用了对比论证方法。</a:t>
            </a:r>
            <a:r>
              <a:rPr lang="en-US" altLang="zh-CN" sz="2800" b="1" dirty="0">
                <a:latin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</a:rPr>
              <a:t>～</a:t>
            </a:r>
            <a:r>
              <a:rPr lang="en-US" altLang="zh-CN" sz="2800" b="1" dirty="0">
                <a:latin typeface="宋体" panose="02010600030101010101" pitchFamily="2" charset="-122"/>
              </a:rPr>
              <a:t>10</a:t>
            </a:r>
            <a:r>
              <a:rPr lang="zh-CN" altLang="en-US" sz="2800" b="1" dirty="0">
                <a:latin typeface="宋体" panose="02010600030101010101" pitchFamily="2" charset="-122"/>
              </a:rPr>
              <a:t>段每一段都是通过假设、对比，列举了没有教养的表现，体现了没有教养的具体指向。第二部分的两层也是前一层为先谈“无教养”的例子，再谈“有教养”的表现，这样对比起来，更能体现真正的教养。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2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2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2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圆角矩形 59" descr="中国教育出版网"/>
          <p:cNvSpPr/>
          <p:nvPr/>
        </p:nvSpPr>
        <p:spPr>
          <a:xfrm>
            <a:off x="306388" y="893763"/>
            <a:ext cx="2166937" cy="492125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3778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1986280" y="2208848"/>
            <a:ext cx="5581650" cy="2816225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    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本文透过众多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</a:rPr>
              <a:t>“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有教养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</a:rPr>
              <a:t>”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及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</a:rPr>
              <a:t>“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无教养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</a:rPr>
              <a:t>”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的现象，对众多事例进行了比较、分析，自然而然地得出自己的结论，探究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真正的教养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</a:rPr>
              <a:t>”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和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优雅风度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charset="-122"/>
              </a:rPr>
              <a:t>”</a:t>
            </a: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的本质。</a:t>
            </a:r>
            <a:endParaRPr lang="zh-CN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56585" y="643255"/>
            <a:ext cx="3320415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54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课堂小结</a:t>
            </a:r>
            <a:endParaRPr lang="zh-CN" altLang="en-US" sz="54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2420938" y="1973263"/>
            <a:ext cx="6723062" cy="2827337"/>
          </a:xfrm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开门见山，引入论题。</a:t>
            </a:r>
            <a:endParaRPr lang="zh-CN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先谈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“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无教养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”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的例子，再谈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“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有教养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”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的表现，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论说什么是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“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有教养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”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</a:rPr>
              <a:t>通过列举事例和现象，论证什么是“优雅风度”。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24579" name="圆角矩形 75" descr="中国教育出版网"/>
          <p:cNvSpPr/>
          <p:nvPr/>
        </p:nvSpPr>
        <p:spPr>
          <a:xfrm>
            <a:off x="322263" y="898525"/>
            <a:ext cx="2386012" cy="490538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582" name="左大括号 1" descr="中国教育出版网"/>
          <p:cNvSpPr/>
          <p:nvPr/>
        </p:nvSpPr>
        <p:spPr>
          <a:xfrm>
            <a:off x="1249363" y="1973263"/>
            <a:ext cx="219075" cy="1962150"/>
          </a:xfrm>
          <a:prstGeom prst="leftBrace">
            <a:avLst>
              <a:gd name="adj1" fmla="val 8293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4583" name="文本框 2" descr="中国教育出版网"/>
          <p:cNvSpPr txBox="1"/>
          <p:nvPr/>
        </p:nvSpPr>
        <p:spPr>
          <a:xfrm>
            <a:off x="111125" y="2552383"/>
            <a:ext cx="1236663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论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教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养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1077595" y="1909445"/>
            <a:ext cx="79375" cy="2978150"/>
          </a:xfrm>
          <a:prstGeom prst="leftBrace">
            <a:avLst>
              <a:gd name="adj1" fmla="val 5411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  <p:bldP spid="24583" grpId="0"/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圆角矩形 11" descr="中国教育出版网"/>
          <p:cNvSpPr/>
          <p:nvPr/>
        </p:nvSpPr>
        <p:spPr>
          <a:xfrm>
            <a:off x="331788" y="785813"/>
            <a:ext cx="2417762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6425" y="1444625"/>
            <a:ext cx="7535545" cy="39693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1.理解本文的论证思路。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2.了解举例论证和对比论证方法并学会运用。（重点）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3.理解教养的内涵及教养对于个人和社会的重要性。（难点）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4.理解本文的语言风格，揣摩重要词语的含义。</a:t>
            </a:r>
            <a:endParaRPr lang="zh-CN" alt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52980" y="461645"/>
            <a:ext cx="4637405" cy="6692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zh-CN" altLang="en-US" sz="360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圆角矩形 11" descr="中国教育出版网"/>
          <p:cNvSpPr/>
          <p:nvPr/>
        </p:nvSpPr>
        <p:spPr>
          <a:xfrm>
            <a:off x="331788" y="785813"/>
            <a:ext cx="2417762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4325" name="内容占位符 1" descr="中国教育出版网"/>
          <p:cNvSpPr>
            <a:spLocks noGrp="1"/>
          </p:cNvSpPr>
          <p:nvPr>
            <p:ph idx="4294967295"/>
          </p:nvPr>
        </p:nvSpPr>
        <p:spPr>
          <a:xfrm>
            <a:off x="0" y="1391285"/>
            <a:ext cx="8634095" cy="4105275"/>
          </a:xfrm>
        </p:spPr>
        <p:txBody>
          <a:bodyPr vert="horz" wrap="square" lIns="91440" tIns="45720" rIns="91440" bIns="45720" anchor="t">
            <a:normAutofit fontScale="80000"/>
            <a:scene3d>
              <a:camera prst="orthographicFront"/>
              <a:lightRig rig="threePt" dir="t"/>
            </a:scene3d>
          </a:bodyPr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altLang="zh-CN" sz="2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zh-CN" alt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【德米特里·利哈乔夫】（1906－1999），是20 世前苏联著名的知识分子之一，政治家、作家、文艺理论家和基督教活动家。他生于圣彼得堡，目睹了十月革命。17岁时进大学学习人类学与语言学。1938年，入列宁格勒的俄罗斯文学研究所。参加过惨烈的列宁格勒保卫战。从1946-1953年，在列宁格勒大学任教授。1971年，被推举为苏联科学院(现俄罗斯科学院)院士。1986年，他开始重新寻找基督教和俄罗斯文化之根。苏联解体后其地位相当于托尔斯泰和陀思妥耶夫斯基。作为文化大师，他把他的一生都献给了他的祖国，成为20世纪俄罗斯的知识象征。</a:t>
            </a:r>
            <a:endParaRPr lang="zh-CN" alt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5750" y="373698"/>
            <a:ext cx="2346325" cy="631825"/>
            <a:chOff x="677" y="701"/>
            <a:chExt cx="3694" cy="996"/>
          </a:xfrm>
        </p:grpSpPr>
        <p:pic>
          <p:nvPicPr>
            <p:cNvPr id="5125" name="图片 3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6" name="文本框 4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作者简介</a:t>
              </a:r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776605" y="1187450"/>
            <a:ext cx="7886700" cy="4799013"/>
          </a:xfrm>
        </p:spPr>
        <p:txBody>
          <a:bodyPr vert="horz" wrap="square" lIns="68580" tIns="34290" rIns="68580" bIns="34290" anchor="t"/>
          <a:lstStyle/>
          <a:p>
            <a:pPr marL="0" indent="0" algn="ctr" eaLnBrk="1" hangingPunct="1"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生难字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贸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然（mào）          疲惫不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堪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（kān）   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大发雷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霆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（tínɡ） 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涵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养（hán）   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恕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我直言（shù）      自吹自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擂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（léi）   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恪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守（kè）           允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诺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（nuò）   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持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（chí）      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汲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取（jí）   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矫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揉造作（jiǎo）     扭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捏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（ni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 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箴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言（zhēn）         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嚼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东西（j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iáo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  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buNone/>
            </a:pP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絮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絮叨叨（xù）     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尴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尬（ɡān）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 eaLnBrk="1" hangingPunct="1">
              <a:buNone/>
            </a:pP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23" name="圆角矩形 27" descr="中国教育出版网"/>
          <p:cNvSpPr/>
          <p:nvPr/>
        </p:nvSpPr>
        <p:spPr>
          <a:xfrm>
            <a:off x="350838" y="696913"/>
            <a:ext cx="22955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84195" y="88900"/>
            <a:ext cx="455295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zh-CN" sz="5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预习检测</a:t>
            </a:r>
            <a:endParaRPr lang="zh-CN" altLang="zh-CN" sz="54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5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5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5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5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5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5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5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628650" y="490855"/>
            <a:ext cx="7886700" cy="6089650"/>
          </a:xfrm>
        </p:spPr>
        <p:txBody>
          <a:bodyPr vert="horz" wrap="square" lIns="91440" tIns="45720" rIns="91440" bIns="45720" anchor="t"/>
          <a:lstStyle/>
          <a:p>
            <a:pPr marL="0" indent="0" algn="ctr" eaLnBrk="1" hangingPunct="1">
              <a:lnSpc>
                <a:spcPts val="3500"/>
              </a:lnSpc>
              <a:buNone/>
            </a:pPr>
            <a:r>
              <a:rPr lang="en-US" altLang="zh-CN" b="1" dirty="0">
                <a:solidFill>
                  <a:srgbClr val="0000FF"/>
                </a:solidFill>
              </a:rPr>
              <a:t>2.</a:t>
            </a:r>
            <a:r>
              <a:rPr lang="zh-CN" altLang="en-US" b="1" dirty="0">
                <a:solidFill>
                  <a:srgbClr val="0000FF"/>
                </a:solidFill>
              </a:rPr>
              <a:t>重点词语</a:t>
            </a:r>
            <a:endParaRPr lang="zh-CN" altLang="en-US" b="1" dirty="0"/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贸然：</a:t>
            </a:r>
            <a:r>
              <a:rPr lang="zh-CN" altLang="en-US" sz="2800" b="1" dirty="0"/>
              <a:t>轻率的样子。 指遇事不经深思熟虑，随便就决定做法。</a:t>
            </a:r>
            <a:endParaRPr lang="zh-CN" altLang="en-US" sz="2800" b="1" dirty="0"/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典范：</a:t>
            </a:r>
            <a:r>
              <a:rPr lang="zh-CN" altLang="en-US" sz="2800" b="1" dirty="0"/>
              <a:t>被认为是值得仿效的人或物在某方面的表现和基本特征是最正规，合乎规范的。</a:t>
            </a:r>
            <a:endParaRPr lang="zh-CN" altLang="en-US" sz="2800" b="1" dirty="0"/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彬彬有礼：</a:t>
            </a:r>
            <a:r>
              <a:rPr lang="zh-CN" altLang="en-US" sz="2800" b="1" dirty="0"/>
              <a:t>形容文雅、有礼貌的样子。彬彬：原意为文质兼备的样子，后形容文雅。</a:t>
            </a:r>
            <a:endParaRPr lang="zh-CN" altLang="en-US" sz="2800" b="1" dirty="0"/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漠不关心：</a:t>
            </a:r>
            <a:r>
              <a:rPr lang="zh-CN" altLang="en-US" sz="2800" b="1" dirty="0"/>
              <a:t>态度冷淡，毫不关心。漠：冷淡。</a:t>
            </a:r>
            <a:endParaRPr lang="zh-CN" altLang="en-US" sz="2800" b="1" dirty="0"/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随心所欲：</a:t>
            </a:r>
            <a:r>
              <a:rPr lang="zh-CN" altLang="en-US" sz="2800" b="1" dirty="0"/>
              <a:t>随着自己的意思，想要干什么就干什么。随，任凭；欲，想要。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7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702310" y="673735"/>
            <a:ext cx="7886700" cy="5510213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一意孤行：</a:t>
            </a:r>
            <a:r>
              <a:rPr lang="zh-CN" altLang="en-US" sz="2800" b="1" dirty="0"/>
              <a:t>指不接受别人的劝告，顽固地按照自己的主观想法去做。</a:t>
            </a:r>
            <a:endParaRPr lang="zh-CN" altLang="en-US" sz="2800" b="1" dirty="0"/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贤达：</a:t>
            </a:r>
            <a:r>
              <a:rPr lang="zh-CN" altLang="en-US" sz="2800" b="1" dirty="0"/>
              <a:t>有才能、德行和声望的人。</a:t>
            </a:r>
            <a:endParaRPr lang="zh-CN" altLang="en-US" sz="2800" b="1" dirty="0"/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自吹自擂：</a:t>
            </a:r>
            <a:r>
              <a:rPr lang="zh-CN" altLang="en-US" sz="2800" b="1" dirty="0"/>
              <a:t>自己吹喇叭，自己打鼓。比喻自我吹嘘。擂，打鼓。</a:t>
            </a:r>
            <a:endParaRPr lang="zh-CN" altLang="en-US" sz="2800" b="1" dirty="0"/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恪守：</a:t>
            </a:r>
            <a:r>
              <a:rPr lang="zh-CN" altLang="en-US" sz="2800" b="1" dirty="0"/>
              <a:t>严格遵守。</a:t>
            </a:r>
            <a:endParaRPr lang="zh-CN" altLang="en-US" sz="2800" b="1" dirty="0"/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自持：</a:t>
            </a:r>
            <a:r>
              <a:rPr lang="zh-CN" altLang="en-US" sz="2800" b="1" dirty="0"/>
              <a:t>控制自己的欲望或情绪。</a:t>
            </a:r>
            <a:endParaRPr lang="zh-CN" altLang="en-US" sz="2800" b="1" dirty="0"/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矫揉造作：</a:t>
            </a:r>
            <a:r>
              <a:rPr lang="zh-CN" altLang="en-US" sz="2800" b="1" dirty="0"/>
              <a:t>形容过分做作、极不自然。矫，把弯的弄直。揉，把直的弄弯。</a:t>
            </a:r>
            <a:endParaRPr lang="zh-CN" altLang="en-US" sz="2800" b="1" dirty="0"/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附庸风雅：</a:t>
            </a:r>
            <a:r>
              <a:rPr lang="zh-CN" altLang="en-US" sz="2800" b="1" dirty="0"/>
              <a:t>为了装点门面交结文人，参加有关的文化活动。</a:t>
            </a:r>
            <a:endParaRPr lang="zh-CN" altLang="en-US" sz="2800" b="1" dirty="0"/>
          </a:p>
          <a:p>
            <a:pPr marL="0" indent="0" eaLnBrk="1" hangingPunct="1">
              <a:lnSpc>
                <a:spcPts val="3500"/>
              </a:lnSpc>
              <a:buNone/>
            </a:pPr>
            <a:endParaRPr lang="en-US" altLang="zh-C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8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898525" y="876935"/>
            <a:ext cx="7886700" cy="4351338"/>
          </a:xfrm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</a:rPr>
              <a:t>涵养：</a:t>
            </a:r>
            <a:r>
              <a:rPr lang="zh-CN" altLang="en-US" sz="2800" b="1" dirty="0"/>
              <a:t>能控制情绪的功夫。</a:t>
            </a:r>
            <a:endParaRPr lang="zh-CN" altLang="en-US" sz="2800" b="1" dirty="0"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轻而易举：</a:t>
            </a:r>
            <a:r>
              <a:rPr lang="zh-CN" altLang="en-US" sz="2800" b="1" dirty="0">
                <a:sym typeface="宋体" panose="02010600030101010101" pitchFamily="2" charset="-122"/>
              </a:rPr>
              <a:t>形容事情容易做，不费力气。</a:t>
            </a:r>
            <a:endParaRPr lang="zh-CN" altLang="en-US" sz="2800" b="1" dirty="0"/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絮絮叨叨：</a:t>
            </a:r>
            <a:r>
              <a:rPr lang="zh-CN" altLang="en-US" sz="2800" b="1" dirty="0">
                <a:sym typeface="宋体" panose="02010600030101010101" pitchFamily="2" charset="-122"/>
              </a:rPr>
              <a:t>形容说话啰嗦，唠叨。</a:t>
            </a:r>
            <a:endParaRPr lang="zh-CN" altLang="en-US" sz="2800" b="1" dirty="0"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徒有其表：</a:t>
            </a:r>
            <a:r>
              <a:rPr lang="zh-CN" altLang="en-US" sz="2800" b="1" dirty="0">
                <a:sym typeface="宋体" panose="02010600030101010101" pitchFamily="2" charset="-122"/>
              </a:rPr>
              <a:t>空有其外表，不实在。</a:t>
            </a:r>
            <a:endParaRPr lang="zh-CN" altLang="en-US" sz="2800" b="1" dirty="0"/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随机应变：</a:t>
            </a:r>
            <a:r>
              <a:rPr lang="zh-CN" altLang="en-US" sz="2800" b="1" dirty="0">
                <a:sym typeface="宋体" panose="02010600030101010101" pitchFamily="2" charset="-122"/>
              </a:rPr>
              <a:t>随着情况的变化灵活机动地应付。机，时机，形势。</a:t>
            </a:r>
            <a:endParaRPr lang="zh-CN" altLang="en-US" sz="2800" b="1" dirty="0"/>
          </a:p>
          <a:p>
            <a:pPr marL="0" indent="0" eaLnBrk="1" hangingPunct="1">
              <a:lnSpc>
                <a:spcPts val="35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sym typeface="宋体" panose="02010600030101010101" pitchFamily="2" charset="-122"/>
              </a:rPr>
              <a:t>扭捏作态：</a:t>
            </a:r>
            <a:r>
              <a:rPr lang="zh-CN" altLang="en-US" sz="2800" b="1" dirty="0">
                <a:sym typeface="宋体" panose="02010600030101010101" pitchFamily="2" charset="-122"/>
              </a:rPr>
              <a:t>具有娇揉造作或夸张的性格</a:t>
            </a:r>
            <a:r>
              <a:rPr lang="en-US" altLang="zh-CN" sz="2800" b="1" dirty="0">
                <a:sym typeface="宋体" panose="02010600030101010101" pitchFamily="2" charset="-122"/>
              </a:rPr>
              <a:t>;</a:t>
            </a:r>
            <a:r>
              <a:rPr lang="zh-CN" altLang="en-US" sz="2800" b="1" dirty="0">
                <a:sym typeface="宋体" panose="02010600030101010101" pitchFamily="2" charset="-122"/>
              </a:rPr>
              <a:t>不是天然或自然的。</a:t>
            </a:r>
            <a:endParaRPr lang="zh-CN" altLang="en-US" sz="2800" b="1" dirty="0"/>
          </a:p>
          <a:p>
            <a:pPr marL="0" indent="0" eaLnBrk="1" hangingPunct="1">
              <a:lnSpc>
                <a:spcPts val="3500"/>
              </a:lnSpc>
              <a:buNone/>
            </a:pPr>
            <a:endParaRPr lang="zh-CN" altLang="en-US" b="1" dirty="0"/>
          </a:p>
          <a:p>
            <a:pPr marL="0" indent="0" eaLnBrk="1" hangingPunct="1">
              <a:lnSpc>
                <a:spcPts val="3500"/>
              </a:lnSpc>
              <a:buNone/>
            </a:pPr>
            <a:endParaRPr lang="en-US" altLang="zh-CN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9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9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9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9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9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65960"/>
            <a:ext cx="9144635" cy="48920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67560" y="2540"/>
            <a:ext cx="467741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活动一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感知文章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635,&quot;width&quot;:11250}"/>
</p:tagLst>
</file>

<file path=ppt/tags/tag2.xml><?xml version="1.0" encoding="utf-8"?>
<p:tagLst xmlns:p="http://schemas.openxmlformats.org/presentationml/2006/main">
  <p:tag name="KSO_WM_DOC_GUID" val="{b5a10631-0a44-4d7d-a0e3-da1c9f2c4ae4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3036</Words>
  <Application>WPS 演示</Application>
  <PresentationFormat>全屏显示(4:3)</PresentationFormat>
  <Paragraphs>136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黑体</vt:lpstr>
      <vt:lpstr>华文新魏</vt:lpstr>
      <vt:lpstr>楷体</vt:lpstr>
      <vt:lpstr>微软雅黑</vt:lpstr>
      <vt:lpstr>Arial Unicode MS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4</cp:revision>
  <dcterms:created xsi:type="dcterms:W3CDTF">2019-04-12T03:37:00Z</dcterms:created>
  <dcterms:modified xsi:type="dcterms:W3CDTF">2020-09-14T08:13:25Z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