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3"/>
    <p:sldId id="297" r:id="rId4"/>
    <p:sldId id="298" r:id="rId5"/>
    <p:sldId id="299" r:id="rId6"/>
    <p:sldId id="300" r:id="rId7"/>
    <p:sldId id="301" r:id="rId8"/>
    <p:sldId id="279" r:id="rId9"/>
    <p:sldId id="259" r:id="rId10"/>
    <p:sldId id="260" r:id="rId11"/>
    <p:sldId id="261" r:id="rId12"/>
    <p:sldId id="262" r:id="rId13"/>
    <p:sldId id="263" r:id="rId14"/>
    <p:sldId id="302" r:id="rId15"/>
    <p:sldId id="265" r:id="rId16"/>
    <p:sldId id="266" r:id="rId17"/>
    <p:sldId id="267" r:id="rId18"/>
    <p:sldId id="268" r:id="rId19"/>
    <p:sldId id="304" r:id="rId20"/>
    <p:sldId id="272" r:id="rId21"/>
    <p:sldId id="273" r:id="rId22"/>
    <p:sldId id="274" r:id="rId23"/>
    <p:sldId id="275" r:id="rId24"/>
    <p:sldId id="296" r:id="rId25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E7E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81"/>
        <p:guide pos="29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182275" name="标题 1" descr="中国教育出版网"/>
          <p:cNvSpPr>
            <a:spLocks noGrp="1"/>
          </p:cNvSpPr>
          <p:nvPr>
            <p:ph type="ctrTitle" idx="4294967295"/>
          </p:nvPr>
        </p:nvSpPr>
        <p:spPr>
          <a:xfrm>
            <a:off x="0" y="914400"/>
            <a:ext cx="1143000" cy="4968875"/>
          </a:xfrm>
        </p:spPr>
        <p:txBody>
          <a:bodyPr vert="horz" wrap="square" lIns="68580" tIns="34290" rIns="68580" bIns="34290" anchor="b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sz="6600" b="1" dirty="0">
                <a:solidFill>
                  <a:srgbClr val="162477"/>
                </a:solidFill>
                <a:latin typeface="宋体" panose="02010600030101010101" pitchFamily="2" charset="-122"/>
              </a:rPr>
              <a:t> </a:t>
            </a:r>
            <a:endParaRPr lang="zh-CN" altLang="en-US" sz="6600" b="1" dirty="0">
              <a:solidFill>
                <a:srgbClr val="162477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2845" y="4447540"/>
            <a:ext cx="44805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6.</a:t>
            </a:r>
            <a:r>
              <a:rPr lang="zh-CN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敬业与乐业</a:t>
            </a:r>
            <a:endParaRPr lang="zh-CN" alt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0510" y="5610860"/>
            <a:ext cx="154876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梁启超</a:t>
            </a:r>
            <a:endParaRPr lang="zh-CN" altLang="en-US" b="1" dirty="0">
              <a:solidFill>
                <a:srgbClr val="162477"/>
              </a:solidFill>
              <a:latin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470025"/>
            <a:ext cx="7886700" cy="5084763"/>
          </a:xfrm>
          <a:solidFill>
            <a:schemeClr val="bg1">
              <a:alpha val="27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演  讲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概念：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演讲是以口语表达的方式面对听众，就某一问题发表自己的观点，阐述某一事理的活动。（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属于议论文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主要特点：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一、面对一定数量的听众，公开发表自己的观点。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二、话题集中，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中心突出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结构完整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三、语言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简洁明快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充满感情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，富有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鼓动性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6147" name="圆角矩形 22" descr="中国教育出版网"/>
          <p:cNvSpPr/>
          <p:nvPr/>
        </p:nvSpPr>
        <p:spPr>
          <a:xfrm>
            <a:off x="319088" y="782638"/>
            <a:ext cx="236061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图片 942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95745" y="94932"/>
            <a:ext cx="1989136" cy="2068513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3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63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544513" y="2089150"/>
            <a:ext cx="8599487" cy="4303713"/>
          </a:xfrm>
          <a:solidFill>
            <a:schemeClr val="bg1">
              <a:alpha val="27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旁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骛</a:t>
            </a:r>
            <a:r>
              <a:rPr lang="zh-CN" altLang="en-US" b="1" dirty="0">
                <a:latin typeface="宋体" panose="02010600030101010101" pitchFamily="2" charset="-122"/>
              </a:rPr>
              <a:t>（   ） 解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剖</a:t>
            </a:r>
            <a:r>
              <a:rPr lang="zh-CN" altLang="en-US" b="1" dirty="0">
                <a:latin typeface="宋体" panose="02010600030101010101" pitchFamily="2" charset="-122"/>
              </a:rPr>
              <a:t>（   ）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亵渎</a:t>
            </a:r>
            <a:r>
              <a:rPr lang="zh-CN" altLang="en-US" b="1" dirty="0">
                <a:latin typeface="宋体" panose="02010600030101010101" pitchFamily="2" charset="-122"/>
              </a:rPr>
              <a:t>（      ）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强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聒</a:t>
            </a:r>
            <a:r>
              <a:rPr lang="zh-CN" altLang="en-US" b="1" dirty="0">
                <a:latin typeface="宋体" panose="02010600030101010101" pitchFamily="2" charset="-122"/>
              </a:rPr>
              <a:t>（   ）  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骈</a:t>
            </a:r>
            <a:r>
              <a:rPr lang="zh-CN" altLang="en-US" b="1" dirty="0">
                <a:latin typeface="宋体" panose="02010600030101010101" pitchFamily="2" charset="-122"/>
              </a:rPr>
              <a:t>（    ）进   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佝偻</a:t>
            </a:r>
            <a:r>
              <a:rPr lang="zh-CN" altLang="en-US" b="1" dirty="0">
                <a:latin typeface="宋体" panose="02010600030101010101" pitchFamily="2" charset="-122"/>
              </a:rPr>
              <a:t>（   ）（    ）    教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诲</a:t>
            </a:r>
            <a:r>
              <a:rPr lang="zh-CN" altLang="en-US" b="1" dirty="0">
                <a:latin typeface="宋体" panose="02010600030101010101" pitchFamily="2" charset="-122"/>
              </a:rPr>
              <a:t>（   ） 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禅</a:t>
            </a:r>
            <a:r>
              <a:rPr lang="zh-CN" altLang="en-US" b="1" dirty="0">
                <a:latin typeface="宋体" panose="02010600030101010101" pitchFamily="2" charset="-122"/>
              </a:rPr>
              <a:t>（    ）师   容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赦</a:t>
            </a:r>
            <a:r>
              <a:rPr lang="zh-CN" altLang="en-US" b="1" dirty="0">
                <a:latin typeface="宋体" panose="02010600030101010101" pitchFamily="2" charset="-122"/>
              </a:rPr>
              <a:t>（   ）  承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蜩</a:t>
            </a:r>
            <a:r>
              <a:rPr lang="zh-CN" altLang="en-US" b="1" dirty="0">
                <a:latin typeface="宋体" panose="02010600030101010101" pitchFamily="2" charset="-122"/>
              </a:rPr>
              <a:t>（    ）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宋体" panose="02010600030101010101" pitchFamily="2" charset="-122"/>
            </a:endParaRPr>
          </a:p>
        </p:txBody>
      </p:sp>
      <p:sp>
        <p:nvSpPr>
          <p:cNvPr id="7171" name="圆角矩形 27" descr="中国教育出版网"/>
          <p:cNvSpPr/>
          <p:nvPr/>
        </p:nvSpPr>
        <p:spPr>
          <a:xfrm>
            <a:off x="350838" y="735013"/>
            <a:ext cx="22955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7398" name="文本框 97292" descr="中国教育出版网"/>
          <p:cNvSpPr txBox="1"/>
          <p:nvPr/>
        </p:nvSpPr>
        <p:spPr>
          <a:xfrm>
            <a:off x="1219200" y="5410200"/>
            <a:ext cx="9540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ch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á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399" name="文本框 97293" descr="中国教育出版网"/>
          <p:cNvSpPr txBox="1"/>
          <p:nvPr/>
        </p:nvSpPr>
        <p:spPr>
          <a:xfrm>
            <a:off x="4648200" y="5410200"/>
            <a:ext cx="7556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sh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è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0" name="文本框 97294" descr="中国教育出版网"/>
          <p:cNvSpPr txBox="1"/>
          <p:nvPr/>
        </p:nvSpPr>
        <p:spPr>
          <a:xfrm>
            <a:off x="7315200" y="5410200"/>
            <a:ext cx="9175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ti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á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o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1" name="文本框 6" descr="中国教育出版网"/>
          <p:cNvSpPr txBox="1"/>
          <p:nvPr/>
        </p:nvSpPr>
        <p:spPr>
          <a:xfrm>
            <a:off x="4419600" y="3352800"/>
            <a:ext cx="85407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pi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á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2" name="文本框 7" descr="中国教育出版网"/>
          <p:cNvSpPr txBox="1"/>
          <p:nvPr/>
        </p:nvSpPr>
        <p:spPr>
          <a:xfrm>
            <a:off x="1600200" y="4343400"/>
            <a:ext cx="8651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ɡōu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3" name="文本框 8" descr="中国教育出版网"/>
          <p:cNvSpPr txBox="1"/>
          <p:nvPr/>
        </p:nvSpPr>
        <p:spPr>
          <a:xfrm>
            <a:off x="6248400" y="4419600"/>
            <a:ext cx="6778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hu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ì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4" name="文本框 9" descr="中国教育出版网"/>
          <p:cNvSpPr txBox="1"/>
          <p:nvPr/>
        </p:nvSpPr>
        <p:spPr>
          <a:xfrm>
            <a:off x="3048000" y="4343400"/>
            <a:ext cx="8191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l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ó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u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5" name="文本框 10" descr="中国教育出版网"/>
          <p:cNvSpPr txBox="1"/>
          <p:nvPr/>
        </p:nvSpPr>
        <p:spPr>
          <a:xfrm>
            <a:off x="1725613" y="2351088"/>
            <a:ext cx="63658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w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ù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6" name="文本框 11" descr="中国教育出版网"/>
          <p:cNvSpPr txBox="1"/>
          <p:nvPr/>
        </p:nvSpPr>
        <p:spPr>
          <a:xfrm>
            <a:off x="4038600" y="2286000"/>
            <a:ext cx="7747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pōu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7" name="文本框 12" descr="中国教育出版网"/>
          <p:cNvSpPr txBox="1"/>
          <p:nvPr/>
        </p:nvSpPr>
        <p:spPr>
          <a:xfrm>
            <a:off x="6705600" y="2362200"/>
            <a:ext cx="6365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xi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è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8" name="文本框 13" descr="中国教育出版网"/>
          <p:cNvSpPr txBox="1"/>
          <p:nvPr/>
        </p:nvSpPr>
        <p:spPr>
          <a:xfrm>
            <a:off x="1654175" y="3311525"/>
            <a:ext cx="7159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ɡuō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7409" name="文本框 14" descr="中国教育出版网"/>
          <p:cNvSpPr txBox="1"/>
          <p:nvPr/>
        </p:nvSpPr>
        <p:spPr>
          <a:xfrm>
            <a:off x="7391400" y="2362200"/>
            <a:ext cx="6778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 d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ú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186" name="内容占位符 2" descr="中国教育出版网"/>
          <p:cNvSpPr>
            <a:spLocks noGrp="1"/>
          </p:cNvSpPr>
          <p:nvPr/>
        </p:nvSpPr>
        <p:spPr>
          <a:xfrm>
            <a:off x="544830" y="754063"/>
            <a:ext cx="7886700" cy="471487"/>
          </a:xfrm>
          <a:prstGeom prst="rect">
            <a:avLst/>
          </a:prstGeom>
          <a:noFill/>
          <a:ln w="9525">
            <a:noFill/>
          </a:ln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</a:rPr>
              <a:t>预习检测</a:t>
            </a:r>
            <a:endParaRPr lang="zh-CN" altLang="en-US" sz="4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endParaRPr lang="zh-CN" altLang="en-US" sz="4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187398" grpId="0"/>
      <p:bldP spid="187399" grpId="0"/>
      <p:bldP spid="187400" grpId="0"/>
      <p:bldP spid="187401" grpId="0"/>
      <p:bldP spid="187402" grpId="0"/>
      <p:bldP spid="187403" grpId="0"/>
      <p:bldP spid="187404" grpId="0"/>
      <p:bldP spid="187405" grpId="0"/>
      <p:bldP spid="187406" grpId="0"/>
      <p:bldP spid="187407" grpId="0"/>
      <p:bldP spid="187408" grpId="0"/>
      <p:bldP spid="187409" grpId="0"/>
      <p:bldP spid="7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454025" y="636270"/>
            <a:ext cx="7846695" cy="4482465"/>
          </a:xfrm>
          <a:solidFill>
            <a:schemeClr val="bg1">
              <a:alpha val="27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敬业乐群：</a:t>
            </a:r>
            <a:r>
              <a:rPr lang="zh-CN" altLang="en-US" sz="2800" b="1" dirty="0"/>
              <a:t>语出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礼记</a:t>
            </a:r>
            <a:r>
              <a:rPr lang="en-US" altLang="zh-CN" sz="2800" b="1" dirty="0"/>
              <a:t>·</a:t>
            </a:r>
            <a:r>
              <a:rPr lang="zh-CN" altLang="en-US" sz="2800" b="1" dirty="0"/>
              <a:t>学记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。意思是专心于学业，与朋友和睦相处。</a:t>
            </a:r>
            <a:endParaRPr lang="zh-CN" altLang="en-US" sz="2800" b="1" dirty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断章取义：</a:t>
            </a:r>
            <a:r>
              <a:rPr lang="zh-CN" altLang="en-US" sz="2800" b="1" dirty="0"/>
              <a:t>不顾全篇文章的内容，而只根据需要，</a:t>
            </a:r>
            <a:endParaRPr lang="zh-CN" altLang="en-US" sz="2800" b="1" dirty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/>
              <a:t>孤立地截取其中一段或一句的意思。</a:t>
            </a:r>
            <a:endParaRPr lang="zh-CN" altLang="en-US" sz="2800" b="1" dirty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不二法门：</a:t>
            </a:r>
            <a:r>
              <a:rPr lang="zh-CN" altLang="en-US" sz="2800" b="1" dirty="0"/>
              <a:t>佛教用语，指直接入道、不可言传的门径。常用来指最好的或独一无二的方法。</a:t>
            </a:r>
            <a:endParaRPr lang="zh-CN" altLang="en-US" sz="2800" b="1" dirty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主一无适：</a:t>
            </a:r>
            <a:r>
              <a:rPr lang="zh-CN" altLang="en-US" sz="2800" b="1" dirty="0"/>
              <a:t>专一于某种工作而不旁及其他事情。</a:t>
            </a:r>
            <a:endParaRPr lang="zh-CN" altLang="en-US" sz="2800" b="1" dirty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强聒不舍：</a:t>
            </a:r>
            <a:r>
              <a:rPr lang="zh-CN" altLang="en-US" sz="2800" b="1" dirty="0"/>
              <a:t>唠唠叨叨说个没完。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841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活动一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感知文章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内容占位符 2" descr="中国教育出版网"/>
          <p:cNvSpPr>
            <a:spLocks noGrp="1"/>
          </p:cNvSpPr>
          <p:nvPr/>
        </p:nvSpPr>
        <p:spPr>
          <a:xfrm>
            <a:off x="596900" y="2284413"/>
            <a:ext cx="7886700" cy="10668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190470" name="文本框 11" descr="中国教育出版网"/>
          <p:cNvSpPr txBox="1"/>
          <p:nvPr/>
        </p:nvSpPr>
        <p:spPr>
          <a:xfrm>
            <a:off x="508953" y="1399858"/>
            <a:ext cx="7200900" cy="60769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charset="0"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本文的中心论点是什么？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0471" name="文本框 12" descr="中国教育出版网"/>
          <p:cNvSpPr txBox="1"/>
          <p:nvPr/>
        </p:nvSpPr>
        <p:spPr>
          <a:xfrm>
            <a:off x="509270" y="2183130"/>
            <a:ext cx="8610600" cy="650875"/>
          </a:xfrm>
          <a:prstGeom prst="rect">
            <a:avLst/>
          </a:prstGeom>
          <a:solidFill>
            <a:schemeClr val="bg1">
              <a:alpha val="5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我确信“敬业乐业”四个字，是人类生活的不二法门。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0472" name="矩形 13" descr="中国教育出版网"/>
          <p:cNvSpPr/>
          <p:nvPr/>
        </p:nvSpPr>
        <p:spPr>
          <a:xfrm>
            <a:off x="508953" y="3146108"/>
            <a:ext cx="7678737" cy="56515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anose="05000000000000000000" charset="0"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围绕这个观点，作者先后谈论了哪些问题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0473" name="文本框 14" descr="中国教育出版网"/>
          <p:cNvSpPr txBox="1"/>
          <p:nvPr/>
        </p:nvSpPr>
        <p:spPr>
          <a:xfrm>
            <a:off x="1136650" y="3911600"/>
            <a:ext cx="4057015" cy="56515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有业之必要。（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0474" name="文本框 15" descr="中国教育出版网"/>
          <p:cNvSpPr txBox="1"/>
          <p:nvPr/>
        </p:nvSpPr>
        <p:spPr>
          <a:xfrm>
            <a:off x="1136650" y="4716463"/>
            <a:ext cx="4056063" cy="565150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论述要敬业。（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2-4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0475" name="文本框 16" descr="中国教育出版网"/>
          <p:cNvSpPr txBox="1"/>
          <p:nvPr/>
        </p:nvSpPr>
        <p:spPr>
          <a:xfrm>
            <a:off x="1136650" y="5581650"/>
            <a:ext cx="4002088" cy="56515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论述要乐业。（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5-6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8434" name="图片 99333" descr="PE01561_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81700" y="4336733"/>
            <a:ext cx="2286000" cy="1516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0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bldLvl="0" animBg="1"/>
      <p:bldP spid="190471" grpId="0" bldLvl="0" animBg="1"/>
      <p:bldP spid="190472" grpId="0" build="p"/>
      <p:bldP spid="190473" grpId="0" bldLvl="0" animBg="1"/>
      <p:bldP spid="190474" grpId="0" bldLvl="0" animBg="1"/>
      <p:bldP spid="19047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圆角矩形 39" descr="中国教育出版网"/>
          <p:cNvSpPr/>
          <p:nvPr/>
        </p:nvSpPr>
        <p:spPr>
          <a:xfrm>
            <a:off x="323850" y="855663"/>
            <a:ext cx="23209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1493" name="矩形 102404" descr="中国教育出版网"/>
          <p:cNvSpPr/>
          <p:nvPr/>
        </p:nvSpPr>
        <p:spPr>
          <a:xfrm>
            <a:off x="1671955" y="1717675"/>
            <a:ext cx="5800090" cy="73088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</a:rPr>
              <a:t>作者怎样阐述什么叫“敬”</a:t>
            </a:r>
            <a:r>
              <a:rPr lang="en-US" altLang="zh-CN" sz="3200" b="1" dirty="0">
                <a:latin typeface="宋体" panose="02010600030101010101" pitchFamily="2" charset="-122"/>
              </a:rPr>
              <a:t>?</a:t>
            </a:r>
            <a:endParaRPr lang="en-US" altLang="zh-CN" sz="3200" b="1" dirty="0">
              <a:latin typeface="宋体" panose="02010600030101010101" pitchFamily="2" charset="-122"/>
            </a:endParaRPr>
          </a:p>
        </p:txBody>
      </p:sp>
      <p:sp>
        <p:nvSpPr>
          <p:cNvPr id="191494" name="矩形 102405" descr="中国教育出版网"/>
          <p:cNvSpPr/>
          <p:nvPr/>
        </p:nvSpPr>
        <p:spPr>
          <a:xfrm>
            <a:off x="791845" y="2914650"/>
            <a:ext cx="7487920" cy="138366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凡做一件事，便忠于一件事，将全副精力集中到这事上头，一点不旁骛，便是敬。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bldLvl="0" animBg="1"/>
      <p:bldP spid="19149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文本框 1" descr="中国教育出版网"/>
          <p:cNvSpPr txBox="1"/>
          <p:nvPr/>
        </p:nvSpPr>
        <p:spPr>
          <a:xfrm>
            <a:off x="1562100" y="789940"/>
            <a:ext cx="6019800" cy="583565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如何论述怎样</a:t>
            </a:r>
            <a:r>
              <a:rPr lang="zh-CN" altLang="en-US" sz="3200" b="1" dirty="0">
                <a:latin typeface="宋体" panose="02010600030101010101" pitchFamily="2" charset="-122"/>
              </a:rPr>
              <a:t>才能</a:t>
            </a:r>
            <a:r>
              <a:rPr lang="zh-CN" altLang="en-US" sz="2800" b="1" dirty="0">
                <a:latin typeface="宋体" panose="02010600030101010101" pitchFamily="2" charset="-122"/>
              </a:rPr>
              <a:t>做到“敬业”</a:t>
            </a:r>
            <a:r>
              <a:rPr lang="en-US" altLang="zh-CN" sz="2800" b="1" dirty="0">
                <a:latin typeface="宋体" panose="02010600030101010101" pitchFamily="2" charset="-122"/>
              </a:rPr>
              <a:t>?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103428" name="文本框 103427"/>
          <p:cNvSpPr txBox="1"/>
          <p:nvPr/>
        </p:nvSpPr>
        <p:spPr>
          <a:xfrm>
            <a:off x="2259965" y="1877060"/>
            <a:ext cx="4869180" cy="1106805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主一无适便是敬。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r">
              <a:lnSpc>
                <a:spcPct val="110000"/>
              </a:lnSpc>
            </a:pPr>
            <a:r>
              <a:rPr lang="en-US" altLang="zh-CN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朱熹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532" name="矩形 103428"/>
          <p:cNvSpPr/>
          <p:nvPr/>
        </p:nvSpPr>
        <p:spPr>
          <a:xfrm>
            <a:off x="842963" y="3371215"/>
            <a:ext cx="8035925" cy="147637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因自己的才能、境地，做一种劳作做到圆满，便是天地间第一等人。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ldLvl="0" animBg="1"/>
      <p:bldP spid="103428" grpId="0" bldLvl="0" animBg="1"/>
      <p:bldP spid="2253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文本框 1" descr="中国教育出版网"/>
          <p:cNvSpPr txBox="1"/>
          <p:nvPr/>
        </p:nvSpPr>
        <p:spPr>
          <a:xfrm>
            <a:off x="2208530" y="705485"/>
            <a:ext cx="4726940" cy="68199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b="1" dirty="0"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</a:rPr>
              <a:t> 5</a:t>
            </a:r>
            <a:r>
              <a:rPr lang="zh-CN" altLang="en-US" sz="2800" b="1" dirty="0">
                <a:latin typeface="宋体" panose="02010600030101010101" pitchFamily="2" charset="-122"/>
              </a:rPr>
              <a:t>什么是</a:t>
            </a:r>
            <a:r>
              <a:rPr lang="en-US" altLang="zh-CN" sz="2800" b="1" dirty="0">
                <a:latin typeface="宋体" panose="02010600030101010101" pitchFamily="2" charset="-122"/>
              </a:rPr>
              <a:t>“</a:t>
            </a:r>
            <a:r>
              <a:rPr lang="zh-CN" altLang="en-US" sz="3200" b="1" dirty="0">
                <a:latin typeface="宋体" panose="02010600030101010101" pitchFamily="2" charset="-122"/>
              </a:rPr>
              <a:t>乐业</a:t>
            </a:r>
            <a:r>
              <a:rPr lang="en-US" altLang="zh-CN" sz="2800" b="1" dirty="0">
                <a:latin typeface="宋体" panose="02010600030101010101" pitchFamily="2" charset="-122"/>
              </a:rPr>
              <a:t>”?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105477" name="文本框 105476"/>
          <p:cNvSpPr txBox="1"/>
          <p:nvPr/>
        </p:nvSpPr>
        <p:spPr>
          <a:xfrm>
            <a:off x="974408" y="2167573"/>
            <a:ext cx="3844925" cy="2630487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92D050"/>
              </a:buClr>
              <a:buFont typeface="Wingdings" panose="05000000000000000000" pitchFamily="2" charset="2"/>
              <a:buChar char=""/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在工作中寻找快乐　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457200" indent="-457200">
              <a:spcBef>
                <a:spcPct val="50000"/>
              </a:spcBef>
              <a:buClr>
                <a:srgbClr val="92D050"/>
              </a:buClr>
              <a:buFont typeface="Wingdings" panose="05000000000000000000" pitchFamily="2" charset="2"/>
              <a:buChar char=""/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在奋斗中感受快乐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457200" indent="-457200">
              <a:spcBef>
                <a:spcPct val="50000"/>
              </a:spcBef>
              <a:buClr>
                <a:srgbClr val="92D050"/>
              </a:buClr>
              <a:buFont typeface="Wingdings" panose="05000000000000000000" pitchFamily="2" charset="2"/>
              <a:buChar char=""/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在竞争中体味快乐　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457200" indent="-457200">
              <a:spcBef>
                <a:spcPct val="50000"/>
              </a:spcBef>
              <a:buClr>
                <a:srgbClr val="92D050"/>
              </a:buClr>
              <a:buFont typeface="Wingdings" panose="05000000000000000000" pitchFamily="2" charset="2"/>
              <a:buChar char=""/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在投入中享受快乐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40450" y="1590675"/>
            <a:ext cx="515938" cy="37846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好之者不如乐之者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0850" y="1590675"/>
            <a:ext cx="596900" cy="37846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知之者不如好之者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  <p:bldP spid="105477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活动二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探究写法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圆角矩形 63" descr="中国教育出版网"/>
          <p:cNvSpPr/>
          <p:nvPr/>
        </p:nvSpPr>
        <p:spPr>
          <a:xfrm>
            <a:off x="314325" y="738188"/>
            <a:ext cx="2286000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7637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957263" y="1524000"/>
            <a:ext cx="8186737" cy="4371975"/>
          </a:xfrm>
          <a:solidFill>
            <a:schemeClr val="bg1">
              <a:alpha val="48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(1)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论证条理清晰，论据生动有力。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  这篇讲演词开头提出了论题，中间主体部分分两层论述敬业和乐业的重要，末尾总结全篇。条理很清晰。证明论点的过程，举了多种论据：有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</a:rPr>
              <a:t>生活中的实例</a:t>
            </a:r>
            <a:r>
              <a:rPr lang="zh-CN" altLang="en-US" sz="2400" b="1" dirty="0">
                <a:latin typeface="宋体" panose="02010600030101010101" pitchFamily="2" charset="-122"/>
              </a:rPr>
              <a:t>，有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</a:rPr>
              <a:t>古代、外国著作中的事例</a:t>
            </a:r>
            <a:r>
              <a:rPr lang="zh-CN" altLang="en-US" sz="2400" b="1" dirty="0">
                <a:latin typeface="宋体" panose="02010600030101010101" pitchFamily="2" charset="-122"/>
              </a:rPr>
              <a:t>，有作者亲身经历中卓有成效的经验，还有古人的流传至今的名言警句等。这些论据的精选运用，使讲演词具体、生动，富有说服力。</a:t>
            </a:r>
            <a:endParaRPr lang="zh-CN" altLang="en-US" sz="2400" b="1" dirty="0"/>
          </a:p>
        </p:txBody>
      </p:sp>
      <p:sp>
        <p:nvSpPr>
          <p:cNvPr id="9" name="文本框 3"/>
          <p:cNvSpPr txBox="1"/>
          <p:nvPr/>
        </p:nvSpPr>
        <p:spPr>
          <a:xfrm>
            <a:off x="344170" y="286385"/>
            <a:ext cx="1808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写法探究</a:t>
            </a:r>
            <a:endParaRPr lang="zh-CN" altLang="en-US" sz="32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635"/>
            <a:ext cx="9180195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文本框 113665" descr="中国教育出版网"/>
          <p:cNvSpPr txBox="1"/>
          <p:nvPr/>
        </p:nvSpPr>
        <p:spPr>
          <a:xfrm>
            <a:off x="287020" y="585470"/>
            <a:ext cx="8569325" cy="37084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宋体" panose="02010600030101010101" pitchFamily="2" charset="-122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语言通俗浅显，准确周密，概括有力。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</a:rPr>
              <a:t>全篇讲演用简明的短句，很少用长句；多用口语，明白如话，一听就懂；引用古代文句时，注重化深为浅。同时文中多次用了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</a:rPr>
              <a:t>设问句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</a:rPr>
              <a:t>反问句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</a:rPr>
              <a:t>引用不少古代名言警句</a:t>
            </a:r>
            <a:r>
              <a:rPr lang="zh-CN" altLang="en-US" sz="2400" b="1" dirty="0">
                <a:latin typeface="宋体" panose="02010600030101010101" pitchFamily="2" charset="-122"/>
              </a:rPr>
              <a:t>，又自己提炼了许多精辟的警句，都使语言显得概括有力。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77815" y="4502150"/>
            <a:ext cx="3216910" cy="214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圆角矩形 59" descr="中国教育出版网"/>
          <p:cNvSpPr/>
          <p:nvPr/>
        </p:nvSpPr>
        <p:spPr>
          <a:xfrm>
            <a:off x="323533" y="815658"/>
            <a:ext cx="2166937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9685" name="矩形 116740" descr="中国教育出版网"/>
          <p:cNvSpPr/>
          <p:nvPr/>
        </p:nvSpPr>
        <p:spPr>
          <a:xfrm>
            <a:off x="1360805" y="1553210"/>
            <a:ext cx="6287770" cy="37522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这篇演讲针对听讲者的实际情况，提出了“敬业与乐业”的论题，深入地论述了敬业与乐业的重要性，殷切地希望大家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发扬敬业、乐业的精神</a:t>
            </a:r>
            <a:r>
              <a:rPr lang="zh-CN" altLang="en-US" sz="2800" b="1" dirty="0">
                <a:latin typeface="宋体" panose="02010600030101010101" pitchFamily="2" charset="-122"/>
              </a:rPr>
              <a:t>，去过人类合理的生活。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4990" y="621030"/>
            <a:ext cx="315341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课堂小结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圆角矩形 75" descr="中国教育出版网"/>
          <p:cNvSpPr/>
          <p:nvPr/>
        </p:nvSpPr>
        <p:spPr>
          <a:xfrm>
            <a:off x="322263" y="771525"/>
            <a:ext cx="238601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0709" name="左大括号 101378" descr="中国教育出版网"/>
          <p:cNvSpPr/>
          <p:nvPr/>
        </p:nvSpPr>
        <p:spPr>
          <a:xfrm>
            <a:off x="827088" y="1314450"/>
            <a:ext cx="287337" cy="3835400"/>
          </a:xfrm>
          <a:prstGeom prst="leftBrace">
            <a:avLst>
              <a:gd name="adj1" fmla="val 110739"/>
              <a:gd name="adj2" fmla="val 50000"/>
            </a:avLst>
          </a:prstGeom>
          <a:noFill/>
          <a:ln w="9525">
            <a:noFill/>
          </a:ln>
        </p:spPr>
        <p:txBody>
          <a:bodyPr/>
          <a:lstStyle/>
          <a:p>
            <a:pPr>
              <a:buFont typeface="Arial" panose="020B0604020202020204" pitchFamily="34" charset="0"/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00710" name="文本框 101379" descr="中国教育出版网"/>
          <p:cNvSpPr txBox="1"/>
          <p:nvPr/>
        </p:nvSpPr>
        <p:spPr>
          <a:xfrm>
            <a:off x="1187450" y="1030605"/>
            <a:ext cx="1659255" cy="52197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提出问题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0711" name="文本框 101380" descr="中国教育出版网"/>
          <p:cNvSpPr txBox="1"/>
          <p:nvPr/>
        </p:nvSpPr>
        <p:spPr>
          <a:xfrm>
            <a:off x="971550" y="2700338"/>
            <a:ext cx="1803400" cy="519112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分析问题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0712" name="文本框 101381" descr="中国教育出版网"/>
          <p:cNvSpPr txBox="1"/>
          <p:nvPr/>
        </p:nvSpPr>
        <p:spPr>
          <a:xfrm>
            <a:off x="1116013" y="4757738"/>
            <a:ext cx="1730375" cy="519112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解决问题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0713" name="文本框 101382" descr="中国教育出版网"/>
          <p:cNvSpPr txBox="1"/>
          <p:nvPr/>
        </p:nvSpPr>
        <p:spPr>
          <a:xfrm>
            <a:off x="1403350" y="1620838"/>
            <a:ext cx="15621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0714" name="文本框 101383" descr="中国教育出版网"/>
          <p:cNvSpPr txBox="1"/>
          <p:nvPr/>
        </p:nvSpPr>
        <p:spPr>
          <a:xfrm>
            <a:off x="1116013" y="3262313"/>
            <a:ext cx="15128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0715" name="文本框 101384" descr="中国教育出版网"/>
          <p:cNvSpPr txBox="1"/>
          <p:nvPr/>
        </p:nvSpPr>
        <p:spPr>
          <a:xfrm>
            <a:off x="1403350" y="5133975"/>
            <a:ext cx="10080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0716" name="文本框 101385" descr="中国教育出版网"/>
          <p:cNvSpPr txBox="1"/>
          <p:nvPr/>
        </p:nvSpPr>
        <p:spPr>
          <a:xfrm>
            <a:off x="2846705" y="1030605"/>
            <a:ext cx="5565140" cy="52197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揭示全文论述的中心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敬业与乐业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0717" name="文本框 101386" descr="中国教育出版网"/>
          <p:cNvSpPr txBox="1"/>
          <p:nvPr/>
        </p:nvSpPr>
        <p:spPr>
          <a:xfrm>
            <a:off x="2772410" y="2700655"/>
            <a:ext cx="5367020" cy="52197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论述有业、敬业、乐业的重要性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0718" name="文本框 101387" descr="中国教育出版网"/>
          <p:cNvSpPr txBox="1"/>
          <p:nvPr/>
        </p:nvSpPr>
        <p:spPr>
          <a:xfrm>
            <a:off x="2846705" y="4757738"/>
            <a:ext cx="5184775" cy="519112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总结全文，勉励大家敬业乐业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0719" name="文本框 101388" descr="中国教育出版网"/>
          <p:cNvSpPr txBox="1"/>
          <p:nvPr/>
        </p:nvSpPr>
        <p:spPr>
          <a:xfrm>
            <a:off x="8262938" y="1284288"/>
            <a:ext cx="630237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0720" name="矩形 101389" descr="中国教育出版网"/>
          <p:cNvSpPr/>
          <p:nvPr/>
        </p:nvSpPr>
        <p:spPr>
          <a:xfrm>
            <a:off x="250825" y="2429193"/>
            <a:ext cx="576263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敬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乐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816610" y="1030605"/>
            <a:ext cx="370205" cy="4334510"/>
          </a:xfrm>
          <a:prstGeom prst="leftBrace">
            <a:avLst>
              <a:gd name="adj1" fmla="val 541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bldLvl="0" animBg="1"/>
      <p:bldP spid="200711" grpId="0" bldLvl="0" animBg="1"/>
      <p:bldP spid="200712" grpId="0" bldLvl="0" animBg="1"/>
      <p:bldP spid="200713" grpId="0"/>
      <p:bldP spid="200714" grpId="0"/>
      <p:bldP spid="200715" grpId="0"/>
      <p:bldP spid="200716" grpId="0" bldLvl="0" animBg="1"/>
      <p:bldP spid="200717" grpId="0" bldLvl="0" animBg="1"/>
      <p:bldP spid="200718" grpId="0" bldLvl="0" animBg="1"/>
      <p:bldP spid="200719" grpId="0" bldLvl="0"/>
      <p:bldP spid="200720" grpId="0"/>
      <p:bldP spid="1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735455" y="1986280"/>
            <a:ext cx="5938520" cy="301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作业布置</a:t>
            </a:r>
            <a:endParaRPr lang="zh-CN" altLang="en-US" sz="8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课时练</a:t>
            </a:r>
            <a:r>
              <a:rPr lang="en-US" altLang="zh-CN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1-8</a:t>
            </a: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zh-CN" altLang="en-US" sz="4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9144000" cy="6791325"/>
          </a:xfrm>
          <a:prstGeom prst="rect">
            <a:avLst/>
          </a:prstGeom>
        </p:spPr>
      </p:pic>
      <p:sp>
        <p:nvSpPr>
          <p:cNvPr id="19472" name="文本框 90114"/>
          <p:cNvSpPr txBox="1"/>
          <p:nvPr/>
        </p:nvSpPr>
        <p:spPr>
          <a:xfrm>
            <a:off x="7045325" y="5267960"/>
            <a:ext cx="12915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演员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735"/>
            <a:ext cx="6780530" cy="6780530"/>
          </a:xfrm>
          <a:prstGeom prst="rect">
            <a:avLst/>
          </a:prstGeom>
        </p:spPr>
      </p:pic>
      <p:sp>
        <p:nvSpPr>
          <p:cNvPr id="19470" name="文本框 90115"/>
          <p:cNvSpPr txBox="1"/>
          <p:nvPr/>
        </p:nvSpPr>
        <p:spPr>
          <a:xfrm>
            <a:off x="7108190" y="2152650"/>
            <a:ext cx="12192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医 生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57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0"/>
            <a:ext cx="7004685" cy="6858000"/>
          </a:xfrm>
          <a:prstGeom prst="rect">
            <a:avLst/>
          </a:prstGeom>
        </p:spPr>
      </p:pic>
      <p:sp>
        <p:nvSpPr>
          <p:cNvPr id="19466" name="文本框 90118"/>
          <p:cNvSpPr txBox="1"/>
          <p:nvPr/>
        </p:nvSpPr>
        <p:spPr>
          <a:xfrm>
            <a:off x="7440295" y="1508760"/>
            <a:ext cx="12192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律师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9143365" cy="6930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圆角矩形 11" descr="中国教育出版网"/>
          <p:cNvSpPr/>
          <p:nvPr/>
        </p:nvSpPr>
        <p:spPr>
          <a:xfrm>
            <a:off x="319088" y="709613"/>
            <a:ext cx="241776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4325" name="内容占位符 1" descr="中国教育出版网"/>
          <p:cNvSpPr>
            <a:spLocks noGrp="1"/>
          </p:cNvSpPr>
          <p:nvPr>
            <p:ph idx="4294967295"/>
          </p:nvPr>
        </p:nvSpPr>
        <p:spPr>
          <a:xfrm>
            <a:off x="0" y="1347788"/>
            <a:ext cx="5705475" cy="4886325"/>
          </a:xfrm>
          <a:solidFill>
            <a:schemeClr val="bg1">
              <a:alpha val="27000"/>
            </a:schemeClr>
          </a:solidFill>
        </p:spPr>
        <p:txBody>
          <a:bodyPr vert="horz" wrap="square" lIns="91440" tIns="45720" rIns="91440" bIns="45720" anchor="t">
            <a:normAutofit fontScale="30000"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sz="47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梁启超（1873年2月23日—1929年1月19日），字卓如，一字任甫，号任公，又号饮冰室主人、饮冰子、哀时客、中国之新民、自由斋主人。清朝光绪年间举人，中国近代思想家、政治家、教育家、史学家、文学家。戊戌变法（百日维新）领袖之一、中国近代维新派、新法家代表人物。</a:t>
            </a:r>
            <a:endParaRPr sz="47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sz="47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sz="47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幼年时从师学习，八岁学为文，九岁能缀千言，17岁中举。后从师于康有为，成为资产阶级改良派的宣传家。维新变法前，与康有为一起联合各省举人发动“公车上书”运动，此后先后领导北京和上海的强学会，又与黄遵宪一起办《时务报》，任长沙时务学堂的主讲，并著《变法通议》为变法做宣传。 戊戌变法失败后，与康有为一起流亡日本，政治思想上逐渐走向保守，但是他是近代文学革命运动的理论倡导者。逃亡日本后，梁启超在《饮冰室合集》、《夏威夷游记》中继续推广“诗界革命”，批判了以往那种诗中运用新名词以表新意的做法。在海外推动君主立宪。辛亥革命之后一度入袁世凯政府，担任司法总长；之后对袁世凯称帝、张勋复辟等严词抨击，并加入段祺瑞政府。他倡导新文化运动，支持五四运动。其著作合编为《饮冰室合集》。</a:t>
            </a:r>
            <a:endParaRPr sz="47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rcRect r="2856"/>
          <a:stretch>
            <a:fillRect/>
          </a:stretch>
        </p:blipFill>
        <p:spPr>
          <a:xfrm>
            <a:off x="5970270" y="1520190"/>
            <a:ext cx="3063875" cy="4178935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9890" y="276860"/>
            <a:ext cx="50203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作者简介</a:t>
            </a:r>
            <a:endParaRPr lang="zh-CN" altLang="en-US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4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圆角矩形 18" descr="中国教育出版网"/>
          <p:cNvSpPr/>
          <p:nvPr/>
        </p:nvSpPr>
        <p:spPr>
          <a:xfrm>
            <a:off x="293688" y="796925"/>
            <a:ext cx="232251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839210"/>
            <a:ext cx="4827905" cy="30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7515" y="1385570"/>
            <a:ext cx="8566150" cy="2453640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 anchor="t">
            <a:spAutoFit/>
          </a:bodyPr>
          <a:lstStyle/>
          <a:p>
            <a:pPr marL="0" indent="0" eaLnBrk="1" hangingPunct="1">
              <a:lnSpc>
                <a:spcPct val="160000"/>
              </a:lnSpc>
              <a:buNone/>
            </a:pPr>
            <a:r>
              <a:rPr lang="en-US" altLang="zh-CN" sz="2800" b="1" dirty="0"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《敬业与乐业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是梁启超先生于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70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多年前在上海中华职业学校为学生所作的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演讲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，对学生进行职业道德启蒙教育，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有很强的针对性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03550" y="398780"/>
            <a:ext cx="5683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背景链接</a:t>
            </a:r>
            <a:endParaRPr lang="zh-CN" altLang="en-US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425,&quot;width&quot;:8250}"/>
</p:tagLst>
</file>

<file path=ppt/tags/tag2.xml><?xml version="1.0" encoding="utf-8"?>
<p:tagLst xmlns:p="http://schemas.openxmlformats.org/presentationml/2006/main">
  <p:tag name="KSO_WM_DOC_GUID" val="{17ae62d4-59fc-4c86-bd06-825c591427d0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1732</Words>
  <Application>WPS 演示</Application>
  <PresentationFormat>全屏显示(4:3)</PresentationFormat>
  <Paragraphs>160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黑体</vt:lpstr>
      <vt:lpstr>Calibri</vt:lpstr>
      <vt:lpstr>微软雅黑</vt:lpstr>
      <vt:lpstr>Arial Unicode MS</vt:lpstr>
      <vt:lpstr>Wingdings</vt:lpstr>
      <vt:lpstr>华文新魏</vt:lpstr>
      <vt:lpstr>自定义设计方案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Administrator</cp:lastModifiedBy>
  <cp:revision>6</cp:revision>
  <dcterms:created xsi:type="dcterms:W3CDTF">2019-04-12T03:37:00Z</dcterms:created>
  <dcterms:modified xsi:type="dcterms:W3CDTF">2020-09-14T08:13:22Z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