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</p:sldMasterIdLst>
  <p:notesMasterIdLst>
    <p:notesMasterId r:id="rId20"/>
  </p:notesMasterIdLst>
  <p:sldIdLst>
    <p:sldId id="256" r:id="rId6"/>
    <p:sldId id="443" r:id="rId7"/>
    <p:sldId id="444" r:id="rId8"/>
    <p:sldId id="445" r:id="rId9"/>
    <p:sldId id="257" r:id="rId10"/>
    <p:sldId id="259" r:id="rId11"/>
    <p:sldId id="299" r:id="rId12"/>
    <p:sldId id="349" r:id="rId13"/>
    <p:sldId id="260" r:id="rId14"/>
    <p:sldId id="348" r:id="rId15"/>
    <p:sldId id="447" r:id="rId16"/>
    <p:sldId id="372" r:id="rId17"/>
    <p:sldId id="263" r:id="rId18"/>
    <p:sldId id="371" r:id="rId19"/>
    <p:sldId id="446" r:id="rId21"/>
    <p:sldId id="264" r:id="rId22"/>
    <p:sldId id="423" r:id="rId23"/>
    <p:sldId id="374" r:id="rId24"/>
    <p:sldId id="376" r:id="rId25"/>
    <p:sldId id="377" r:id="rId26"/>
    <p:sldId id="303" r:id="rId27"/>
    <p:sldId id="350" r:id="rId28"/>
    <p:sldId id="352" r:id="rId29"/>
    <p:sldId id="353" r:id="rId30"/>
    <p:sldId id="354" r:id="rId31"/>
    <p:sldId id="378" r:id="rId32"/>
    <p:sldId id="269" r:id="rId33"/>
    <p:sldId id="268" r:id="rId34"/>
    <p:sldId id="451" r:id="rId35"/>
    <p:sldId id="452" r:id="rId36"/>
    <p:sldId id="453" r:id="rId37"/>
    <p:sldId id="454" r:id="rId38"/>
    <p:sldId id="455" r:id="rId39"/>
    <p:sldId id="449" r:id="rId40"/>
    <p:sldId id="271" r:id="rId41"/>
  </p:sldIdLst>
  <p:sldSz cx="9144000" cy="6858000" type="screen4x3"/>
  <p:notesSz cx="7103745" cy="10234295"/>
  <p:custDataLst>
    <p:tags r:id="rId4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62477"/>
    <a:srgbClr val="DFB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416" y="-96"/>
      </p:cViewPr>
      <p:guideLst>
        <p:guide orient="horz" pos="2278"/>
        <p:guide pos="21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5" Type="http://schemas.openxmlformats.org/officeDocument/2006/relationships/tags" Target="tags/tag18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6758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0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E11943E5-AC2D-4738-BD06-3AFAAD34CDE1}" type="datetime1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22D7B6AF-5015-4CA6-82E2-8927E8AAA2A2}" type="slidenum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E11943E5-AC2D-4738-BD06-3AFAAD34CDE1}" type="datetime1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2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22D7B6AF-5015-4CA6-82E2-8927E8AAA2A2}" type="slidenum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053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2054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07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307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307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098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4101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4102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122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5125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5126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146" name="灯片编号占位符 1029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6149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6150" name="页脚占位符 1028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17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7173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7174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819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819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218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9221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9222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242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0245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10246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126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1269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11270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229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SzPct val="100000"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2293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SzPct val="100000"/>
            </a:pPr>
            <a:endParaRPr lang="zh-CN" altLang="en-US"/>
          </a:p>
        </p:txBody>
      </p:sp>
      <p:sp>
        <p:nvSpPr>
          <p:cNvPr id="12294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SzPct val="10000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/>
      <p:sp>
        <p:nvSpPr>
          <p:cNvPr id="1331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fld id="{9A0DB2DC-4C9A-4742-B13C-FB6460FD3503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1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BB962C8B-B14F-4D97-AF65-F5344CB8AC3E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741B-82CA-42CE-9BBB-E6CD904A73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F8A0-35B6-4737-A8BC-4E7DF581CA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/>
          <p:nvPr>
            <p:ph type="title" idx="4294967295"/>
            <p:custDataLst>
              <p:tags r:id="rId3"/>
            </p:custDataLst>
          </p:nvPr>
        </p:nvSpPr>
        <p:spPr>
          <a:xfrm>
            <a:off x="455612" y="608012"/>
            <a:ext cx="8228012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0170" tIns="46990" rIns="90170" bIns="4699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700" b="1" u="none" baseline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 anchor="t" anchorCtr="0"/>
          <a:lstStyle>
            <a:lvl1pPr marL="171450" indent="-171450" algn="l" defTabSz="6858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3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/>
              <a:buChar char=""/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430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171450" lvl="0" indent="-171450"/>
            <a:r>
              <a:t>单击此处编辑母版文本样式</a:t>
            </a:r>
          </a:p>
          <a:p>
            <a:pPr marL="514350" lvl="1" indent="-171450"/>
            <a:r>
              <a:t>第二级</a:t>
            </a:r>
          </a:p>
          <a:p>
            <a:pPr marL="857250" lvl="2" indent="-171450"/>
            <a:r>
              <a:t>第三级</a:t>
            </a:r>
          </a:p>
          <a:p>
            <a:pPr marL="1200150" lvl="3" indent="-171450"/>
            <a:r>
              <a:t>第四级</a:t>
            </a:r>
          </a:p>
          <a:p>
            <a:pPr marL="1543050" lvl="4" indent="-171450"/>
            <a:r>
              <a:t>第五级</a:t>
            </a:r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fld id="{13B673FB-9281-46C6-967A-CD71E6FE0AC4}" type="datetime1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ctr"/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r"/>
            <a:fld id="{BC998698-4FE9-4EE8-8D7E-1B77FC2EF6CC}" type="slidenum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700" b="1" u="none" baseline="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1pPr>
    </p:titleStyle>
    <p:bodyStyle>
      <a:lvl1pPr marL="171450" indent="-171450" algn="l" defTabSz="68580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●"/>
        <a:defRPr sz="13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1pPr>
      <a:lvl2pPr marL="5143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Tx/>
        <a:buSzTx/>
        <a:buFont typeface="Arial" panose="020B0604020202020204" pitchFamily="34" charset="0"/>
        <a:buChar char="●"/>
        <a:tabLst>
          <a:tab pos="1206500" algn="l"/>
        </a:tabLst>
        <a:defRPr sz="12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2pPr>
      <a:lvl3pPr marL="8572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Tx/>
        <a:buSzTx/>
        <a:buFont typeface="Arial" panose="020B0604020202020204" pitchFamily="34" charset="0"/>
        <a:buChar char="●"/>
        <a:tabLst>
          <a:tab pos="1206500" algn="l"/>
        </a:tabLst>
        <a:defRPr sz="12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3pPr>
      <a:lvl4pPr marL="12001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Tx/>
        <a:buSzTx/>
        <a:buFont typeface="Wingdings" panose="05000000000000000000"/>
        <a:buChar char=""/>
        <a:tabLst>
          <a:tab pos="1206500" algn="l"/>
        </a:tabLst>
        <a:defRPr sz="10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4pPr>
      <a:lvl5pPr marL="15430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>
          <a:tab pos="1206500" algn="l"/>
        </a:tabLst>
        <a:defRPr sz="10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5pPr>
    </p:bodyStyle>
    <p:other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1pPr>
      <a:lvl2pPr marL="3429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2pPr>
      <a:lvl3pPr marL="6858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3pPr>
      <a:lvl4pPr marL="10287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4pPr>
      <a:lvl5pPr marL="13716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/>
          <p:nvPr>
            <p:ph type="title" idx="4294967295"/>
            <p:custDataLst>
              <p:tags r:id="rId3"/>
            </p:custDataLst>
          </p:nvPr>
        </p:nvSpPr>
        <p:spPr>
          <a:xfrm>
            <a:off x="455612" y="608012"/>
            <a:ext cx="8228012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0170" tIns="46990" rIns="90170" bIns="4699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700" b="1" u="none" baseline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 anchor="t" anchorCtr="0"/>
          <a:lstStyle>
            <a:lvl1pPr marL="171450" indent="-171450" algn="l" defTabSz="6858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3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/>
              <a:buChar char=""/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43050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171450" lvl="0" indent="-171450"/>
            <a:r>
              <a:t>单击此处编辑母版文本样式</a:t>
            </a:r>
          </a:p>
          <a:p>
            <a:pPr marL="514350" lvl="1" indent="-171450"/>
            <a:r>
              <a:t>第二级</a:t>
            </a:r>
          </a:p>
          <a:p>
            <a:pPr marL="857250" lvl="2" indent="-171450"/>
            <a:r>
              <a:t>第三级</a:t>
            </a:r>
          </a:p>
          <a:p>
            <a:pPr marL="1200150" lvl="3" indent="-171450"/>
            <a:r>
              <a:t>第四级</a:t>
            </a:r>
          </a:p>
          <a:p>
            <a:pPr marL="1543050" lvl="4" indent="-171450"/>
            <a:r>
              <a:t>第五级</a:t>
            </a:r>
          </a:p>
        </p:txBody>
      </p:sp>
      <p:sp>
        <p:nvSpPr>
          <p:cNvPr id="8196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fld id="{48B95C89-1BDF-4649-8D97-7170813273DB}" type="datetime1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8197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ctr"/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  <p:sp>
        <p:nvSpPr>
          <p:cNvPr id="8198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r"/>
            <a:fld id="{8CEB9EE6-87CD-41D1-AEDE-719ED28B87A0}" type="slidenum">
              <a:rPr lang="zh-CN" altLang="en-US" sz="700">
                <a:solidFill>
                  <a:srgbClr val="898989"/>
                </a:solidFill>
                <a:ea typeface="微软雅黑" panose="020B0503020204020204" charset="-122"/>
              </a:rPr>
            </a:fld>
            <a:endParaRPr lang="zh-CN" altLang="en-US" sz="700">
              <a:solidFill>
                <a:srgbClr val="898989"/>
              </a:solidFill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xStyles>
    <p:title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700" b="1" u="none" baseline="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1pPr>
    </p:titleStyle>
    <p:bodyStyle>
      <a:lvl1pPr marL="171450" indent="-171450" algn="l" defTabSz="68580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●"/>
        <a:defRPr sz="13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1pPr>
      <a:lvl2pPr marL="5143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Tx/>
        <a:buSzTx/>
        <a:buFont typeface="Arial" panose="020B0604020202020204" pitchFamily="34" charset="0"/>
        <a:buChar char="●"/>
        <a:tabLst>
          <a:tab pos="1206500" algn="l"/>
        </a:tabLst>
        <a:defRPr sz="12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2pPr>
      <a:lvl3pPr marL="8572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Tx/>
        <a:buSzTx/>
        <a:buFont typeface="Arial" panose="020B0604020202020204" pitchFamily="34" charset="0"/>
        <a:buChar char="●"/>
        <a:tabLst>
          <a:tab pos="1206500" algn="l"/>
        </a:tabLst>
        <a:defRPr sz="12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3pPr>
      <a:lvl4pPr marL="12001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Tx/>
        <a:buSzTx/>
        <a:buFont typeface="Wingdings" panose="05000000000000000000"/>
        <a:buChar char=""/>
        <a:tabLst>
          <a:tab pos="1206500" algn="l"/>
        </a:tabLst>
        <a:defRPr sz="10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4pPr>
      <a:lvl5pPr marL="1543050" indent="-171450" algn="l" defTabSz="685800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>
          <a:tab pos="1206500" algn="l"/>
        </a:tabLst>
        <a:defRPr sz="1000" u="none" baseline="0">
          <a:solidFill>
            <a:srgbClr val="595959"/>
          </a:solidFill>
          <a:latin typeface="Arial" panose="020B0604020202020204" pitchFamily="34" charset="0"/>
          <a:ea typeface="微软雅黑" panose="020B0503020204020204" charset="-122"/>
        </a:defRPr>
      </a:lvl5pPr>
    </p:bodyStyle>
    <p:other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1pPr>
      <a:lvl2pPr marL="3429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2pPr>
      <a:lvl3pPr marL="6858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3pPr>
      <a:lvl4pPr marL="10287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4pPr>
      <a:lvl5pPr marL="13716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marL="0" lv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tags" Target="../tags/tag17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中国教育出版网"/>
          <p:cNvSpPr txBox="1"/>
          <p:nvPr/>
        </p:nvSpPr>
        <p:spPr>
          <a:xfrm>
            <a:off x="802005" y="3256915"/>
            <a:ext cx="6673850" cy="110680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6600" b="1" dirty="0">
                <a:latin typeface="宋体" panose="02010600030101010101" pitchFamily="2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</a:rPr>
              <a:t>21.</a:t>
            </a: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智取生辰纲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5855" y="4489450"/>
            <a:ext cx="1153795" cy="46037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/>
              <a:t>施耐庵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772795" y="1014730"/>
            <a:ext cx="7886700" cy="4351338"/>
          </a:xfrm>
        </p:spPr>
        <p:txBody>
          <a:bodyPr vert="horz" wrap="square" lIns="91440" tIns="45720" rIns="91440" bIns="45720" anchor="t"/>
          <a:lstStyle/>
          <a:p>
            <a:pPr marL="114300" indent="-457200" algn="ctr" eaLnBrk="1" hangingPunct="1">
              <a:lnSpc>
                <a:spcPct val="10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altLang="en-US" sz="30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重点词语</a:t>
            </a:r>
            <a:endParaRPr lang="zh-CN" altLang="en-US" sz="3000" b="1" kern="12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兀自：</a:t>
            </a:r>
            <a:r>
              <a:rPr lang="zh-CN" altLang="en-US" b="1" dirty="0">
                <a:latin typeface="宋体" panose="02010600030101010101" pitchFamily="2" charset="-122"/>
              </a:rPr>
              <a:t>尚且，还。             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逞辩：</a:t>
            </a:r>
            <a:r>
              <a:rPr lang="zh-CN" altLang="en-US" b="1" dirty="0">
                <a:latin typeface="宋体" panose="02010600030101010101" pitchFamily="2" charset="-122"/>
              </a:rPr>
              <a:t>卖弄口舌。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面面厮觑：</a:t>
            </a:r>
            <a:r>
              <a:rPr lang="zh-CN" altLang="en-US" b="1" dirty="0">
                <a:latin typeface="宋体" panose="02010600030101010101" pitchFamily="2" charset="-122"/>
              </a:rPr>
              <a:t>互相望着发愣。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聒噪：</a:t>
            </a:r>
            <a:r>
              <a:rPr lang="zh-CN" altLang="en-US" b="1" dirty="0">
                <a:latin typeface="宋体" panose="02010600030101010101" pitchFamily="2" charset="-122"/>
              </a:rPr>
              <a:t>早期白话小说中江湖人物打招呼的常用语。相当于“打扰了”“麻烦了”的意思。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7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9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53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7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活动一</a:t>
            </a:r>
            <a:endParaRPr lang="zh-CN" altLang="en-US" sz="7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13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感知文章</a:t>
            </a:r>
            <a:endParaRPr lang="zh-CN" altLang="en-US" sz="13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"/>
          <p:cNvSpPr txBox="1"/>
          <p:nvPr/>
        </p:nvSpPr>
        <p:spPr>
          <a:xfrm>
            <a:off x="631825" y="1711325"/>
            <a:ext cx="79895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阅读课文，找一找本文主要涉及的人物。</a:t>
            </a:r>
            <a:endParaRPr lang="zh-CN" altLang="en-US" sz="32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9" name="文本框 2"/>
          <p:cNvSpPr txBox="1"/>
          <p:nvPr/>
        </p:nvSpPr>
        <p:spPr>
          <a:xfrm>
            <a:off x="631825" y="2732088"/>
            <a:ext cx="77597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人物双方：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杨志、老督管、虞侯、军健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晁盖、吴用、白胜、公孙胜、刘唐、阮氏三兄弟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 descr="中国教育出版网"/>
          <p:cNvSpPr>
            <a:spLocks noGrp="1"/>
          </p:cNvSpPr>
          <p:nvPr/>
        </p:nvSpPr>
        <p:spPr>
          <a:xfrm>
            <a:off x="389890" y="774065"/>
            <a:ext cx="8498205" cy="158242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marL="457200" indent="-457200">
              <a:lnSpc>
                <a:spcPts val="3500"/>
              </a:lnSpc>
              <a:spcBef>
                <a:spcPts val="1000"/>
              </a:spcBef>
              <a:buFont typeface="Wingdings" panose="05000000000000000000" charset="0"/>
              <a:buChar char="u"/>
            </a:pPr>
            <a:r>
              <a:rPr lang="en-US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小说以“生辰纲”的争夺为中心事件，采用了双线结构，明线是什么？暗线是什么？</a:t>
            </a: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并概括每条线索的情节。</a:t>
            </a:r>
            <a:endParaRPr lang="zh-CN" altLang="en-US" sz="32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3565" y="2680335"/>
            <a:ext cx="7392670" cy="2842895"/>
            <a:chOff x="1258" y="2926"/>
            <a:chExt cx="11642" cy="4477"/>
          </a:xfrm>
        </p:grpSpPr>
        <p:sp>
          <p:nvSpPr>
            <p:cNvPr id="23" name="Text Box 23"/>
            <p:cNvSpPr txBox="1"/>
            <p:nvPr/>
          </p:nvSpPr>
          <p:spPr>
            <a:xfrm>
              <a:off x="1258" y="5048"/>
              <a:ext cx="945" cy="15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0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明线</a:t>
              </a:r>
              <a:endPara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" name="Text Box 24"/>
            <p:cNvSpPr txBox="1"/>
            <p:nvPr/>
          </p:nvSpPr>
          <p:spPr>
            <a:xfrm>
              <a:off x="11960" y="5048"/>
              <a:ext cx="940" cy="15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0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暗线</a:t>
              </a:r>
              <a:endPara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458" y="2926"/>
              <a:ext cx="4912" cy="865"/>
            </a:xfrm>
            <a:prstGeom prst="wedgeRectCallout">
              <a:avLst>
                <a:gd name="adj1" fmla="val -43745"/>
                <a:gd name="adj2" fmla="val 1322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defTabSz="1219200"/>
              <a:r>
                <a:rPr lang="zh-CN" altLang="eu-ES" sz="30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杨志押送生辰纲</a:t>
              </a:r>
              <a:endParaRPr lang="zh-CN" altLang="eu-E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50" y="2926"/>
              <a:ext cx="4950" cy="865"/>
            </a:xfrm>
            <a:prstGeom prst="wedgeRectCallout">
              <a:avLst>
                <a:gd name="adj1" fmla="val -43727"/>
                <a:gd name="adj2" fmla="val 34560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defTabSz="1219200"/>
              <a:r>
                <a:rPr lang="zh-CN" altLang="en-US" sz="30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好汉智取生辰纲</a:t>
              </a:r>
              <a:endPara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28" y="4018"/>
              <a:ext cx="1725" cy="33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</a:rPr>
                <a:t>上路</a:t>
              </a:r>
              <a:endParaRPr lang="zh-CN" altLang="en-US" sz="3000" b="1" dirty="0">
                <a:latin typeface="宋体" panose="02010600030101010101" pitchFamily="2" charset="-122"/>
              </a:endParaRPr>
            </a:p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</a:rPr>
                <a:t>中计</a:t>
              </a:r>
              <a:endParaRPr lang="zh-CN" altLang="en-US" sz="3000" b="1" dirty="0">
                <a:latin typeface="宋体" panose="02010600030101010101" pitchFamily="2" charset="-122"/>
              </a:endParaRPr>
            </a:p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失纲</a:t>
              </a:r>
              <a:endParaRPr lang="zh-CN" altLang="en-US" sz="3000" b="1" dirty="0">
                <a:latin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45" y="4558"/>
              <a:ext cx="3910" cy="2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六月初四正午黄泥岗松树林</a:t>
              </a:r>
              <a:endPara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675" y="4018"/>
              <a:ext cx="1495" cy="3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定计</a:t>
              </a:r>
              <a:endPara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施计</a:t>
              </a:r>
              <a:endPara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marL="457200" indent="-457200" defTabSz="1219200">
                <a:lnSpc>
                  <a:spcPct val="150000"/>
                </a:lnSpc>
              </a:pPr>
              <a:r>
                <a:rPr lang="zh-CN" altLang="en-US" sz="3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劫纲</a:t>
              </a:r>
              <a:endPara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6" name="AutoShape 3"/>
            <p:cNvSpPr/>
            <p:nvPr/>
          </p:nvSpPr>
          <p:spPr bwMode="auto">
            <a:xfrm>
              <a:off x="11578" y="4513"/>
              <a:ext cx="383" cy="2663"/>
            </a:xfrm>
            <a:prstGeom prst="rightBrace">
              <a:avLst>
                <a:gd name="adj1" fmla="val 51228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37" name="AutoShape 16"/>
            <p:cNvSpPr/>
            <p:nvPr/>
          </p:nvSpPr>
          <p:spPr bwMode="auto">
            <a:xfrm>
              <a:off x="2203" y="4510"/>
              <a:ext cx="425" cy="2663"/>
            </a:xfrm>
            <a:prstGeom prst="leftBrace">
              <a:avLst>
                <a:gd name="adj1" fmla="val 2776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6" name="左右箭头 5"/>
            <p:cNvSpPr/>
            <p:nvPr/>
          </p:nvSpPr>
          <p:spPr>
            <a:xfrm>
              <a:off x="4893" y="5723"/>
              <a:ext cx="4483" cy="263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290513" y="4808220"/>
            <a:ext cx="815975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补叙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14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）打破谜底说根由，枣客原是七好汉。</a:t>
            </a:r>
            <a:endParaRPr lang="zh-CN" altLang="en-US" sz="3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6867" name="矩形 2"/>
          <p:cNvSpPr/>
          <p:nvPr/>
        </p:nvSpPr>
        <p:spPr>
          <a:xfrm>
            <a:off x="668338" y="920115"/>
            <a:ext cx="47231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algn="ctr" defTabSz="1219200">
              <a:buFont typeface="Wingdings" panose="05000000000000000000" charset="0"/>
              <a:buChar char="u"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阅读课文，划分层次：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290513" y="2106613"/>
            <a:ext cx="8281987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开端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1-7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）杨志押送金银担，军汉天热行路苦。</a:t>
            </a:r>
            <a:endParaRPr lang="en-US" altLang="zh-CN" sz="3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460" name="文本框 3"/>
          <p:cNvSpPr txBox="1"/>
          <p:nvPr/>
        </p:nvSpPr>
        <p:spPr>
          <a:xfrm>
            <a:off x="290513" y="2978150"/>
            <a:ext cx="8416925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发展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8-11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）黄泥冈军汉歇凉，黑松林吴用下药。</a:t>
            </a:r>
            <a:endParaRPr lang="en-US" altLang="zh-CN" sz="3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461" name="文本框 4"/>
          <p:cNvSpPr txBox="1"/>
          <p:nvPr/>
        </p:nvSpPr>
        <p:spPr>
          <a:xfrm>
            <a:off x="271780" y="3892550"/>
            <a:ext cx="870648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高潮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12-13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</a:rPr>
              <a:t>）众军喝酒中巧计，好汉智取生辰纲。</a:t>
            </a:r>
            <a:endParaRPr lang="en-US" altLang="zh-CN" sz="3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/>
      <p:bldP spid="19460" grpId="0"/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04060" y="1668780"/>
            <a:ext cx="4881880" cy="279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8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活动二</a:t>
            </a:r>
            <a:endParaRPr lang="zh-CN" altLang="en-US" sz="8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8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探究文本</a:t>
            </a:r>
            <a:endParaRPr lang="zh-CN" altLang="en-US" sz="8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26365" y="1748790"/>
            <a:ext cx="4743450" cy="2541905"/>
          </a:xfrm>
        </p:spPr>
        <p:txBody>
          <a:bodyPr vert="horz" wrap="square" lIns="68580" tIns="34290" rIns="68580" bIns="3429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晁盖、吴用等人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智取生辰纲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智”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主要体现在哪些方面？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94605" y="1826895"/>
            <a:ext cx="3765550" cy="274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 descr="中国教育出版网"/>
          <p:cNvSpPr txBox="1"/>
          <p:nvPr/>
        </p:nvSpPr>
        <p:spPr>
          <a:xfrm>
            <a:off x="2870200" y="682625"/>
            <a:ext cx="32623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</a:rPr>
              <a:t>智取生辰纲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Box 3" descr="中国教育出版网"/>
          <p:cNvSpPr txBox="1"/>
          <p:nvPr/>
        </p:nvSpPr>
        <p:spPr>
          <a:xfrm>
            <a:off x="4505325" y="2273300"/>
            <a:ext cx="30781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① 智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用天时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4" descr="中国教育出版网"/>
          <p:cNvSpPr txBox="1"/>
          <p:nvPr/>
        </p:nvSpPr>
        <p:spPr>
          <a:xfrm>
            <a:off x="4545013" y="3281363"/>
            <a:ext cx="30607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② 智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用地利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5" descr="中国教育出版网"/>
          <p:cNvSpPr txBox="1"/>
          <p:nvPr/>
        </p:nvSpPr>
        <p:spPr>
          <a:xfrm>
            <a:off x="4525963" y="4362450"/>
            <a:ext cx="30368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③ 智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用人和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6" descr="中国教育出版网"/>
          <p:cNvSpPr txBox="1"/>
          <p:nvPr/>
        </p:nvSpPr>
        <p:spPr>
          <a:xfrm>
            <a:off x="4545013" y="5297488"/>
            <a:ext cx="30956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④ 智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用计谋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25607" name="Picture 7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2958" y="2203450"/>
            <a:ext cx="3262312" cy="3587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6"/>
          <p:cNvSpPr/>
          <p:nvPr/>
        </p:nvSpPr>
        <p:spPr>
          <a:xfrm>
            <a:off x="2870835" y="365125"/>
            <a:ext cx="3771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 defTabSz="1219200" eaLnBrk="0" hangingPunct="0">
              <a:buFont typeface="+mj-ea"/>
              <a:buAutoNum type="circleNumDbPlain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智用天时、地利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0" name="文本框 1"/>
          <p:cNvSpPr txBox="1"/>
          <p:nvPr/>
        </p:nvSpPr>
        <p:spPr>
          <a:xfrm>
            <a:off x="516573" y="1188085"/>
            <a:ext cx="4600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（1）时间：六月初四当午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7651" name="文本框 2"/>
          <p:cNvSpPr txBox="1"/>
          <p:nvPr/>
        </p:nvSpPr>
        <p:spPr>
          <a:xfrm>
            <a:off x="662305" y="1911350"/>
            <a:ext cx="748538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直接描写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正是六月初四日时节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”“其日十分热”“其时那热不可当”</a:t>
            </a:r>
            <a:endParaRPr lang="en-US" altLang="zh-CN" sz="24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间接描写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那石头上热了，脚疼走不得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”“两个虞候和老都管气喘急急，也巴到冈子上松树下坐了喘气”</a:t>
            </a:r>
            <a:endParaRPr lang="en-US" altLang="zh-CN" sz="24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Rectangle 3"/>
          <p:cNvSpPr/>
          <p:nvPr/>
        </p:nvSpPr>
        <p:spPr>
          <a:xfrm>
            <a:off x="516573" y="4147503"/>
            <a:ext cx="5502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（2）地点：黄泥冈的松树林。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16890" y="4669790"/>
            <a:ext cx="8110220" cy="1531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</a:rPr>
              <a:t>山冈可用来掩护，要松林既可以诱敌休息，又可以模糊敌人的视线，使他们看不清松林内的真实情况。为下文吴用取药、下药作准备。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  <p:bldP spid="27651" grpId="0"/>
      <p:bldP spid="29699" grpId="0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6"/>
          <p:cNvSpPr/>
          <p:nvPr/>
        </p:nvSpPr>
        <p:spPr>
          <a:xfrm>
            <a:off x="5129530" y="661670"/>
            <a:ext cx="23304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 eaLnBrk="0" hangingPunct="0"/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③智用计谋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3878898" y="1735773"/>
            <a:ext cx="48304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乔装打扮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消除杨志的戒心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文本框 2"/>
          <p:cNvSpPr txBox="1"/>
          <p:nvPr/>
        </p:nvSpPr>
        <p:spPr>
          <a:xfrm>
            <a:off x="3878898" y="2464435"/>
            <a:ext cx="48304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酒为诱饵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难以抗拒的诱惑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8" name="文本框 3"/>
          <p:cNvSpPr txBox="1"/>
          <p:nvPr/>
        </p:nvSpPr>
        <p:spPr>
          <a:xfrm>
            <a:off x="3974148" y="3152775"/>
            <a:ext cx="48304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巧妙卖酒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天衣无缝的计策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9" name="文本框 5"/>
          <p:cNvSpPr txBox="1"/>
          <p:nvPr/>
        </p:nvSpPr>
        <p:spPr>
          <a:xfrm>
            <a:off x="3974465" y="3987165"/>
            <a:ext cx="5211445" cy="1771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卖而不卖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喝酒买酒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饶酒夺酒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巧下蒙汗药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（欲擒故纵）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1" name="矩形 6"/>
          <p:cNvSpPr/>
          <p:nvPr/>
        </p:nvSpPr>
        <p:spPr>
          <a:xfrm>
            <a:off x="824865" y="661670"/>
            <a:ext cx="23304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 eaLnBrk="0" hangingPunct="0">
              <a:buFont typeface="+mj-ea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②智用矛盾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990" y="1849120"/>
            <a:ext cx="3227070" cy="1825625"/>
            <a:chOff x="2723" y="3964"/>
            <a:chExt cx="5082" cy="2875"/>
          </a:xfrm>
        </p:grpSpPr>
        <p:sp>
          <p:nvSpPr>
            <p:cNvPr id="30722" name="文本框 1"/>
            <p:cNvSpPr txBox="1"/>
            <p:nvPr/>
          </p:nvSpPr>
          <p:spPr>
            <a:xfrm>
              <a:off x="2723" y="4722"/>
              <a:ext cx="254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杨志的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内部矛盾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0723" name="文本框 2"/>
            <p:cNvSpPr txBox="1"/>
            <p:nvPr/>
          </p:nvSpPr>
          <p:spPr>
            <a:xfrm>
              <a:off x="6071" y="3964"/>
              <a:ext cx="1734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军健</a:t>
              </a:r>
              <a:endPara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虞侯</a:t>
              </a:r>
              <a:endPara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老督管</a:t>
              </a:r>
              <a:endPara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5326" y="3964"/>
              <a:ext cx="745" cy="2875"/>
            </a:xfrm>
            <a:prstGeom prst="leftBrace">
              <a:avLst>
                <a:gd name="adj1" fmla="val 4550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31747" grpId="0"/>
      <p:bldP spid="31748" grpId="0"/>
      <p:bldP spid="31749" grpId="0"/>
      <p:bldP spid="30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占位符 17410"/>
          <p:cNvSpPr>
            <a:spLocks noGrp="1"/>
          </p:cNvSpPr>
          <p:nvPr>
            <p:ph type="body" idx="1"/>
          </p:nvPr>
        </p:nvSpPr>
        <p:spPr>
          <a:xfrm>
            <a:off x="3313113" y="549275"/>
            <a:ext cx="5867400" cy="3167063"/>
          </a:xfrm>
        </p:spPr>
        <p:txBody>
          <a:bodyPr lIns="90000" tIns="46800" rIns="90000" bIns="46800" rtlCol="0" anchor="t" anchorCtr="0"/>
          <a:lstStyle>
            <a:lvl1pPr marL="171450" indent="-171450" algn="l" defTabSz="6858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3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206500" algn="l"/>
              </a:tabLst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206500" algn="l"/>
              </a:tabLst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/>
              <a:buChar char=""/>
              <a:tabLst>
                <a:tab pos="1206500" algn="l"/>
              </a:tabLst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430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171450" marR="0" lvl="0" indent="-171450">
              <a:lnSpc>
                <a:spcPct val="80000"/>
              </a:lnSpc>
              <a:buNone/>
            </a:pPr>
            <a:r>
              <a:rPr lang="en-US" altLang="zh-CN" sz="3600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      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杨志：原为殿司制使，因失陷花石纲丢官；沦落东京，因盘缠使尽卖祖传宝刀，无奈杀泼皮牛二，流配东京大名府充军</a:t>
            </a:r>
            <a:r>
              <a:rPr lang="en-US" altLang="zh-CN" sz="3600">
                <a:solidFill>
                  <a:srgbClr val="0000FF"/>
                </a:solidFill>
                <a:sym typeface="微软雅黑" panose="020B0503020204020204" charset="-122"/>
              </a:rPr>
              <a:t>(</a:t>
            </a:r>
            <a:r>
              <a:rPr lang="zh-CN" altLang="en-US" sz="3600">
                <a:solidFill>
                  <a:srgbClr val="0000FF"/>
                </a:solidFill>
                <a:sym typeface="微软雅黑" panose="020B0503020204020204" charset="-122"/>
              </a:rPr>
              <a:t>第</a:t>
            </a:r>
            <a:r>
              <a:rPr lang="en-US" altLang="zh-CN" sz="3600">
                <a:solidFill>
                  <a:srgbClr val="0000FF"/>
                </a:solidFill>
                <a:sym typeface="微软雅黑" panose="020B0503020204020204" charset="-122"/>
              </a:rPr>
              <a:t>12</a:t>
            </a:r>
            <a:r>
              <a:rPr lang="zh-CN" altLang="en-US" sz="3600">
                <a:solidFill>
                  <a:srgbClr val="0000FF"/>
                </a:solidFill>
                <a:sym typeface="微软雅黑" panose="020B0503020204020204" charset="-122"/>
              </a:rPr>
              <a:t>回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) 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。</a:t>
            </a:r>
            <a:endParaRPr lang="zh-CN" altLang="en-US" sz="3600">
              <a:solidFill>
                <a:srgbClr val="0000FF"/>
              </a:solidFill>
              <a:ea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17410" name="图片 17411" descr="杨志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92500" cy="38941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1" name="文本框 17412"/>
          <p:cNvSpPr txBox="1"/>
          <p:nvPr/>
        </p:nvSpPr>
        <p:spPr>
          <a:xfrm>
            <a:off x="395288" y="4076700"/>
            <a:ext cx="8497887" cy="2290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altLang="zh-CN" sz="3600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大名府留守梁世杰恩赦杨志，安排比武，杨志斗武出色，被梁中书提拔做管军提辖使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回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 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；受梁中书重托，押运生辰纲，在黄泥冈失陷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回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 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；走投无路，落草二龙山宝珠寺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回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 </a:t>
            </a:r>
            <a:r>
              <a:rPr lang="zh-CN" altLang="en-US" sz="36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6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4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  <p:bldP spid="174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"/>
          <p:cNvSpPr/>
          <p:nvPr/>
        </p:nvSpPr>
        <p:spPr>
          <a:xfrm>
            <a:off x="4221163" y="1906588"/>
            <a:ext cx="42926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3200" b="1" kern="0" dirty="0">
                <a:latin typeface="宋体" panose="02010600030101010101" pitchFamily="2" charset="-122"/>
                <a:cs typeface="宋体" panose="02010600030101010101" pitchFamily="2" charset="-122"/>
              </a:rPr>
              <a:t>2.杨志最终失陷生辰纲从而贻误终身，是否在他身上确实无智可言呢？</a:t>
            </a:r>
            <a:endParaRPr lang="en-US" altLang="zh-CN" sz="3200" b="1" kern="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2310" y="1022350"/>
            <a:ext cx="3205480" cy="4489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63538" y="828993"/>
            <a:ext cx="8537575" cy="5051425"/>
          </a:xfrm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杨志之“智” </a:t>
            </a:r>
            <a:r>
              <a:rPr lang="zh-CN" altLang="zh-CN" sz="2400" dirty="0">
                <a:solidFill>
                  <a:srgbClr val="FFC000"/>
                </a:solidFill>
                <a:latin typeface="宋体" panose="02010600030101010101" pitchFamily="2" charset="-122"/>
              </a:rPr>
              <a:t> 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162477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①为了押运成功，杨志也殚精竭虑，绞尽脑汁，文中哪些地方可看出杨志的计谋？</a:t>
            </a:r>
            <a:endParaRPr lang="zh-CN" altLang="en-US" sz="2800" b="1" kern="12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eaLnBrk="1" hangingPunct="1">
              <a:lnSpc>
                <a:spcPts val="35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智藏行踪：不多带兵，掩人耳目。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智变行程：小心谨慎，预防偷袭。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智选路径：不走官道，只有小径。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5490" y="2539365"/>
            <a:ext cx="3302635" cy="415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1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charRg st="15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5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charRg st="55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9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29">
                                            <p:txEl>
                                              <p:charRg st="96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92748" y="975678"/>
            <a:ext cx="8358187" cy="505142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162477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②为了确保生辰纲的安全，杨志还有哪些举措？</a:t>
            </a:r>
            <a:r>
              <a:rPr lang="zh-CN" altLang="zh-CN" sz="2400" dirty="0">
                <a:latin typeface="宋体" panose="02010600030101010101" pitchFamily="2" charset="-122"/>
              </a:rPr>
              <a:t>   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</a:t>
            </a:r>
            <a:r>
              <a:rPr lang="zh-CN" altLang="zh-CN" sz="2400" dirty="0">
                <a:solidFill>
                  <a:srgbClr val="C00000"/>
                </a:solidFill>
                <a:latin typeface="宋体" panose="02010600030101010101" pitchFamily="2" charset="-122"/>
              </a:rPr>
              <a:t>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逼赶：怕路长梦多，不惜打骂军士，斥责虞侯，得罪老都管。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减少中途休息：担心军士懈怠。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审察枣贩：谨慎，多疑。 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对卖酒汉子高度警惕。 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喝酒时慎之又慎，小心翼翼。 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这说明杨志是个</a:t>
            </a:r>
            <a:r>
              <a:rPr lang="zh-CN" altLang="en-US" b="1" kern="1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精明、谨慎、多智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之人。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29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131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29">
                                            <p:txEl>
                                              <p:charRg st="131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15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29">
                                            <p:txEl>
                                              <p:charRg st="155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93700" y="634365"/>
            <a:ext cx="8356600" cy="586295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zh-CN" altLang="zh-CN" sz="2800" b="1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zh-CN" sz="2800" b="1" dirty="0">
                <a:latin typeface="宋体" panose="02010600030101010101" pitchFamily="2" charset="-122"/>
              </a:rPr>
              <a:t>小说的环境分为社会环境与自然环境，请在文章中找出并分析其在文章中起什么作用。</a:t>
            </a:r>
            <a:r>
              <a:rPr lang="zh-CN" altLang="zh-CN" sz="2400" dirty="0">
                <a:latin typeface="宋体" panose="02010600030101010101" pitchFamily="2" charset="-122"/>
              </a:rPr>
              <a:t>  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</a:t>
            </a:r>
            <a:r>
              <a:rPr lang="zh-CN" altLang="zh-CN" sz="2400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endParaRPr lang="zh-CN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2780" y="1735455"/>
            <a:ext cx="8097520" cy="4330700"/>
            <a:chOff x="623" y="3010"/>
            <a:chExt cx="12752" cy="6820"/>
          </a:xfrm>
        </p:grpSpPr>
        <p:sp>
          <p:nvSpPr>
            <p:cNvPr id="6" name="Text Box 4"/>
            <p:cNvSpPr txBox="1"/>
            <p:nvPr/>
          </p:nvSpPr>
          <p:spPr>
            <a:xfrm>
              <a:off x="623" y="3950"/>
              <a:ext cx="967" cy="312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</a:rPr>
                <a:t>天气的</a:t>
              </a:r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炎热</a:t>
              </a:r>
              <a:endParaRPr lang="zh-CN" altLang="en-US" sz="28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 Box 6"/>
            <p:cNvSpPr txBox="1"/>
            <p:nvPr/>
          </p:nvSpPr>
          <p:spPr>
            <a:xfrm>
              <a:off x="1950" y="3950"/>
              <a:ext cx="775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Verdana" panose="020B0604030504040204" pitchFamily="34" charset="0"/>
                </a:rPr>
                <a:t>直写</a:t>
              </a:r>
              <a:endPara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1950" y="6775"/>
              <a:ext cx="539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Verdana" panose="020B0604030504040204" pitchFamily="34" charset="0"/>
                </a:rPr>
                <a:t>间接写</a:t>
              </a: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（松林的凉）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AutoShape 13"/>
            <p:cNvSpPr/>
            <p:nvPr/>
          </p:nvSpPr>
          <p:spPr>
            <a:xfrm>
              <a:off x="2848" y="3330"/>
              <a:ext cx="218" cy="2760"/>
            </a:xfrm>
            <a:prstGeom prst="leftBrace">
              <a:avLst>
                <a:gd name="adj1" fmla="val 50684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组合 3"/>
            <p:cNvGrpSpPr/>
            <p:nvPr/>
          </p:nvGrpSpPr>
          <p:grpSpPr>
            <a:xfrm>
              <a:off x="1103" y="7220"/>
              <a:ext cx="480" cy="1800"/>
              <a:chOff x="990" y="7251"/>
              <a:chExt cx="480" cy="1800"/>
            </a:xfrm>
          </p:grpSpPr>
          <p:sp>
            <p:nvSpPr>
              <p:cNvPr id="56337" name="Line 14"/>
              <p:cNvSpPr/>
              <p:nvPr/>
            </p:nvSpPr>
            <p:spPr>
              <a:xfrm>
                <a:off x="990" y="7251"/>
                <a:ext cx="0" cy="1800"/>
              </a:xfrm>
              <a:prstGeom prst="line">
                <a:avLst/>
              </a:prstGeom>
              <a:ln w="9525" cap="flat" cmpd="sng">
                <a:solidFill>
                  <a:srgbClr val="FF330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sp>
          <p:sp>
            <p:nvSpPr>
              <p:cNvPr id="56338" name="Line 15"/>
              <p:cNvSpPr/>
              <p:nvPr/>
            </p:nvSpPr>
            <p:spPr>
              <a:xfrm>
                <a:off x="990" y="9051"/>
                <a:ext cx="480" cy="0"/>
              </a:xfrm>
              <a:prstGeom prst="line">
                <a:avLst/>
              </a:prstGeom>
              <a:ln w="9525" cap="flat" cmpd="sng">
                <a:solidFill>
                  <a:srgbClr val="FF3300"/>
                </a:solidFill>
                <a:prstDash val="dash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18" name="Text Box 16"/>
            <p:cNvSpPr txBox="1"/>
            <p:nvPr/>
          </p:nvSpPr>
          <p:spPr>
            <a:xfrm>
              <a:off x="1686" y="8398"/>
              <a:ext cx="11305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烘托气氛，刻画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人物性格与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暗示人物命运。</a:t>
              </a:r>
              <a:r>
                <a:rPr lang="zh-CN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推动故事情节。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1490" y="6273"/>
              <a:ext cx="0" cy="2125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Text Box 18"/>
            <p:cNvSpPr txBox="1"/>
            <p:nvPr/>
          </p:nvSpPr>
          <p:spPr>
            <a:xfrm>
              <a:off x="10710" y="5450"/>
              <a:ext cx="156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智取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10710" y="5030"/>
              <a:ext cx="480" cy="48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 Box 20"/>
            <p:cNvSpPr txBox="1"/>
            <p:nvPr/>
          </p:nvSpPr>
          <p:spPr>
            <a:xfrm>
              <a:off x="9870" y="3470"/>
              <a:ext cx="1440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杨志上当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Text Box 21"/>
            <p:cNvSpPr txBox="1"/>
            <p:nvPr/>
          </p:nvSpPr>
          <p:spPr>
            <a:xfrm>
              <a:off x="11815" y="3470"/>
              <a:ext cx="1560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吴用计成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1670" y="4970"/>
              <a:ext cx="600" cy="60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48" name="文本框 1"/>
            <p:cNvSpPr txBox="1"/>
            <p:nvPr/>
          </p:nvSpPr>
          <p:spPr>
            <a:xfrm>
              <a:off x="3065" y="3010"/>
              <a:ext cx="6483" cy="3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作者的直接介绍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梁山好汉之口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杨志、虞侯、老都管之口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军士的语言和行动</a:t>
              </a:r>
              <a:endPara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" name="左大括号 2"/>
            <p:cNvSpPr/>
            <p:nvPr/>
          </p:nvSpPr>
          <p:spPr>
            <a:xfrm>
              <a:off x="1553" y="4605"/>
              <a:ext cx="398" cy="2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charRg st="5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93700" y="668655"/>
            <a:ext cx="8356600" cy="5520690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400" dirty="0">
                <a:latin typeface="宋体" panose="02010600030101010101" pitchFamily="2" charset="-122"/>
              </a:rPr>
              <a:t>  </a:t>
            </a:r>
            <a:r>
              <a:rPr lang="zh-CN" altLang="zh-CN" sz="28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4.</a:t>
            </a:r>
            <a:r>
              <a:rPr lang="zh-CN" altLang="zh-CN" sz="2800" b="1" dirty="0">
                <a:latin typeface="宋体" panose="02010600030101010101" pitchFamily="2" charset="-122"/>
              </a:rPr>
              <a:t> 一个人事业的成败与他的性格有很大的关系。请根据课文语句，讨论、归纳杨志的人物特点</a:t>
            </a:r>
            <a:r>
              <a:rPr lang="en-US" altLang="zh-CN" sz="2800" b="1" dirty="0">
                <a:latin typeface="宋体" panose="02010600030101010101" pitchFamily="2" charset="-122"/>
              </a:rPr>
              <a:t>;</a:t>
            </a:r>
            <a:r>
              <a:rPr lang="zh-CN" altLang="zh-CN" sz="2800" b="1" dirty="0">
                <a:latin typeface="宋体" panose="02010600030101010101" pitchFamily="2" charset="-122"/>
              </a:rPr>
              <a:t>分析一下他失败的原因。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杨志形象特点：精明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能干、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警惕老练、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粗暴蛮横、官迷、刚愎自用。</a:t>
            </a:r>
            <a:endParaRPr lang="zh-CN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杨志失败原因：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）杨志一方内部的分崩离析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，杨志与军健、虞侯、老督管的矛盾冲突十分尖锐。老督管是瞧不起杨志这个人，站在军健、虞侯一方，孤立杨志。生辰纲被夺后，老督管伙同虞侯、军健把全部责任都推给了杨志。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）杨志内部的不团结反衬出了晁盖、吴用等八位好汉的团结一致。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杨志的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智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固比不上吴用，以杨志一人的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智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对晁盖等八人的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智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，以不团结的集体对团结的集体，这导致杨志最终失败的必然性。</a:t>
            </a:r>
            <a:endParaRPr lang="zh-CN" altLang="zh-CN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6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charRg st="6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765175" y="902970"/>
            <a:ext cx="7613650" cy="505142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zh-CN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5.</a:t>
            </a:r>
            <a:r>
              <a:rPr lang="zh-CN" altLang="zh-CN" b="1" dirty="0">
                <a:latin typeface="宋体" panose="02010600030101010101" pitchFamily="2" charset="-122"/>
              </a:rPr>
              <a:t>写杨志处处小心，除了突出杨志的性格特征外，对刻画其他人物形象与展开故事情节有什么帮助？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</a:t>
            </a:r>
            <a:r>
              <a:rPr lang="zh-CN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①反衬出老都管、虞候与众军健的无知与草率。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②突出了吴用的“计”高一筹。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③为后文逆转作好反面的伏笔，使情节更富有趣味性。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5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charRg st="5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7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charRg st="7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charRg st="9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charRg st="96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/>
          <p:nvPr/>
        </p:nvSpPr>
        <p:spPr>
          <a:xfrm>
            <a:off x="510858" y="1061085"/>
            <a:ext cx="70691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kern="0" dirty="0">
                <a:latin typeface="宋体" panose="02010600030101010101" pitchFamily="2" charset="-122"/>
                <a:cs typeface="宋体" panose="02010600030101010101" pitchFamily="2" charset="-122"/>
              </a:rPr>
              <a:t>6.晁盖、吴用等八位英雄的群体形象：</a:t>
            </a:r>
            <a:endParaRPr lang="en-US" altLang="zh-CN" sz="3200" b="1" kern="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986" name="Text Box 2"/>
          <p:cNvSpPr txBox="1"/>
          <p:nvPr/>
        </p:nvSpPr>
        <p:spPr>
          <a:xfrm>
            <a:off x="664210" y="2252028"/>
            <a:ext cx="2039938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足智多谋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随机应变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团结战斗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1987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90900" y="2189163"/>
            <a:ext cx="4914900" cy="317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41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71463" y="1253173"/>
            <a:ext cx="8601075" cy="4351337"/>
          </a:xfrm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ts val="3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</a:t>
            </a:r>
            <a:r>
              <a:rPr lang="zh-CN" altLang="zh-CN" sz="2800" b="1" dirty="0">
                <a:latin typeface="宋体" panose="02010600030101010101" pitchFamily="2" charset="-122"/>
              </a:rPr>
              <a:t>这篇小说刻画人物的手法有什么特点？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indent="0" algn="l" eaLnBrk="1" hangingPunct="1">
              <a:lnSpc>
                <a:spcPts val="3000"/>
              </a:lnSpc>
              <a:buNone/>
            </a:pPr>
            <a:r>
              <a:rPr lang="zh-CN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zh-CN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文无论是对杨志精明、谨慎、蛮横的性格特征的刻画，还是对晁盖等七人足智多谋、随机应变、团结应战的群体描写，都是把他们放在故事情节中，通过他们的语言和行动来展现的。这是中国古典小说的一个特色，这与重视心理描写的现代小说有很大不同。在中国古典小说史上，从最初重故事叙述，轻视人物描写，到后来人物和故事并重，这是一个重大进步，《水浒》是这方面的代表。《水浒》里，每一个英雄逼上梁山的过程，都有生动曲折的故事，而这情节又恰恰是人物性格发展的历史，不同的情节安排又与不同的性格刻画相适应。“三代将门之后”的杨志一心希望凭借浑身本领“博个封妻荫子”，所以一抓到机会就想拼命表现，于是就有点急功近利，再加上暴躁的性格，终于导致自己与众军士矛盾的激化，饶是精明能干，却也不由自己，最终不免失败。而集中笔墨描写杨志的精明，不仅增加了这个人物身上的悲剧色彩，同时也反衬了吴用等人的智慧。</a:t>
            </a:r>
            <a:endParaRPr lang="zh-CN" altLang="zh-CN" sz="20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0213" y="374650"/>
            <a:ext cx="2346325" cy="700088"/>
            <a:chOff x="677" y="589"/>
            <a:chExt cx="3695" cy="1103"/>
          </a:xfrm>
        </p:grpSpPr>
        <p:pic>
          <p:nvPicPr>
            <p:cNvPr id="25604" name="图片 18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写法探究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777365" y="2758440"/>
            <a:ext cx="5740400" cy="281368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 </a:t>
            </a:r>
            <a:r>
              <a:rPr lang="zh-CN" altLang="zh-CN" sz="2400" b="1" dirty="0">
                <a:latin typeface="宋体" panose="02010600030101010101" pitchFamily="2" charset="-122"/>
              </a:rPr>
              <a:t>这是一场英雄与英雄的斗争，智慧与智慧的较量，最终，众好汉更胜一筹。小说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赞扬了他们劫取不义之财的壮举，充分表现了他们的智慧和力量</a:t>
            </a:r>
            <a:r>
              <a:rPr lang="zh-CN" altLang="zh-CN" sz="2400" b="1" dirty="0">
                <a:latin typeface="宋体" panose="02010600030101010101" pitchFamily="2" charset="-122"/>
              </a:rPr>
              <a:t>，这与强盗打家劫舍，杀人越货是有区别的。</a:t>
            </a:r>
            <a:endParaRPr lang="zh-CN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77565" y="1246505"/>
            <a:ext cx="426910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主旨归纳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11" name="矩形 3"/>
          <p:cNvSpPr/>
          <p:nvPr/>
        </p:nvSpPr>
        <p:spPr>
          <a:xfrm>
            <a:off x="755650" y="1870075"/>
            <a:ext cx="7804150" cy="3646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449580">
              <a:lnSpc>
                <a:spcPct val="150000"/>
              </a:lnSpc>
            </a:pP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次日，天色未明，众人跳起来趁早凉起身去。杨志跳起来喝道：“那里去！且睡了，却理会。”众军汉道：“趁早不走，日里热时走不得，却打我们。”杨志大骂道：“你们省得甚么！”拿了藤条要打。众军忍气吞声，只得睡了。当日直到辰牌时分，慢慢地打火吃了饭走。一路上赶打着，不许投凉处歇。那十一个厢禁军口里喃喃讷讷地怨</a:t>
            </a:r>
            <a:r>
              <a:rPr lang="en-US" altLang="zh-CN" sz="2200" b="1">
                <a:latin typeface="方正姚体" panose="02010601030101010101" pitchFamily="2" charset="-122"/>
                <a:ea typeface="方正姚体" panose="02010601030101010101" pitchFamily="2" charset="-122"/>
              </a:rPr>
              <a:t>chàng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，两个虞侯在老都管面前絮絮聒聒地搬口。老都管听了，也不着意，心内自恼他。</a:t>
            </a:r>
            <a:endParaRPr lang="zh-CN" altLang="en-US" sz="2200" b="1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2" name="矩形 4"/>
          <p:cNvSpPr/>
          <p:nvPr/>
        </p:nvSpPr>
        <p:spPr>
          <a:xfrm>
            <a:off x="7308850" y="318293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•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3" name="矩形 4"/>
          <p:cNvSpPr/>
          <p:nvPr/>
        </p:nvSpPr>
        <p:spPr>
          <a:xfrm>
            <a:off x="2216150" y="517683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•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81923"/>
          <p:cNvSpPr/>
          <p:nvPr/>
        </p:nvSpPr>
        <p:spPr>
          <a:xfrm>
            <a:off x="539750" y="333375"/>
            <a:ext cx="8413750" cy="311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0"/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面对“生辰纲”这笔巨大的财宝，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负责押送的杨志，一路费尽心思，力求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“生辰纲”不失；而智多星吴用巧设妙计，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众好汉志在必得。这场英雄与英雄之间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的斗智斗谋，最终结果如何呢？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4" name="图片 81924" descr="群英图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8" y="3944938"/>
            <a:ext cx="8424862" cy="29130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1"/>
          <p:cNvSpPr/>
          <p:nvPr/>
        </p:nvSpPr>
        <p:spPr>
          <a:xfrm>
            <a:off x="381000" y="1412875"/>
            <a:ext cx="8094663" cy="4338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63855" indent="-363855" latinLnBrk="1"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</a:rPr>
              <a:t>(1)</a:t>
            </a:r>
            <a:r>
              <a:rPr lang="zh-CN" altLang="en-US" sz="2300" b="1">
                <a:latin typeface="Times New Roman" panose="02020603050405020304" pitchFamily="18" charset="0"/>
              </a:rPr>
              <a:t>给加点字注音或根据拼音写出相应的汉字。</a:t>
            </a:r>
            <a:endParaRPr lang="zh-CN" altLang="en-US" sz="2300" b="1">
              <a:latin typeface="Times New Roman" panose="02020603050405020304" pitchFamily="18" charset="0"/>
            </a:endParaRPr>
          </a:p>
          <a:p>
            <a:pPr marL="363855" indent="-363855" latinLnBrk="1">
              <a:lnSpc>
                <a:spcPct val="150000"/>
              </a:lnSpc>
            </a:pPr>
            <a:r>
              <a:rPr lang="zh-CN" altLang="en-US" sz="2300" b="1">
                <a:latin typeface="Times New Roman" panose="02020603050405020304" pitchFamily="18" charset="0"/>
              </a:rPr>
              <a:t>    省 </a:t>
            </a:r>
            <a:r>
              <a:rPr lang="en-US" altLang="zh-CN" sz="2300" b="1">
                <a:latin typeface="Times New Roman" panose="02020603050405020304" pitchFamily="18" charset="0"/>
              </a:rPr>
              <a:t>(</a:t>
            </a:r>
            <a:r>
              <a:rPr lang="zh-CN" altLang="en-US" sz="2300" b="1">
                <a:latin typeface="Times New Roman" panose="02020603050405020304" pitchFamily="18" charset="0"/>
              </a:rPr>
              <a:t>　　　</a:t>
            </a:r>
            <a:r>
              <a:rPr lang="en-US" altLang="zh-CN" sz="2300" b="1">
                <a:latin typeface="Times New Roman" panose="02020603050405020304" pitchFamily="18" charset="0"/>
              </a:rPr>
              <a:t>)</a:t>
            </a:r>
            <a:r>
              <a:rPr lang="zh-CN" altLang="en-US" sz="2300" b="1">
                <a:latin typeface="Times New Roman" panose="02020603050405020304" pitchFamily="18" charset="0"/>
              </a:rPr>
              <a:t>得　　絮絮聒聒</a:t>
            </a:r>
            <a:r>
              <a:rPr lang="en-US" altLang="zh-CN" sz="2300" b="1">
                <a:latin typeface="Times New Roman" panose="02020603050405020304" pitchFamily="18" charset="0"/>
              </a:rPr>
              <a:t>(</a:t>
            </a:r>
            <a:r>
              <a:rPr lang="zh-CN" altLang="en-US" sz="2300" b="1">
                <a:latin typeface="Times New Roman" panose="02020603050405020304" pitchFamily="18" charset="0"/>
              </a:rPr>
              <a:t>　　　</a:t>
            </a:r>
            <a:r>
              <a:rPr lang="en-US" altLang="zh-CN" sz="2300" b="1">
                <a:latin typeface="Times New Roman" panose="02020603050405020304" pitchFamily="18" charset="0"/>
              </a:rPr>
              <a:t>)       </a:t>
            </a:r>
            <a:r>
              <a:rPr lang="zh-CN" altLang="en-US" sz="2300" b="1">
                <a:latin typeface="Times New Roman" panose="02020603050405020304" pitchFamily="18" charset="0"/>
              </a:rPr>
              <a:t>怨</a:t>
            </a:r>
            <a:r>
              <a:rPr lang="en-US" altLang="zh-CN" sz="2300" b="1">
                <a:latin typeface="方正姚体" panose="02010601030101010101" pitchFamily="2" charset="-122"/>
                <a:ea typeface="方正姚体" panose="02010601030101010101" pitchFamily="2" charset="-122"/>
              </a:rPr>
              <a:t>ch</a:t>
            </a:r>
            <a:r>
              <a:rPr lang="en-US" altLang="zh-CN" sz="2300" b="1">
                <a:ea typeface="方正姚体" panose="02010601030101010101" pitchFamily="2" charset="-122"/>
              </a:rPr>
              <a:t>à</a:t>
            </a:r>
            <a:r>
              <a:rPr lang="en-US" altLang="zh-CN" sz="2300" b="1">
                <a:latin typeface="方正姚体" panose="02010601030101010101" pitchFamily="2" charset="-122"/>
                <a:ea typeface="方正姚体" panose="02010601030101010101" pitchFamily="2" charset="-122"/>
              </a:rPr>
              <a:t>ng</a:t>
            </a:r>
            <a:r>
              <a:rPr lang="en-US" altLang="zh-CN" sz="2300" b="1">
                <a:latin typeface="Times New Roman" panose="02020603050405020304" pitchFamily="18" charset="0"/>
              </a:rPr>
              <a:t>(</a:t>
            </a:r>
            <a:r>
              <a:rPr lang="zh-CN" altLang="en-US" sz="2300" b="1">
                <a:latin typeface="Times New Roman" panose="02020603050405020304" pitchFamily="18" charset="0"/>
              </a:rPr>
              <a:t>　　　</a:t>
            </a:r>
            <a:r>
              <a:rPr lang="en-US" altLang="zh-CN" sz="2300" b="1">
                <a:latin typeface="Times New Roman" panose="02020603050405020304" pitchFamily="18" charset="0"/>
              </a:rPr>
              <a:t>)</a:t>
            </a:r>
            <a:endParaRPr lang="en-US" altLang="zh-CN" sz="2300" b="1">
              <a:latin typeface="Times New Roman" panose="02020603050405020304" pitchFamily="18" charset="0"/>
            </a:endParaRPr>
          </a:p>
          <a:p>
            <a:pPr marL="363855" indent="-363855" latinLnBrk="1"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</a:rPr>
              <a:t>(2)</a:t>
            </a:r>
            <a:r>
              <a:rPr lang="zh-CN" altLang="en-US" sz="2300" b="1">
                <a:latin typeface="Times New Roman" panose="02020603050405020304" pitchFamily="18" charset="0"/>
              </a:rPr>
              <a:t>选文中有错别字的一个词语是“</a:t>
            </a:r>
            <a:r>
              <a:rPr lang="en-US" altLang="zh-CN" sz="2300" b="1">
                <a:latin typeface="Times New Roman" panose="02020603050405020304" pitchFamily="18" charset="0"/>
              </a:rPr>
              <a:t>__________”</a:t>
            </a:r>
            <a:r>
              <a:rPr lang="zh-CN" altLang="en-US" sz="2300" b="1">
                <a:latin typeface="Times New Roman" panose="02020603050405020304" pitchFamily="18" charset="0"/>
              </a:rPr>
              <a:t>，这个词语的正确写法是“</a:t>
            </a:r>
            <a:r>
              <a:rPr lang="en-US" altLang="zh-CN" sz="2300" b="1">
                <a:latin typeface="Times New Roman" panose="02020603050405020304" pitchFamily="18" charset="0"/>
              </a:rPr>
              <a:t>__________”</a:t>
            </a:r>
            <a:r>
              <a:rPr lang="zh-CN" altLang="en-US" sz="2300" b="1">
                <a:latin typeface="Times New Roman" panose="02020603050405020304" pitchFamily="18" charset="0"/>
              </a:rPr>
              <a:t>。</a:t>
            </a:r>
            <a:endParaRPr lang="zh-CN" altLang="en-US" sz="2300" b="1">
              <a:latin typeface="Times New Roman" panose="02020603050405020304" pitchFamily="18" charset="0"/>
            </a:endParaRPr>
          </a:p>
          <a:p>
            <a:pPr marL="363855" indent="-363855" latinLnBrk="1"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</a:rPr>
              <a:t>(3)“</a:t>
            </a:r>
            <a:r>
              <a:rPr lang="zh-CN" altLang="en-US" sz="2300" b="1">
                <a:latin typeface="Times New Roman" panose="02020603050405020304" pitchFamily="18" charset="0"/>
              </a:rPr>
              <a:t>且睡”中“且”的意思是</a:t>
            </a:r>
            <a:r>
              <a:rPr lang="en-US" altLang="zh-CN" sz="2300" b="1">
                <a:latin typeface="Times New Roman" panose="02020603050405020304" pitchFamily="18" charset="0"/>
              </a:rPr>
              <a:t>__________</a:t>
            </a:r>
            <a:r>
              <a:rPr lang="zh-CN" altLang="en-US" sz="2300" b="1">
                <a:latin typeface="Times New Roman" panose="02020603050405020304" pitchFamily="18" charset="0"/>
              </a:rPr>
              <a:t>，“搬口”的意思是</a:t>
            </a:r>
            <a:r>
              <a:rPr lang="en-US" altLang="zh-CN" sz="2300" b="1">
                <a:latin typeface="Times New Roman" panose="02020603050405020304" pitchFamily="18" charset="0"/>
              </a:rPr>
              <a:t>__________</a:t>
            </a:r>
            <a:r>
              <a:rPr lang="zh-CN" altLang="en-US" sz="2300" b="1">
                <a:latin typeface="Times New Roman" panose="02020603050405020304" pitchFamily="18" charset="0"/>
              </a:rPr>
              <a:t>。</a:t>
            </a:r>
            <a:endParaRPr lang="zh-CN" altLang="en-US" sz="2300" b="1">
              <a:latin typeface="Times New Roman" panose="02020603050405020304" pitchFamily="18" charset="0"/>
            </a:endParaRPr>
          </a:p>
          <a:p>
            <a:pPr marL="363855" indent="-363855" latinLnBrk="1"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</a:rPr>
              <a:t>(4)</a:t>
            </a:r>
            <a:r>
              <a:rPr lang="zh-CN" altLang="en-US" sz="2300" b="1">
                <a:latin typeface="Times New Roman" panose="02020603050405020304" pitchFamily="18" charset="0"/>
              </a:rPr>
              <a:t>选文主要运用</a:t>
            </a:r>
            <a:r>
              <a:rPr lang="en-US" altLang="zh-CN" sz="2300" b="1">
                <a:latin typeface="Times New Roman" panose="02020603050405020304" pitchFamily="18" charset="0"/>
              </a:rPr>
              <a:t>__________</a:t>
            </a:r>
            <a:r>
              <a:rPr lang="zh-CN" altLang="en-US" sz="2300" b="1">
                <a:latin typeface="Times New Roman" panose="02020603050405020304" pitchFamily="18" charset="0"/>
              </a:rPr>
              <a:t>和</a:t>
            </a:r>
            <a:r>
              <a:rPr lang="en-US" altLang="zh-CN" sz="2300" b="1">
                <a:latin typeface="Times New Roman" panose="02020603050405020304" pitchFamily="18" charset="0"/>
              </a:rPr>
              <a:t>__________</a:t>
            </a:r>
            <a:r>
              <a:rPr lang="zh-CN" altLang="en-US" sz="2300" b="1">
                <a:latin typeface="Times New Roman" panose="02020603050405020304" pitchFamily="18" charset="0"/>
              </a:rPr>
              <a:t>描写，具体表现了杨志的粗暴和蛮横。</a:t>
            </a:r>
            <a:endParaRPr lang="zh-CN" altLang="en-US" sz="23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矩形 4"/>
          <p:cNvSpPr/>
          <p:nvPr/>
        </p:nvSpPr>
        <p:spPr>
          <a:xfrm>
            <a:off x="3938588" y="225583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•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36" name="矩形 4"/>
          <p:cNvSpPr/>
          <p:nvPr/>
        </p:nvSpPr>
        <p:spPr>
          <a:xfrm>
            <a:off x="769938" y="225742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•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37" name="矩形 13"/>
          <p:cNvSpPr/>
          <p:nvPr/>
        </p:nvSpPr>
        <p:spPr>
          <a:xfrm>
            <a:off x="4706938" y="4681538"/>
            <a:ext cx="773112" cy="444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63855" indent="-363855"/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动作</a:t>
            </a:r>
            <a:endParaRPr lang="zh-CN" altLang="en-US" sz="23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矩形 3"/>
          <p:cNvSpPr/>
          <p:nvPr/>
        </p:nvSpPr>
        <p:spPr>
          <a:xfrm>
            <a:off x="1331913" y="2060575"/>
            <a:ext cx="67310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300" b="1">
                <a:solidFill>
                  <a:srgbClr val="C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xǐng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39" name="矩形 6"/>
          <p:cNvSpPr/>
          <p:nvPr/>
        </p:nvSpPr>
        <p:spPr>
          <a:xfrm>
            <a:off x="4403725" y="2062163"/>
            <a:ext cx="625475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300" b="1">
                <a:solidFill>
                  <a:srgbClr val="C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guō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0" name="矩形 7"/>
          <p:cNvSpPr/>
          <p:nvPr/>
        </p:nvSpPr>
        <p:spPr>
          <a:xfrm>
            <a:off x="7077075" y="2068513"/>
            <a:ext cx="47625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怅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1" name="矩形 8"/>
          <p:cNvSpPr/>
          <p:nvPr/>
        </p:nvSpPr>
        <p:spPr>
          <a:xfrm>
            <a:off x="5284788" y="2593975"/>
            <a:ext cx="769937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虞侯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2" name="矩形 9"/>
          <p:cNvSpPr/>
          <p:nvPr/>
        </p:nvSpPr>
        <p:spPr>
          <a:xfrm>
            <a:off x="2871788" y="3113088"/>
            <a:ext cx="769937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虞候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3" name="矩形 14"/>
          <p:cNvSpPr/>
          <p:nvPr/>
        </p:nvSpPr>
        <p:spPr>
          <a:xfrm>
            <a:off x="4514850" y="3625850"/>
            <a:ext cx="769938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暂且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4" name="矩形 16"/>
          <p:cNvSpPr/>
          <p:nvPr/>
        </p:nvSpPr>
        <p:spPr>
          <a:xfrm>
            <a:off x="825500" y="4149725"/>
            <a:ext cx="1355725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搬弄是非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445" name="矩形 19"/>
          <p:cNvSpPr/>
          <p:nvPr/>
        </p:nvSpPr>
        <p:spPr>
          <a:xfrm>
            <a:off x="2843213" y="4703763"/>
            <a:ext cx="769937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300" b="1">
                <a:solidFill>
                  <a:srgbClr val="C00000"/>
                </a:solidFill>
                <a:latin typeface="Times New Roman" panose="02020603050405020304" pitchFamily="18" charset="0"/>
              </a:rPr>
              <a:t>语言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1" animBg="1"/>
      <p:bldP spid="18439" grpId="2" animBg="1"/>
      <p:bldP spid="18440" grpId="3" animBg="1"/>
      <p:bldP spid="18441" grpId="4" animBg="1"/>
      <p:bldP spid="18442" grpId="5" animBg="1"/>
      <p:bldP spid="18443" grpId="6" animBg="1"/>
      <p:bldP spid="18444" grpId="7" animBg="1"/>
      <p:bldP spid="18445" grpId="8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2"/>
          <p:cNvSpPr/>
          <p:nvPr/>
        </p:nvSpPr>
        <p:spPr>
          <a:xfrm>
            <a:off x="250825" y="1439863"/>
            <a:ext cx="7469188" cy="473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44500" indent="-444500" defTabSz="914400">
              <a:lnSpc>
                <a:spcPct val="125000"/>
              </a:lnSpc>
              <a:tabLst>
                <a:tab pos="2959100" algn="l"/>
              </a:tabLst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．下面几处对天气的描写，对其作用判断不正确的一项是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</a:rPr>
              <a:t>) 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9459" name="矩形 3"/>
          <p:cNvSpPr/>
          <p:nvPr/>
        </p:nvSpPr>
        <p:spPr>
          <a:xfrm>
            <a:off x="539750" y="1844675"/>
            <a:ext cx="8361363" cy="3752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①</a:t>
            </a:r>
            <a:r>
              <a:rPr lang="zh-CN" altLang="zh-CN" sz="2000" b="1">
                <a:latin typeface="Times New Roman" panose="02020603050405020304" pitchFamily="18" charset="0"/>
              </a:rPr>
              <a:t>正是六月初四日时节，天气未及晌午，一轮红日当天，没半点云彩，其日十分大热。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</a:rPr>
              <a:t>②众军人看那天时，四下里无半点云彩，其时那热不可当。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③</a:t>
            </a:r>
            <a:r>
              <a:rPr lang="zh-CN" altLang="zh-CN" sz="2000" b="1">
                <a:latin typeface="Times New Roman" panose="02020603050405020304" pitchFamily="18" charset="0"/>
              </a:rPr>
              <a:t>看看日色当午，那石头上热了脚疼走不得。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A</a:t>
            </a:r>
            <a:r>
              <a:rPr lang="zh-CN" altLang="zh-CN" sz="2000" b="1">
                <a:latin typeface="Times New Roman" panose="02020603050405020304" pitchFamily="18" charset="0"/>
              </a:rPr>
              <a:t>．烘托气氛，为后文失败做准备。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B</a:t>
            </a:r>
            <a:r>
              <a:rPr lang="zh-CN" altLang="zh-CN" sz="2000" b="1">
                <a:latin typeface="Times New Roman" panose="02020603050405020304" pitchFamily="18" charset="0"/>
              </a:rPr>
              <a:t>．引出杨志与厢禁军、虞候、都管等的矛盾，推动情节的发展。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C</a:t>
            </a:r>
            <a:r>
              <a:rPr lang="zh-CN" altLang="zh-CN" sz="2000" b="1">
                <a:latin typeface="Times New Roman" panose="02020603050405020304" pitchFamily="18" charset="0"/>
              </a:rPr>
              <a:t>．交代人物活动的环境，为后文吃酒埋下伏笔。</a:t>
            </a:r>
            <a:endParaRPr lang="zh-CN" altLang="zh-CN" sz="2000" b="1">
              <a:latin typeface="Times New Roman" panose="02020603050405020304" pitchFamily="18" charset="0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</a:t>
            </a:r>
            <a:r>
              <a:rPr lang="zh-CN" altLang="zh-CN" sz="2000" b="1">
                <a:latin typeface="Times New Roman" panose="02020603050405020304" pitchFamily="18" charset="0"/>
              </a:rPr>
              <a:t>．只是为了表现杨志谨小慎微的性格特征，与吴用等</a:t>
            </a:r>
            <a:r>
              <a:rPr lang="en-US" altLang="zh-CN" sz="2000" b="1">
                <a:latin typeface="Times New Roman" panose="02020603050405020304" pitchFamily="18" charset="0"/>
              </a:rPr>
              <a:t>“</a:t>
            </a:r>
            <a:r>
              <a:rPr lang="zh-CN" altLang="zh-CN" sz="2000" b="1">
                <a:latin typeface="Times New Roman" panose="02020603050405020304" pitchFamily="18" charset="0"/>
              </a:rPr>
              <a:t>智取生辰纲</a:t>
            </a:r>
            <a:r>
              <a:rPr lang="en-US" altLang="zh-CN" sz="2000" b="1">
                <a:latin typeface="Times New Roman" panose="02020603050405020304" pitchFamily="18" charset="0"/>
              </a:rPr>
              <a:t>”</a:t>
            </a:r>
            <a:r>
              <a:rPr lang="zh-CN" altLang="zh-CN" sz="2000" b="1">
                <a:latin typeface="Times New Roman" panose="02020603050405020304" pitchFamily="18" charset="0"/>
              </a:rPr>
              <a:t>无关。</a:t>
            </a:r>
            <a:endParaRPr lang="zh-CN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9460" name="矩形 4"/>
          <p:cNvSpPr/>
          <p:nvPr/>
        </p:nvSpPr>
        <p:spPr>
          <a:xfrm>
            <a:off x="7019925" y="1455738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2"/>
          <p:cNvSpPr/>
          <p:nvPr/>
        </p:nvSpPr>
        <p:spPr>
          <a:xfrm>
            <a:off x="428625" y="1268413"/>
            <a:ext cx="7981950" cy="36147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</a:rPr>
              <a:t>．下列句中加点词的意义全不相同的一项是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①</a:t>
            </a:r>
            <a:r>
              <a:rPr lang="zh-CN" altLang="en-US" sz="2200" b="1">
                <a:latin typeface="Times New Roman" panose="02020603050405020304" pitchFamily="18" charset="0"/>
              </a:rPr>
              <a:t>如今正是尴尬去处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他的表情很尴尬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②你左右将到村里去卖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我左右闲着没事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③这里正是强人出没的去处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她是商场上的女强人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④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那十一个厢禁军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都叹气吹嘘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他喜欢吹嘘自己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⑤那计较都是吴用主张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他从不计较个人得失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latin typeface="Times New Roman" panose="02020603050405020304" pitchFamily="18" charset="0"/>
              </a:rPr>
              <a:t>．①②③　  </a:t>
            </a:r>
            <a:r>
              <a:rPr lang="en-US" altLang="zh-CN" sz="2200" b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．②③④       </a:t>
            </a:r>
            <a:r>
              <a:rPr lang="en-US" altLang="zh-CN" sz="2200" b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．③④⑤        </a:t>
            </a:r>
            <a:r>
              <a:rPr lang="en-US" altLang="zh-CN" sz="2200" b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．①②④</a:t>
            </a:r>
            <a:endParaRPr lang="zh-CN" altLang="en-US" sz="2200" b="1">
              <a:latin typeface="Times New Roman" panose="02020603050405020304" pitchFamily="18" charset="0"/>
            </a:endParaRPr>
          </a:p>
        </p:txBody>
      </p:sp>
      <p:sp>
        <p:nvSpPr>
          <p:cNvPr id="20483" name="矩形 1"/>
          <p:cNvSpPr/>
          <p:nvPr/>
        </p:nvSpPr>
        <p:spPr>
          <a:xfrm>
            <a:off x="2463800" y="2074863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4" name="矩形 3"/>
          <p:cNvSpPr/>
          <p:nvPr/>
        </p:nvSpPr>
        <p:spPr>
          <a:xfrm>
            <a:off x="5037138" y="2074863"/>
            <a:ext cx="5508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5" name="矩形 4"/>
          <p:cNvSpPr/>
          <p:nvPr/>
        </p:nvSpPr>
        <p:spPr>
          <a:xfrm>
            <a:off x="1581150" y="2562225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6" name="矩形 5"/>
          <p:cNvSpPr/>
          <p:nvPr/>
        </p:nvSpPr>
        <p:spPr>
          <a:xfrm>
            <a:off x="4224338" y="2589213"/>
            <a:ext cx="5508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7" name="矩形 6"/>
          <p:cNvSpPr/>
          <p:nvPr/>
        </p:nvSpPr>
        <p:spPr>
          <a:xfrm>
            <a:off x="2419350" y="3092450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8" name="矩形 7"/>
          <p:cNvSpPr/>
          <p:nvPr/>
        </p:nvSpPr>
        <p:spPr>
          <a:xfrm>
            <a:off x="6448425" y="3092450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9" name="矩形 8"/>
          <p:cNvSpPr/>
          <p:nvPr/>
        </p:nvSpPr>
        <p:spPr>
          <a:xfrm>
            <a:off x="4340225" y="3602038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0" name="矩形 9"/>
          <p:cNvSpPr/>
          <p:nvPr/>
        </p:nvSpPr>
        <p:spPr>
          <a:xfrm>
            <a:off x="5819775" y="3579813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1" name="矩形 10"/>
          <p:cNvSpPr/>
          <p:nvPr/>
        </p:nvSpPr>
        <p:spPr>
          <a:xfrm>
            <a:off x="1581150" y="4111625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2" name="矩形 11"/>
          <p:cNvSpPr/>
          <p:nvPr/>
        </p:nvSpPr>
        <p:spPr>
          <a:xfrm>
            <a:off x="4778375" y="4090988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3" name="矩形 12"/>
          <p:cNvSpPr/>
          <p:nvPr/>
        </p:nvSpPr>
        <p:spPr>
          <a:xfrm>
            <a:off x="773113" y="4868863"/>
            <a:ext cx="7694612" cy="701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①容易出麻烦的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不自然；②都为“反正”的意思；③强盗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坚强能干的人；④急促喘气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夸张地宣扬；⑤计策，办法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计算比较。</a:t>
            </a:r>
            <a:endParaRPr lang="zh-CN" altLang="en-US" sz="20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4" name="矩形 13"/>
          <p:cNvSpPr/>
          <p:nvPr/>
        </p:nvSpPr>
        <p:spPr>
          <a:xfrm>
            <a:off x="6251575" y="1398588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9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 build="p"/>
      <p:bldP spid="20494" grpId="1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2"/>
          <p:cNvSpPr/>
          <p:nvPr/>
        </p:nvSpPr>
        <p:spPr>
          <a:xfrm>
            <a:off x="428625" y="1268413"/>
            <a:ext cx="7981950" cy="36147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</a:rPr>
              <a:t>．下列句中加点词的意义全不相同的一项是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①</a:t>
            </a:r>
            <a:r>
              <a:rPr lang="zh-CN" altLang="en-US" sz="2200" b="1">
                <a:latin typeface="Times New Roman" panose="02020603050405020304" pitchFamily="18" charset="0"/>
              </a:rPr>
              <a:t>如今正是尴尬去处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他的表情很尴尬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②你左右将到村里去卖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我左右闲着没事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③这里正是强人出没的去处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她是商场上的女强人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④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那十一个厢禁军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都叹气吹嘘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他喜欢吹嘘自己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zh-CN" altLang="en-US" sz="2200" b="1">
                <a:latin typeface="Times New Roman" panose="02020603050405020304" pitchFamily="18" charset="0"/>
              </a:rPr>
              <a:t>⑤那计较都是吴用主张</a:t>
            </a:r>
            <a:r>
              <a:rPr lang="en-US" altLang="zh-CN" sz="2200" b="1">
                <a:latin typeface="Times New Roman" panose="02020603050405020304" pitchFamily="18" charset="0"/>
              </a:rPr>
              <a:t>/</a:t>
            </a:r>
            <a:r>
              <a:rPr lang="zh-CN" altLang="en-US" sz="2200" b="1">
                <a:latin typeface="Times New Roman" panose="02020603050405020304" pitchFamily="18" charset="0"/>
              </a:rPr>
              <a:t>他从不计较个人得失</a:t>
            </a:r>
            <a:endParaRPr lang="zh-CN" altLang="en-US" sz="2200" b="1">
              <a:latin typeface="Times New Roman" panose="02020603050405020304" pitchFamily="18" charset="0"/>
            </a:endParaRPr>
          </a:p>
          <a:p>
            <a:pPr marL="444500" indent="-444500" defTabSz="914400">
              <a:lnSpc>
                <a:spcPct val="150000"/>
              </a:lnSpc>
              <a:tabLst>
                <a:tab pos="2959100" algn="l"/>
              </a:tabLst>
            </a:pPr>
            <a:r>
              <a:rPr lang="en-US" altLang="zh-CN" sz="2200" b="1"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latin typeface="Times New Roman" panose="02020603050405020304" pitchFamily="18" charset="0"/>
              </a:rPr>
              <a:t>．①②③　  </a:t>
            </a:r>
            <a:r>
              <a:rPr lang="en-US" altLang="zh-CN" sz="2200" b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．②③④       </a:t>
            </a:r>
            <a:r>
              <a:rPr lang="en-US" altLang="zh-CN" sz="2200" b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．③④⑤        </a:t>
            </a:r>
            <a:r>
              <a:rPr lang="en-US" altLang="zh-CN" sz="2200" b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．①②④</a:t>
            </a:r>
            <a:endParaRPr lang="zh-CN" altLang="en-US" sz="2200" b="1">
              <a:latin typeface="Times New Roman" panose="02020603050405020304" pitchFamily="18" charset="0"/>
            </a:endParaRPr>
          </a:p>
        </p:txBody>
      </p:sp>
      <p:sp>
        <p:nvSpPr>
          <p:cNvPr id="20483" name="矩形 1"/>
          <p:cNvSpPr/>
          <p:nvPr/>
        </p:nvSpPr>
        <p:spPr>
          <a:xfrm>
            <a:off x="2463800" y="2074863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4" name="矩形 3"/>
          <p:cNvSpPr/>
          <p:nvPr/>
        </p:nvSpPr>
        <p:spPr>
          <a:xfrm>
            <a:off x="5037138" y="2074863"/>
            <a:ext cx="5508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5" name="矩形 4"/>
          <p:cNvSpPr/>
          <p:nvPr/>
        </p:nvSpPr>
        <p:spPr>
          <a:xfrm>
            <a:off x="1581150" y="2562225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6" name="矩形 5"/>
          <p:cNvSpPr/>
          <p:nvPr/>
        </p:nvSpPr>
        <p:spPr>
          <a:xfrm>
            <a:off x="4224338" y="2589213"/>
            <a:ext cx="5508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7" name="矩形 6"/>
          <p:cNvSpPr/>
          <p:nvPr/>
        </p:nvSpPr>
        <p:spPr>
          <a:xfrm>
            <a:off x="2419350" y="3092450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8" name="矩形 7"/>
          <p:cNvSpPr/>
          <p:nvPr/>
        </p:nvSpPr>
        <p:spPr>
          <a:xfrm>
            <a:off x="6448425" y="3092450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89" name="矩形 8"/>
          <p:cNvSpPr/>
          <p:nvPr/>
        </p:nvSpPr>
        <p:spPr>
          <a:xfrm>
            <a:off x="4340225" y="3602038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0" name="矩形 9"/>
          <p:cNvSpPr/>
          <p:nvPr/>
        </p:nvSpPr>
        <p:spPr>
          <a:xfrm>
            <a:off x="5819775" y="3579813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1" name="矩形 10"/>
          <p:cNvSpPr/>
          <p:nvPr/>
        </p:nvSpPr>
        <p:spPr>
          <a:xfrm>
            <a:off x="1581150" y="4111625"/>
            <a:ext cx="5508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2" name="矩形 11"/>
          <p:cNvSpPr/>
          <p:nvPr/>
        </p:nvSpPr>
        <p:spPr>
          <a:xfrm>
            <a:off x="4778375" y="4090988"/>
            <a:ext cx="5508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493" name="矩形 12"/>
          <p:cNvSpPr/>
          <p:nvPr/>
        </p:nvSpPr>
        <p:spPr>
          <a:xfrm>
            <a:off x="773113" y="4868863"/>
            <a:ext cx="7694612" cy="701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①容易出麻烦的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不自然；②都为“反正”的意思；③强盗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坚强能干的人；④急促喘气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夸张地宣扬；⑤计策，办法</a:t>
            </a:r>
            <a:r>
              <a:rPr lang="en-US" altLang="zh-CN" sz="2000" b="1">
                <a:solidFill>
                  <a:srgbClr val="FF66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b="1">
                <a:solidFill>
                  <a:srgbClr val="FF6600"/>
                </a:solidFill>
                <a:latin typeface="Times New Roman" panose="02020603050405020304" pitchFamily="18" charset="0"/>
              </a:rPr>
              <a:t>计算比较。</a:t>
            </a:r>
            <a:endParaRPr lang="zh-CN" altLang="en-US" sz="20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4" name="矩形 13"/>
          <p:cNvSpPr/>
          <p:nvPr/>
        </p:nvSpPr>
        <p:spPr>
          <a:xfrm>
            <a:off x="6251575" y="1398588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9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 build="p"/>
      <p:bldP spid="20494" grpId="1" animBg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69633"/>
          <p:cNvSpPr/>
          <p:nvPr/>
        </p:nvSpPr>
        <p:spPr>
          <a:xfrm>
            <a:off x="906462" y="2301875"/>
            <a:ext cx="7410450" cy="3503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800">
                <a:latin typeface="Arial" panose="020B0604020202020204" pitchFamily="34" charset="0"/>
              </a:rPr>
              <a:t>       </a:t>
            </a:r>
            <a:r>
              <a:rPr lang="zh-CN" altLang="en-US" sz="4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文章描写了两种错综复杂的矛盾和两组性格鲜明的人物，且善于从错综复杂的矛盾冲突中刻画人物性格，显示了本文精巧的构思。</a:t>
            </a:r>
            <a:endParaRPr lang="zh-CN" altLang="en-US" sz="44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2" name="文本框 69634"/>
          <p:cNvSpPr/>
          <p:nvPr/>
        </p:nvSpPr>
        <p:spPr>
          <a:xfrm>
            <a:off x="2359660" y="433070"/>
            <a:ext cx="4424680" cy="13220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800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课堂小结</a:t>
            </a:r>
            <a:endParaRPr lang="zh-CN" altLang="en-US" sz="800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00">
        <p:zoom dir="in"/>
      </p:transition>
    </mc:Choice>
    <mc:Fallback>
      <p:transition>
        <p:zoom dir="in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中国教育出版网"/>
          <p:cNvSpPr txBox="1"/>
          <p:nvPr/>
        </p:nvSpPr>
        <p:spPr>
          <a:xfrm>
            <a:off x="2254250" y="1696403"/>
            <a:ext cx="10398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</a:rPr>
              <a:t>杨  志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3" name="文本框 2" descr="中国教育出版网"/>
          <p:cNvSpPr txBox="1"/>
          <p:nvPr/>
        </p:nvSpPr>
        <p:spPr>
          <a:xfrm>
            <a:off x="1983105" y="2585720"/>
            <a:ext cx="14693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Calibri" panose="020F0502020204030204" pitchFamily="34" charset="0"/>
              </a:rPr>
              <a:t>（智）押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文本框 3" descr="中国教育出版网"/>
          <p:cNvSpPr txBox="1"/>
          <p:nvPr/>
        </p:nvSpPr>
        <p:spPr>
          <a:xfrm>
            <a:off x="5707063" y="1696403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</a:rPr>
              <a:t>吴  用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文本框 5" descr="中国教育出版网"/>
          <p:cNvSpPr txBox="1"/>
          <p:nvPr/>
        </p:nvSpPr>
        <p:spPr>
          <a:xfrm>
            <a:off x="5459413" y="2585403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anose="020F0502020204030204" pitchFamily="34" charset="0"/>
              </a:rPr>
              <a:t>（智）</a:t>
            </a:r>
            <a:r>
              <a:rPr lang="zh-CN" altLang="en-US" sz="2400" dirty="0">
                <a:sym typeface="+mn-ea"/>
              </a:rPr>
              <a:t>取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文本框 6" descr="中国教育出版网"/>
          <p:cNvSpPr txBox="1"/>
          <p:nvPr/>
        </p:nvSpPr>
        <p:spPr>
          <a:xfrm>
            <a:off x="322580" y="1918335"/>
            <a:ext cx="1549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srgbClr val="0000FF"/>
                </a:solidFill>
                <a:latin typeface="宋体" panose="02010600030101010101" pitchFamily="2" charset="-122"/>
                <a:ea typeface="+mn-ea"/>
              </a:rPr>
              <a:t>智变时间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文本框 7" descr="中国教育出版网"/>
          <p:cNvSpPr txBox="1"/>
          <p:nvPr/>
        </p:nvSpPr>
        <p:spPr>
          <a:xfrm>
            <a:off x="322580" y="2636520"/>
            <a:ext cx="1512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srgbClr val="0000FF"/>
                </a:solidFill>
                <a:latin typeface="宋体" panose="02010600030101010101" pitchFamily="2" charset="-122"/>
                <a:ea typeface="+mn-ea"/>
              </a:rPr>
              <a:t>智选路径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文本框 8" descr="中国教育出版网"/>
          <p:cNvSpPr txBox="1"/>
          <p:nvPr/>
        </p:nvSpPr>
        <p:spPr>
          <a:xfrm>
            <a:off x="322580" y="3306445"/>
            <a:ext cx="1512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srgbClr val="0000FF"/>
                </a:solidFill>
                <a:latin typeface="宋体" panose="02010600030101010101" pitchFamily="2" charset="-122"/>
                <a:ea typeface="+mn-ea"/>
              </a:rPr>
              <a:t>智藏行踪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文本框 9" descr="中国教育出版网"/>
          <p:cNvSpPr txBox="1"/>
          <p:nvPr/>
        </p:nvSpPr>
        <p:spPr>
          <a:xfrm>
            <a:off x="7327900" y="1987868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天时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 descr="中国教育出版网"/>
          <p:cNvSpPr txBox="1"/>
          <p:nvPr/>
        </p:nvSpPr>
        <p:spPr>
          <a:xfrm>
            <a:off x="7327900" y="2531428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地利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文本框 11" descr="中国教育出版网"/>
          <p:cNvSpPr txBox="1"/>
          <p:nvPr/>
        </p:nvSpPr>
        <p:spPr>
          <a:xfrm>
            <a:off x="7327900" y="298132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人和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 descr="中国教育出版网"/>
          <p:cNvSpPr txBox="1"/>
          <p:nvPr/>
        </p:nvSpPr>
        <p:spPr>
          <a:xfrm>
            <a:off x="7327900" y="3441700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ClrTx/>
              <a:buSzTx/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计策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箭头连接符 13" descr="中国教育出版网"/>
          <p:cNvCxnSpPr/>
          <p:nvPr/>
        </p:nvCxnSpPr>
        <p:spPr>
          <a:xfrm>
            <a:off x="2640013" y="2129790"/>
            <a:ext cx="0" cy="401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 descr="中国教育出版网"/>
          <p:cNvCxnSpPr/>
          <p:nvPr/>
        </p:nvCxnSpPr>
        <p:spPr>
          <a:xfrm>
            <a:off x="6226175" y="2175828"/>
            <a:ext cx="0" cy="401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 descr="中国教育出版网"/>
          <p:cNvSpPr txBox="1"/>
          <p:nvPr/>
        </p:nvSpPr>
        <p:spPr>
          <a:xfrm>
            <a:off x="3912235" y="2585720"/>
            <a:ext cx="1338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生辰纲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19" name="直接箭头连接符 18" descr="中国教育出版网"/>
          <p:cNvCxnSpPr>
            <a:stCxn id="3" idx="3"/>
            <a:endCxn id="17" idx="1"/>
          </p:cNvCxnSpPr>
          <p:nvPr/>
        </p:nvCxnSpPr>
        <p:spPr>
          <a:xfrm>
            <a:off x="3452495" y="2807970"/>
            <a:ext cx="459740" cy="30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 descr="中国教育出版网"/>
          <p:cNvCxnSpPr/>
          <p:nvPr/>
        </p:nvCxnSpPr>
        <p:spPr>
          <a:xfrm flipH="1">
            <a:off x="5175250" y="2780665"/>
            <a:ext cx="466725" cy="14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 descr="中国教育出版网"/>
          <p:cNvCxnSpPr/>
          <p:nvPr/>
        </p:nvCxnSpPr>
        <p:spPr>
          <a:xfrm flipH="1" flipV="1">
            <a:off x="1759585" y="2232660"/>
            <a:ext cx="430530" cy="6064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 descr="中国教育出版网"/>
          <p:cNvCxnSpPr/>
          <p:nvPr/>
        </p:nvCxnSpPr>
        <p:spPr>
          <a:xfrm flipH="1" flipV="1">
            <a:off x="1681480" y="2859405"/>
            <a:ext cx="449580" cy="146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 descr="中国教育出版网"/>
          <p:cNvCxnSpPr/>
          <p:nvPr/>
        </p:nvCxnSpPr>
        <p:spPr>
          <a:xfrm flipH="1">
            <a:off x="1786255" y="2927350"/>
            <a:ext cx="403860" cy="5683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 descr="中国教育出版网"/>
          <p:cNvCxnSpPr>
            <a:endCxn id="10" idx="1"/>
          </p:cNvCxnSpPr>
          <p:nvPr/>
        </p:nvCxnSpPr>
        <p:spPr>
          <a:xfrm flipV="1">
            <a:off x="6858000" y="2210435"/>
            <a:ext cx="469900" cy="449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 descr="中国教育出版网"/>
          <p:cNvCxnSpPr/>
          <p:nvPr/>
        </p:nvCxnSpPr>
        <p:spPr>
          <a:xfrm>
            <a:off x="6858000" y="2817495"/>
            <a:ext cx="583565" cy="363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 descr="中国教育出版网"/>
          <p:cNvCxnSpPr/>
          <p:nvPr/>
        </p:nvCxnSpPr>
        <p:spPr>
          <a:xfrm>
            <a:off x="6875780" y="2856865"/>
            <a:ext cx="546100" cy="784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11138" y="500063"/>
            <a:ext cx="2346325" cy="700087"/>
            <a:chOff x="677" y="589"/>
            <a:chExt cx="3695" cy="1103"/>
          </a:xfrm>
        </p:grpSpPr>
        <p:pic>
          <p:nvPicPr>
            <p:cNvPr id="28690" name="图片 18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板书设计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16" name="直接箭头连接符 15" descr="中国教育出版网"/>
          <p:cNvCxnSpPr>
            <a:endCxn id="11" idx="1"/>
          </p:cNvCxnSpPr>
          <p:nvPr/>
        </p:nvCxnSpPr>
        <p:spPr>
          <a:xfrm>
            <a:off x="6903720" y="2728595"/>
            <a:ext cx="424180" cy="2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rcRect l="4839" t="10043" r="6301" b="8878"/>
          <a:stretch>
            <a:fillRect/>
          </a:stretch>
        </p:blipFill>
        <p:spPr>
          <a:xfrm>
            <a:off x="1638300" y="4010660"/>
            <a:ext cx="578358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27150"/>
            <a:ext cx="9143365" cy="55302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00630" y="220980"/>
            <a:ext cx="493458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预习检测</a:t>
            </a:r>
            <a:endParaRPr lang="zh-CN" altLang="zh-CN" sz="8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4173" y="438785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8200" t="5309" r="7700" b="4777"/>
          <a:stretch>
            <a:fillRect/>
          </a:stretch>
        </p:blipFill>
        <p:spPr>
          <a:xfrm>
            <a:off x="297180" y="1978025"/>
            <a:ext cx="3204210" cy="3322955"/>
          </a:xfrm>
          <a:prstGeom prst="ellipse">
            <a:avLst/>
          </a:prstGeom>
        </p:spPr>
      </p:pic>
      <p:sp>
        <p:nvSpPr>
          <p:cNvPr id="15361" name="文本占位符 15362"/>
          <p:cNvSpPr/>
          <p:nvPr>
            <p:ph type="body" idx="4294967295"/>
          </p:nvPr>
        </p:nvSpPr>
        <p:spPr>
          <a:xfrm>
            <a:off x="4141470" y="621030"/>
            <a:ext cx="3794760" cy="5616575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  <p:txBody>
          <a:bodyPr lIns="90000" tIns="46800" rIns="90000" bIns="46800" anchor="t" anchorCtr="0">
            <a:normAutofit fontScale="90000" lnSpcReduction="20000"/>
          </a:bodyPr>
          <a:lstStyle>
            <a:lvl1pPr marL="171450" indent="-171450" algn="l" defTabSz="6858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3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206500" algn="l"/>
              </a:tabLst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206500" algn="l"/>
              </a:tabLst>
              <a:defRPr lang="zh-CN" altLang="en-US" sz="12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/>
              <a:buChar char=""/>
              <a:tabLst>
                <a:tab pos="1206500" algn="l"/>
              </a:tabLst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43050" indent="-171450" algn="l" defTabSz="6858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lang="zh-CN" altLang="en-US" sz="1000" u="none" baseline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z="4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施耐庵（</a:t>
            </a:r>
            <a:r>
              <a:rPr lang="en-US" altLang="zh-CN" sz="4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1296</a:t>
            </a:r>
            <a:r>
              <a:rPr lang="en-US" altLang="zh-CN" sz="4000">
                <a:solidFill>
                  <a:srgbClr val="0000FF"/>
                </a:solidFill>
                <a:ea typeface="黑体" panose="02010609060101010101" charset="-122"/>
                <a:sym typeface="微软雅黑" panose="020B0503020204020204" charset="-122"/>
              </a:rPr>
              <a:t>——</a:t>
            </a:r>
            <a:r>
              <a:rPr lang="en-US" altLang="zh-CN" sz="4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1370</a:t>
            </a:r>
            <a:r>
              <a:rPr lang="zh-CN" altLang="en-US" sz="40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）名小安，原籍苏州，后迁居兴化，曾一度居住淮安。传说他与元末农民起义运动有一定关系，也有的说他参加了农民起义。 </a:t>
            </a:r>
            <a:endParaRPr lang="zh-CN" altLang="en-US" sz="40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6" dur="500" fill="hold"/>
                                        <p:tgtEl>
                                          <p:spTgt spid="1536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18440" y="915035"/>
            <a:ext cx="5340985" cy="5571490"/>
          </a:xfrm>
        </p:spPr>
        <p:txBody>
          <a:bodyPr vert="horz" wrap="square" lIns="68580" tIns="34290" rIns="68580" bIns="34290" anchor="t">
            <a:normAutofit fontScale="92500"/>
          </a:bodyPr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《水浒传》中国四大名著之一，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是一部描写宋江起义的长篇小说。全书通过描写北宋末年朝政腐败，官府无道，民不聊生，许多正直善良的人们被迫奋起反抗，最终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108位好汉在梁山聚义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，但随后宋江对朝廷的投降使得一场轰轰烈烈的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农民起义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走向失败的故事。艺术地反映了中国历史上宋江起义从发生、发展直至失败的全过程，</a:t>
            </a:r>
            <a:r>
              <a:rPr lang="zh-CN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深刻揭示了起义的社会根源，满腔热情地歌颂了起义英雄的反抗斗争和他们的社会理想，也具体揭示了起义失败的内在历史原因。</a:t>
            </a:r>
            <a:endParaRPr lang="zh-CN" altLang="zh-CN" sz="2400" b="1" u="sng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8123" y="203835"/>
            <a:ext cx="2346960" cy="633094"/>
            <a:chOff x="677" y="701"/>
            <a:chExt cx="3695" cy="998"/>
          </a:xfrm>
        </p:grpSpPr>
        <p:pic>
          <p:nvPicPr>
            <p:cNvPr id="3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文本介绍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630" y="701675"/>
            <a:ext cx="3442335" cy="450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11175" y="851218"/>
            <a:ext cx="7886700" cy="4351337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白话小说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  </a:t>
            </a:r>
            <a:r>
              <a:rPr lang="zh-CN" altLang="zh-CN" sz="2400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发源于唐代的一种</a:t>
            </a:r>
            <a:r>
              <a:rPr lang="zh-CN" altLang="zh-CN" sz="2400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文学形式</a:t>
            </a:r>
            <a:r>
              <a:rPr lang="zh-CN" altLang="zh-CN" sz="2400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。中国白话小说的前身是</a:t>
            </a:r>
            <a:r>
              <a:rPr lang="zh-CN" altLang="zh-CN" sz="2400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民间故事和所谓的“街谈巷语”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，在古代中国文学发展的历史长河中，小说经历了不断的丰富和拓展，到宋代的话本阶段基本成熟定型，直到明代才迎来了真正的繁荣，成为与抒情文学分庭抗礼的一大文学体系。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4283" y="3386138"/>
            <a:ext cx="6091237" cy="303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21970" y="346710"/>
            <a:ext cx="7867015" cy="530923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/>
              <a:t>  </a:t>
            </a:r>
            <a:r>
              <a:rPr lang="en-US" altLang="zh-CN" sz="2400" b="1" dirty="0"/>
              <a:t>    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生辰纲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纲，为运送大批货物而编的队，如茶纲，盐纲。“生辰纲”指成批运送的生日礼物，是梁中书给他的岳父蔡京送的生日礼物，</a:t>
            </a:r>
            <a:r>
              <a:rPr lang="zh-CN" altLang="en-US" sz="2400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价值十万贯的金珠宝贝</a:t>
            </a:r>
            <a:r>
              <a:rPr lang="zh-CN" altLang="en-US" sz="2400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这之前，杨志曾经押送丢失了花石纲。宋徽宗皇帝要盖万岁山，差遣十个制使去太湖边搬运花石纲赴京交纳。杨志押送花石纲走黄河水路上京时，被大风把船吹翻了，丢失了花石纲，杨志因此畏罪逃跑。可见，不论是皇帝要的“花石纲”，还是贪官要的“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辰纲”，都是搜刮民脂民膏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供统治者享乐的财物，本来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就是不义之财。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27525" y="3475990"/>
            <a:ext cx="481012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35610" y="1504950"/>
            <a:ext cx="8536940" cy="4351020"/>
          </a:xfrm>
        </p:spPr>
        <p:txBody>
          <a:bodyPr vert="horz" wrap="square" lIns="68580" tIns="34290" rIns="68580" bIns="34290" anchor="t"/>
          <a:lstStyle/>
          <a:p>
            <a:pPr algn="ctr" eaLnBrk="1" hangingPunct="1">
              <a:buFont typeface="Wingdings" panose="05000000000000000000" charset="0"/>
              <a:buChar char="u"/>
            </a:pPr>
            <a:r>
              <a:rPr lang="zh-CN" altLang="en-US" sz="30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生难字</a:t>
            </a:r>
            <a:endParaRPr lang="zh-CN" altLang="en-US" sz="3000" b="1" kern="12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窥</a:t>
            </a:r>
            <a:r>
              <a:rPr lang="zh-CN" altLang="zh-CN" b="1" dirty="0">
                <a:latin typeface="宋体" panose="02010600030101010101" pitchFamily="2" charset="-122"/>
              </a:rPr>
              <a:t>望（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kuī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r>
              <a:rPr lang="zh-CN" altLang="zh-CN" b="1" dirty="0">
                <a:latin typeface="Arial Unicode MS" panose="020B0604020202020204" pitchFamily="34" charset="-122"/>
              </a:rPr>
              <a:t>  </a:t>
            </a:r>
            <a:r>
              <a:rPr lang="zh-CN" altLang="zh-CN" b="1" dirty="0">
                <a:latin typeface="宋体" panose="02010600030101010101" pitchFamily="2" charset="-122"/>
              </a:rPr>
              <a:t>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趱</a:t>
            </a:r>
            <a:r>
              <a:rPr lang="zh-CN" altLang="zh-CN" b="1" dirty="0">
                <a:latin typeface="宋体" panose="02010600030101010101" pitchFamily="2" charset="-122"/>
              </a:rPr>
              <a:t>行（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zǎn</a:t>
            </a:r>
            <a:r>
              <a:rPr lang="zh-CN" altLang="zh-CN" b="1" dirty="0">
                <a:latin typeface="宋体" panose="02010600030101010101" pitchFamily="2" charset="-122"/>
              </a:rPr>
              <a:t>）    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怄</a:t>
            </a:r>
            <a:r>
              <a:rPr lang="zh-CN" altLang="zh-CN" b="1" dirty="0">
                <a:latin typeface="宋体" panose="02010600030101010101" pitchFamily="2" charset="-122"/>
              </a:rPr>
              <a:t>气（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òu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endParaRPr lang="zh-CN" altLang="zh-CN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聒</a:t>
            </a:r>
            <a:r>
              <a:rPr lang="zh-CN" altLang="zh-CN" b="1" dirty="0">
                <a:latin typeface="宋体" panose="02010600030101010101" pitchFamily="2" charset="-122"/>
              </a:rPr>
              <a:t>噪（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ɡuō</a:t>
            </a:r>
            <a:r>
              <a:rPr lang="zh-CN" altLang="zh-CN" b="1" dirty="0">
                <a:latin typeface="宋体" panose="02010600030101010101" pitchFamily="2" charset="-122"/>
              </a:rPr>
              <a:t>）   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嗔</a:t>
            </a:r>
            <a:r>
              <a:rPr lang="zh-CN" altLang="zh-CN" b="1" dirty="0">
                <a:latin typeface="宋体" panose="02010600030101010101" pitchFamily="2" charset="-122"/>
              </a:rPr>
              <a:t>怒（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chēn</a:t>
            </a:r>
            <a:r>
              <a:rPr lang="zh-CN" altLang="zh-CN" b="1" dirty="0">
                <a:latin typeface="宋体" panose="02010600030101010101" pitchFamily="2" charset="-122"/>
              </a:rPr>
              <a:t>）   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恁</a:t>
            </a:r>
            <a:r>
              <a:rPr lang="zh-CN" altLang="zh-CN" b="1" dirty="0">
                <a:latin typeface="宋体" panose="02010600030101010101" pitchFamily="2" charset="-122"/>
              </a:rPr>
              <a:t>地（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nèn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endParaRPr lang="zh-CN" altLang="zh-CN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latin typeface="宋体" panose="02010600030101010101" pitchFamily="2" charset="-122"/>
              </a:rPr>
              <a:t>干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系</a:t>
            </a:r>
            <a:r>
              <a:rPr lang="zh-CN" altLang="zh-CN" b="1" dirty="0">
                <a:latin typeface="宋体" panose="02010600030101010101" pitchFamily="2" charset="-122"/>
              </a:rPr>
              <a:t>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xì</a:t>
            </a:r>
            <a:r>
              <a:rPr lang="zh-CN" altLang="zh-CN" b="1" dirty="0">
                <a:latin typeface="宋体" panose="02010600030101010101" pitchFamily="2" charset="-122"/>
              </a:rPr>
              <a:t>）   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勾当</a:t>
            </a:r>
            <a:r>
              <a:rPr lang="zh-CN" altLang="zh-CN" b="1" dirty="0">
                <a:latin typeface="宋体" panose="02010600030101010101" pitchFamily="2" charset="-122"/>
              </a:rPr>
              <a:t>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ɡòu dànɡ</a:t>
            </a:r>
            <a:r>
              <a:rPr lang="zh-CN" altLang="zh-CN" b="1" dirty="0">
                <a:latin typeface="宋体" panose="02010600030101010101" pitchFamily="2" charset="-122"/>
              </a:rPr>
              <a:t>） 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撇</a:t>
            </a:r>
            <a:r>
              <a:rPr lang="zh-CN" altLang="zh-CN" b="1" dirty="0">
                <a:latin typeface="宋体" panose="02010600030101010101" pitchFamily="2" charset="-122"/>
              </a:rPr>
              <a:t>下（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piē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endParaRPr lang="zh-CN" altLang="zh-CN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latin typeface="宋体" panose="02010600030101010101" pitchFamily="2" charset="-122"/>
              </a:rPr>
              <a:t>怨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怅</a:t>
            </a:r>
            <a:r>
              <a:rPr lang="zh-CN" altLang="zh-CN" b="1" dirty="0">
                <a:latin typeface="宋体" panose="02010600030101010101" pitchFamily="2" charset="-122"/>
              </a:rPr>
              <a:t>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chànɡ</a:t>
            </a:r>
            <a:r>
              <a:rPr lang="zh-CN" altLang="zh-CN" b="1" dirty="0">
                <a:latin typeface="宋体" panose="02010600030101010101" pitchFamily="2" charset="-122"/>
              </a:rPr>
              <a:t>）  计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较</a:t>
            </a:r>
            <a:r>
              <a:rPr lang="zh-CN" altLang="zh-CN" b="1" dirty="0">
                <a:latin typeface="宋体" panose="02010600030101010101" pitchFamily="2" charset="-122"/>
              </a:rPr>
              <a:t>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jiào</a:t>
            </a:r>
            <a:r>
              <a:rPr lang="zh-CN" altLang="zh-CN" b="1" dirty="0">
                <a:latin typeface="宋体" panose="02010600030101010101" pitchFamily="2" charset="-122"/>
              </a:rPr>
              <a:t>）   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兀</a:t>
            </a:r>
            <a:r>
              <a:rPr lang="zh-CN" altLang="zh-CN" b="1" dirty="0">
                <a:latin typeface="宋体" panose="02010600030101010101" pitchFamily="2" charset="-122"/>
              </a:rPr>
              <a:t>自（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wù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endParaRPr lang="zh-CN" altLang="zh-CN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latin typeface="宋体" panose="02010600030101010101" pitchFamily="2" charset="-122"/>
              </a:rPr>
              <a:t>尴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尬</a:t>
            </a:r>
            <a:r>
              <a:rPr lang="zh-CN" altLang="zh-CN" b="1" dirty="0">
                <a:latin typeface="宋体" panose="02010600030101010101" pitchFamily="2" charset="-122"/>
              </a:rPr>
              <a:t>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ɡà</a:t>
            </a:r>
            <a:r>
              <a:rPr lang="zh-CN" altLang="zh-CN" b="1" dirty="0">
                <a:latin typeface="宋体" panose="02010600030101010101" pitchFamily="2" charset="-122"/>
              </a:rPr>
              <a:t>）     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逞</a:t>
            </a:r>
            <a:r>
              <a:rPr lang="zh-CN" altLang="zh-CN" b="1" dirty="0">
                <a:latin typeface="宋体" panose="02010600030101010101" pitchFamily="2" charset="-122"/>
              </a:rPr>
              <a:t>辩（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chěnɡ</a:t>
            </a:r>
            <a:r>
              <a:rPr lang="zh-CN" altLang="zh-CN" b="1" dirty="0">
                <a:latin typeface="宋体" panose="02010600030101010101" pitchFamily="2" charset="-122"/>
              </a:rPr>
              <a:t>）</a:t>
            </a:r>
            <a:endParaRPr lang="zh-CN" altLang="zh-CN" b="1" dirty="0">
              <a:latin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5" y="485775"/>
            <a:ext cx="2346325" cy="701675"/>
            <a:chOff x="4732" y="1782"/>
            <a:chExt cx="3695" cy="1106"/>
          </a:xfrm>
        </p:grpSpPr>
        <p:pic>
          <p:nvPicPr>
            <p:cNvPr id="7172" name="图片 4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3"/>
            <p:cNvSpPr txBox="1"/>
            <p:nvPr/>
          </p:nvSpPr>
          <p:spPr>
            <a:xfrm>
              <a:off x="4973" y="1876"/>
              <a:ext cx="284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识文辩词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1">
                                            <p:txEl>
                                              <p:charRg st="6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3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1">
                                            <p:txEl>
                                              <p:charRg st="3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69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1">
                                            <p:txEl>
                                              <p:charRg st="69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101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charRg st="101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13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1">
                                            <p:txEl>
                                              <p:charRg st="132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192"/>
</p:tagLst>
</file>

<file path=ppt/tags/tag18.xml><?xml version="1.0" encoding="utf-8"?>
<p:tagLst xmlns:p="http://schemas.openxmlformats.org/presentationml/2006/main">
  <p:tag name="KSO_WM_DOC_GUID" val="{0599d7b3-1245-4d09-a05f-583fdb5e3eec}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4428</Words>
  <Application>WPS 演示</Application>
  <PresentationFormat>全屏显示(4:3)</PresentationFormat>
  <Paragraphs>340</Paragraphs>
  <Slides>35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Wingdings</vt:lpstr>
      <vt:lpstr>华文行楷</vt:lpstr>
      <vt:lpstr>黑体</vt:lpstr>
      <vt:lpstr>华文新魏</vt:lpstr>
      <vt:lpstr>Wingdings</vt:lpstr>
      <vt:lpstr>Arial Unicode MS</vt:lpstr>
      <vt:lpstr>华文楷体</vt:lpstr>
      <vt:lpstr>Verdana</vt:lpstr>
      <vt:lpstr>楷体</vt:lpstr>
      <vt:lpstr>方正姚体</vt:lpstr>
      <vt:lpstr>Times New Roman</vt:lpstr>
      <vt:lpstr>隶书</vt:lpstr>
      <vt:lpstr>自定义设计方案</vt:lpstr>
      <vt:lpstr>1_自定义设计方案</vt:lpstr>
      <vt:lpstr>2_自定义设计方案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当堂检测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晋立群</cp:lastModifiedBy>
  <cp:revision>5</cp:revision>
  <dcterms:created xsi:type="dcterms:W3CDTF">2019-04-12T03:31:00Z</dcterms:created>
  <dcterms:modified xsi:type="dcterms:W3CDTF">2020-10-27T02:35:12Z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