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98" r:id="rId3"/>
    <p:sldId id="299" r:id="rId4"/>
    <p:sldId id="300" r:id="rId6"/>
    <p:sldId id="301" r:id="rId7"/>
    <p:sldId id="427" r:id="rId8"/>
    <p:sldId id="302" r:id="rId9"/>
    <p:sldId id="428" r:id="rId10"/>
    <p:sldId id="303" r:id="rId11"/>
    <p:sldId id="304" r:id="rId12"/>
    <p:sldId id="429" r:id="rId13"/>
    <p:sldId id="305" r:id="rId14"/>
    <p:sldId id="306" r:id="rId15"/>
    <p:sldId id="307" r:id="rId16"/>
    <p:sldId id="308" r:id="rId17"/>
    <p:sldId id="309" r:id="rId18"/>
    <p:sldId id="310" r:id="rId19"/>
    <p:sldId id="426" r:id="rId20"/>
  </p:sldIdLst>
  <p:sldSz cx="9144000" cy="6858000" type="screen4x3"/>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100" d="100"/>
          <a:sy n="100" d="100"/>
        </p:scale>
        <p:origin x="-1104" y="-72"/>
      </p:cViewPr>
      <p:guideLst>
        <p:guide orient="horz" pos="2237"/>
        <p:guide pos="2880"/>
      </p:guideLst>
    </p:cSldViewPr>
  </p:slideViewPr>
  <p:notesTextViewPr>
    <p:cViewPr>
      <p:scale>
        <a:sx n="1" d="1"/>
        <a:sy n="1" d="1"/>
      </p:scale>
      <p:origin x="0" y="0"/>
    </p:cViewPr>
  </p:notesTextViewPr>
  <p:sorterViewPr>
    <p:cViewPr>
      <p:scale>
        <a:sx n="124" d="100"/>
        <a:sy n="124"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tags" Target="tags/tag1.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2E5C1A-0763-4F6E-9D9B-7176D4044EA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E61610-7306-41FD-92AD-B76AEF06454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ChangeArrowheads="1" noTextEdit="1"/>
          </p:cNvSpPr>
          <p:nvPr>
            <p:ph type="sldImg" idx="4294967295"/>
          </p:nvPr>
        </p:nvSpPr>
        <p:spPr>
          <a:xfrm>
            <a:off x="1371600" y="1143000"/>
            <a:ext cx="4114800" cy="3086100"/>
          </a:xfrm>
          <a:ln>
            <a:miter lim="800000"/>
          </a:ln>
        </p:spPr>
      </p:sp>
      <p:sp>
        <p:nvSpPr>
          <p:cNvPr id="64515" name="备注占位符 2"/>
          <p:cNvSpPr>
            <a:spLocks noGrp="1" noChangeArrowheads="1"/>
          </p:cNvSpPr>
          <p:nvPr>
            <p:ph type="body" idx="4294967295"/>
          </p:nvPr>
        </p:nvSpPr>
        <p:spPr/>
        <p:txBody>
          <a:bodyPr/>
          <a:lstStyle/>
          <a:p>
            <a:pPr eaLnBrk="1" hangingPunct="1"/>
            <a:endParaRPr lang="zh-CN" altLang="en-US" smtClean="0">
              <a:ea typeface="宋体" panose="02010600030101010101" pitchFamily="2" charset="-122"/>
            </a:endParaRPr>
          </a:p>
        </p:txBody>
      </p:sp>
      <p:sp>
        <p:nvSpPr>
          <p:cNvPr id="6451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4DD3F8A9-7DAC-4DB1-9F4F-53E7C4A05E5D}" type="slidenum">
              <a:rPr lang="zh-CN" altLang="en-US"/>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幻灯片图像占位符 1"/>
          <p:cNvSpPr>
            <a:spLocks noGrp="1" noRot="1" noChangeAspect="1" noChangeArrowheads="1" noTextEdit="1"/>
          </p:cNvSpPr>
          <p:nvPr>
            <p:ph type="sldImg" idx="4294967295"/>
          </p:nvPr>
        </p:nvSpPr>
        <p:spPr>
          <a:xfrm>
            <a:off x="1371600" y="1143000"/>
            <a:ext cx="4114800" cy="3086100"/>
          </a:xfrm>
          <a:ln>
            <a:miter lim="800000"/>
          </a:ln>
        </p:spPr>
      </p:sp>
      <p:sp>
        <p:nvSpPr>
          <p:cNvPr id="65539" name="备注占位符 2"/>
          <p:cNvSpPr>
            <a:spLocks noGrp="1" noChangeArrowheads="1"/>
          </p:cNvSpPr>
          <p:nvPr>
            <p:ph type="body" idx="4294967295"/>
          </p:nvPr>
        </p:nvSpPr>
        <p:spPr/>
        <p:txBody>
          <a:bodyPr/>
          <a:lstStyle/>
          <a:p>
            <a:pPr eaLnBrk="1" hangingPunct="1"/>
            <a:endParaRPr lang="zh-CN" altLang="en-US" smtClean="0">
              <a:ea typeface="宋体" panose="02010600030101010101" pitchFamily="2" charset="-122"/>
            </a:endParaRPr>
          </a:p>
        </p:txBody>
      </p:sp>
      <p:sp>
        <p:nvSpPr>
          <p:cNvPr id="655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377AF95A-565E-4C54-B63B-04602682362D}" type="slidenum">
              <a:rPr lang="zh-CN" altLang="en-US"/>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2DA14A-6E17-4657-AE89-DBE3158CAEB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2DA14A-6E17-4657-AE89-DBE3158CAEB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7EDE0931-3209-4E18-88CB-068F1F25567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EB5F0B-4A5B-4FCA-B1E7-F10DFB9ADFFE}"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EDE0931-3209-4E18-88CB-068F1F25567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EB5F0B-4A5B-4FCA-B1E7-F10DFB9ADFFE}"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EDE0931-3209-4E18-88CB-068F1F25567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EB5F0B-4A5B-4FCA-B1E7-F10DFB9ADFFE}"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000">
        <p:fade/>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4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000">
        <p:fade/>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5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000">
        <p:fade/>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6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000">
        <p:fade/>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7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000">
        <p:fade/>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8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000">
        <p:fade/>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9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000">
        <p:fade/>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1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0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EDE0931-3209-4E18-88CB-068F1F25567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EB5F0B-4A5B-4FCA-B1E7-F10DFB9ADFFE}"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3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000">
        <p:fade/>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0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000">
        <p:fade/>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2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000">
        <p:fade/>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4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000">
        <p:fade/>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5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000">
        <p:fade/>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8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000">
        <p:fade/>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9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000">
        <p:fade/>
      </p:transition>
    </mc:Choice>
    <mc:Fallback>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22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000">
        <p:fade/>
      </p:transition>
    </mc:Choice>
    <mc:Fallback>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23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000">
        <p:fade/>
      </p:transition>
    </mc:Choice>
    <mc:Fallback>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24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0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7EDE0931-3209-4E18-88CB-068F1F25567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EB5F0B-4A5B-4FCA-B1E7-F10DFB9ADFFE}"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25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000">
        <p:fade/>
      </p:transition>
    </mc:Choice>
    <mc:Fallback>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26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000">
        <p:fade/>
      </p:transition>
    </mc:Choice>
    <mc:Fallback>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27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000">
        <p:fade/>
      </p:transition>
    </mc:Choice>
    <mc:Fallback>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29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000">
        <p:fade/>
      </p:transition>
    </mc:Choice>
    <mc:Fallback>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30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000">
        <p:fade/>
      </p:transition>
    </mc:Choice>
    <mc:Fallback>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3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000">
        <p:fade/>
      </p:transition>
    </mc:Choice>
    <mc:Fallback>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32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000">
        <p:fade/>
      </p:transition>
    </mc:Choice>
    <mc:Fallback>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3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16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17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7EDE0931-3209-4E18-88CB-068F1F25567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2EB5F0B-4A5B-4FCA-B1E7-F10DFB9ADFFE}"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20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21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28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33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34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35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36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37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38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39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7EDE0931-3209-4E18-88CB-068F1F25567A}"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2EB5F0B-4A5B-4FCA-B1E7-F10DFB9ADFFE}" type="slidenum">
              <a:rPr lang="zh-CN" altLang="en-US" smtClean="0"/>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40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userDrawn="1">
  <p:cSld name="41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userDrawn="1">
  <p:cSld name="42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43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44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userDrawn="1">
  <p:cSld name="45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46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userDrawn="1">
  <p:cSld name="47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48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userDrawn="1">
  <p:cSld name="49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EDE0931-3209-4E18-88CB-068F1F25567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2EB5F0B-4A5B-4FCA-B1E7-F10DFB9ADFFE}" type="slidenum">
              <a:rPr lang="zh-CN" altLang="en-US" smtClean="0"/>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userDrawn="1">
  <p:cSld name="50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userDrawn="1">
  <p:cSld name="51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userDrawn="1">
  <p:cSld name="52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userDrawn="1">
  <p:cSld name="54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EDE0931-3209-4E18-88CB-068F1F25567A}"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2EB5F0B-4A5B-4FCA-B1E7-F10DFB9ADFFE}"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7EDE0931-3209-4E18-88CB-068F1F25567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2EB5F0B-4A5B-4FCA-B1E7-F10DFB9ADFFE}"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7EDE0931-3209-4E18-88CB-068F1F25567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2EB5F0B-4A5B-4FCA-B1E7-F10DFB9ADFFE}"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4" Type="http://schemas.openxmlformats.org/officeDocument/2006/relationships/theme" Target="../theme/theme1.xml"/><Relationship Id="rId63" Type="http://schemas.openxmlformats.org/officeDocument/2006/relationships/slideLayout" Target="../slideLayouts/slideLayout63.xml"/><Relationship Id="rId62" Type="http://schemas.openxmlformats.org/officeDocument/2006/relationships/slideLayout" Target="../slideLayouts/slideLayout62.xml"/><Relationship Id="rId61" Type="http://schemas.openxmlformats.org/officeDocument/2006/relationships/slideLayout" Target="../slideLayouts/slideLayout61.xml"/><Relationship Id="rId60" Type="http://schemas.openxmlformats.org/officeDocument/2006/relationships/slideLayout" Target="../slideLayouts/slideLayout60.xml"/><Relationship Id="rId6" Type="http://schemas.openxmlformats.org/officeDocument/2006/relationships/slideLayout" Target="../slideLayouts/slideLayout6.xml"/><Relationship Id="rId59" Type="http://schemas.openxmlformats.org/officeDocument/2006/relationships/slideLayout" Target="../slideLayouts/slideLayout59.xml"/><Relationship Id="rId58" Type="http://schemas.openxmlformats.org/officeDocument/2006/relationships/slideLayout" Target="../slideLayouts/slideLayout58.xml"/><Relationship Id="rId57" Type="http://schemas.openxmlformats.org/officeDocument/2006/relationships/slideLayout" Target="../slideLayouts/slideLayout57.xml"/><Relationship Id="rId56" Type="http://schemas.openxmlformats.org/officeDocument/2006/relationships/slideLayout" Target="../slideLayouts/slideLayout56.xml"/><Relationship Id="rId55" Type="http://schemas.openxmlformats.org/officeDocument/2006/relationships/slideLayout" Target="../slideLayouts/slideLayout55.xml"/><Relationship Id="rId54" Type="http://schemas.openxmlformats.org/officeDocument/2006/relationships/slideLayout" Target="../slideLayouts/slideLayout54.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 Type="http://schemas.openxmlformats.org/officeDocument/2006/relationships/slideLayout" Target="../slideLayouts/slideLayout5.xml"/><Relationship Id="rId49" Type="http://schemas.openxmlformats.org/officeDocument/2006/relationships/slideLayout" Target="../slideLayouts/slideLayout4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0" Type="http://schemas.openxmlformats.org/officeDocument/2006/relationships/slideLayout" Target="../slideLayouts/slideLayout40.xml"/><Relationship Id="rId4" Type="http://schemas.openxmlformats.org/officeDocument/2006/relationships/slideLayout" Target="../slideLayouts/slideLayout4.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DE0931-3209-4E18-88CB-068F1F25567A}" type="datetimeFigureOut">
              <a:rPr lang="zh-CN" altLang="en-US" smtClean="0"/>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EB5F0B-4A5B-4FCA-B1E7-F10DFB9ADFF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image" Target="../media/image5.png"/><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3.xml"/><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4.xml"/><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image" Target="../media/image6.png"/><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image" Target="../media/image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8.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9.xml"/><Relationship Id="rId2" Type="http://schemas.openxmlformats.org/officeDocument/2006/relationships/image" Target="../media/image2.pn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0.xml"/><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0.xml"/><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image" Target="../media/image4.png"/><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cstate="print"/>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3133725" y="579439"/>
            <a:ext cx="4991100" cy="3039953"/>
            <a:chOff x="1500" y="2068"/>
            <a:chExt cx="7860" cy="4787"/>
          </a:xfrm>
        </p:grpSpPr>
        <p:sp>
          <p:nvSpPr>
            <p:cNvPr id="3" name="矩形 2"/>
            <p:cNvSpPr/>
            <p:nvPr/>
          </p:nvSpPr>
          <p:spPr>
            <a:xfrm>
              <a:off x="1500" y="2068"/>
              <a:ext cx="7860" cy="4787"/>
            </a:xfrm>
            <a:prstGeom prst="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endParaRPr lang="zh-CN" altLang="en-US" noProof="1">
                <a:solidFill>
                  <a:srgbClr val="FFFFFF"/>
                </a:solidFill>
                <a:cs typeface="等线" charset="0"/>
              </a:endParaRPr>
            </a:p>
          </p:txBody>
        </p:sp>
        <p:sp>
          <p:nvSpPr>
            <p:cNvPr id="25604" name="Text Box 7"/>
            <p:cNvSpPr txBox="1">
              <a:spLocks noChangeArrowheads="1"/>
            </p:cNvSpPr>
            <p:nvPr/>
          </p:nvSpPr>
          <p:spPr bwMode="auto">
            <a:xfrm>
              <a:off x="1560" y="2285"/>
              <a:ext cx="7800" cy="4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110000"/>
                </a:lnSpc>
              </a:pPr>
              <a:r>
                <a:rPr lang="zh-CN" altLang="en-US" sz="5400" b="1" dirty="0">
                  <a:solidFill>
                    <a:srgbClr val="FF0000"/>
                  </a:solidFill>
                  <a:latin typeface="楷体" panose="02010609060101010101" pitchFamily="49" charset="-122"/>
                  <a:ea typeface="楷体" panose="02010609060101010101" pitchFamily="49" charset="-122"/>
                </a:rPr>
                <a:t>酬乐天扬州初逢席上见赠</a:t>
              </a:r>
              <a:endParaRPr lang="en-US" altLang="zh-CN" sz="5400" b="1" dirty="0">
                <a:solidFill>
                  <a:srgbClr val="FF0000"/>
                </a:solidFill>
                <a:latin typeface="楷体" panose="02010609060101010101" pitchFamily="49" charset="-122"/>
                <a:ea typeface="楷体" panose="02010609060101010101" pitchFamily="49" charset="-122"/>
              </a:endParaRPr>
            </a:p>
            <a:p>
              <a:pPr algn="ctr" eaLnBrk="1" hangingPunct="1">
                <a:lnSpc>
                  <a:spcPct val="110000"/>
                </a:lnSpc>
              </a:pPr>
              <a:r>
                <a:rPr lang="zh-CN" altLang="en-US" sz="3600" b="1" dirty="0">
                  <a:solidFill>
                    <a:srgbClr val="0000FF"/>
                  </a:solidFill>
                  <a:latin typeface="楷体" panose="02010609060101010101" pitchFamily="49" charset="-122"/>
                  <a:ea typeface="楷体" panose="02010609060101010101" pitchFamily="49" charset="-122"/>
                </a:rPr>
                <a:t>刘禹锡 </a:t>
              </a:r>
              <a:r>
                <a:rPr lang="zh-CN" altLang="en-US" sz="4400" b="1" dirty="0">
                  <a:solidFill>
                    <a:srgbClr val="0000FF"/>
                  </a:solidFill>
                  <a:latin typeface="楷体" panose="02010609060101010101" pitchFamily="49" charset="-122"/>
                  <a:ea typeface="楷体" panose="02010609060101010101" pitchFamily="49" charset="-122"/>
                </a:rPr>
                <a:t>                                                                                                                                                                                                                                                                                                                                                                                                                                                                                                                                                                                                                                                                                                                                                                                                                                                                                                                                                                                                                                                                                                                                                                                                                                                                                                                                                                                                                                                                                                                                                                                                                                                                                                                                                                                                                                                                                                                                                                                                                                                                                                                                                                                                                                                                                                                                                                                                                                                                                                                                                                                                                                                                                                                                                                                                                                                                                                                                                                                                                                                                                                                                                                                                                                                                                                                                                                                                                                                                                                                                                                                                                                                                                                                                                                                                                                                                                                                                                                                                                                                                                                                                                                                                                                                                                                                                                                                                                                                                                                                                                                                                                                                                                                                                                                                                                                                                                                                                                                                                                                                                                                                                                                                                                                                                                                                                                                                                                                                                                                                                                                                                                                                                                                                                                                                                                                                                                                                                                                                                                                                                                                                                                                                                                                                                                                                                                                                                                                                                                                                                                                                                                                                                                                                                                                                                                                                                                                                                                                                                                                                                                                                                                                                                                                                                                                                                                                                                                                                                                                                                                                                                                                                                                                                                                                                                                                                                                                                                                                                                                                                                                                                                                                                                                                                                                                                                                                                                                                                                                                                                                                                                                                                                                                                                                                                                                                                                                                                                                                                                                                                                                                                                                                                                                                                                                                                                                                                                                                                                                                                                                                                                                                                                                                                                                                                                                                                                                                                                                                                                                                                                                                                                                                                                                                                                                                                                                                                                                                                                                                                                                                                                                                                                                                                                                                                                                                                                                                                                                                                                                                                                                                                                                                                                                                                                                                                                                                                                                                                                                                                                                                                                                                                                                                                                                                                                                                                                                                                                                                                                                                                                                                                                                                                                                                                                                                                                                                                                                                                                                                                                                                                                                                                                                                                                                                                                                                                                                                                                                                                                                                                                                                                                                                                                                                                                                                                                                                                                                                                                                                                                                                                                                                                                                                                                                                                                                                                                                                                                                                                                                                                                                                                                                                                                                                                                                                                                                                                                                                                                                                                                                                                                                                                                                                                                                                                                                                                                                                                                                                                                                                                                                                                                                                                                                                                                                                                                                                                                                                                                                                                                                                                                                                                                                                                                                                                                                                                                                                                                                                                                                                                                                                                                                                                                                                                                                                                                                                                                                                                                                                                                                                                                                                                                                                                                                                                                                                                                                                                                                                                                                                                                                                                                                                                                                                                                                                                                                                                                                                                                                                                                                                                                                                                                                                                                                                                                                                                                                                                                                                                                                                                                                                                                                                                                                                                                                                                                                                                                                                                                                                                                                                                                                                                                                                                                                                                                                                                                                                                                                                                                                                                                                                                                                                                                                                                                                                                                                                                                                                                                                                                                                                                                                                                                                                                                                                                                                                   </a:t>
              </a:r>
              <a:endParaRPr lang="en-US" altLang="zh-CN" sz="4400" b="1" dirty="0">
                <a:solidFill>
                  <a:srgbClr val="0000FF"/>
                </a:solidFill>
                <a:latin typeface="楷体" panose="02010609060101010101" pitchFamily="49" charset="-122"/>
                <a:ea typeface="楷体" panose="02010609060101010101" pitchFamily="49" charset="-122"/>
              </a:endParaRPr>
            </a:p>
          </p:txBody>
        </p:sp>
      </p:gr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cstate="print"/>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1920240" y="1708150"/>
            <a:ext cx="5777865" cy="2306955"/>
          </a:xfrm>
          <a:prstGeom prst="rect">
            <a:avLst/>
          </a:prstGeom>
          <a:noFill/>
        </p:spPr>
        <p:txBody>
          <a:bodyPr wrap="square" rtlCol="0">
            <a:spAutoFit/>
            <a:scene3d>
              <a:camera prst="orthographicFront"/>
              <a:lightRig rig="threePt" dir="t"/>
            </a:scene3d>
          </a:bodyPr>
          <a:p>
            <a:pPr algn="ctr"/>
            <a:r>
              <a:rPr lang="zh-CN" altLang="en-US" sz="7200" b="1" dirty="0">
                <a:solidFill>
                  <a:srgbClr val="0000F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活动三</a:t>
            </a:r>
            <a:endParaRPr lang="zh-CN" altLang="en-US" sz="7200" b="1" dirty="0">
              <a:solidFill>
                <a:srgbClr val="0000F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lgn="ctr"/>
            <a:r>
              <a:rPr lang="zh-CN" altLang="en-US" sz="7200" b="1" dirty="0">
                <a:solidFill>
                  <a:srgbClr val="0000F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文本探究</a:t>
            </a:r>
            <a:endParaRPr lang="zh-CN" altLang="en-US" sz="7200" b="1" dirty="0">
              <a:solidFill>
                <a:srgbClr val="0000F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cstate="print"/>
          <a:stretch>
            <a:fillRect/>
          </a:stretch>
        </a:blipFill>
        <a:effectLst/>
      </p:bgPr>
    </p:bg>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97603" y="1624331"/>
            <a:ext cx="8149828" cy="982345"/>
          </a:xfrm>
          <a:prstGeom prst="rect">
            <a:avLst/>
          </a:prstGeom>
          <a:solidFill>
            <a:schemeClr val="bg1">
              <a:alpha val="30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zh-CN" altLang="en-US" sz="2800" b="1" dirty="0">
                <a:solidFill>
                  <a:srgbClr val="0000FF"/>
                </a:solidFill>
                <a:latin typeface="黑体" panose="02010609060101010101" pitchFamily="49" charset="-122"/>
                <a:ea typeface="黑体" panose="02010609060101010101" pitchFamily="49" charset="-122"/>
              </a:rPr>
              <a:t>1.</a:t>
            </a:r>
            <a:r>
              <a:rPr lang="zh-CN" altLang="en-US" sz="2800" b="1" dirty="0">
                <a:solidFill>
                  <a:srgbClr val="0000FF"/>
                </a:solidFill>
                <a:latin typeface="黑体" panose="02010609060101010101" pitchFamily="49" charset="-122"/>
                <a:ea typeface="黑体" panose="02010609060101010101" pitchFamily="49" charset="-122"/>
                <a:sym typeface="+mn-ea"/>
              </a:rPr>
              <a:t>首联交代了什么？表达了诗人怎样的思想感情？</a:t>
            </a:r>
            <a:endParaRPr lang="zh-CN" altLang="en-US" sz="2800" b="1" dirty="0">
              <a:solidFill>
                <a:srgbClr val="0000FF"/>
              </a:solidFill>
              <a:latin typeface="黑体" panose="02010609060101010101" pitchFamily="49" charset="-122"/>
              <a:ea typeface="黑体" panose="02010609060101010101" pitchFamily="49" charset="-122"/>
            </a:endParaRPr>
          </a:p>
          <a:p>
            <a:pPr eaLnBrk="1" hangingPunct="1"/>
            <a:r>
              <a:rPr lang="zh-CN" altLang="en-US" sz="2800" b="1" dirty="0">
                <a:solidFill>
                  <a:srgbClr val="0000FF"/>
                </a:solidFill>
                <a:latin typeface="黑体" panose="02010609060101010101" pitchFamily="49" charset="-122"/>
                <a:ea typeface="黑体" panose="02010609060101010101" pitchFamily="49" charset="-122"/>
                <a:sym typeface="+mn-ea"/>
              </a:rPr>
              <a:t>“凄凉地”和“弃置身”体现出诗人怎样的心情？</a:t>
            </a:r>
            <a:endParaRPr lang="zh-CN" altLang="en-US" sz="2800" b="1" dirty="0">
              <a:solidFill>
                <a:srgbClr val="0000FF"/>
              </a:solidFill>
              <a:latin typeface="黑体" panose="02010609060101010101" pitchFamily="49" charset="-122"/>
              <a:ea typeface="黑体" panose="02010609060101010101" pitchFamily="49" charset="-122"/>
              <a:sym typeface="+mn-ea"/>
            </a:endParaRPr>
          </a:p>
        </p:txBody>
      </p:sp>
      <p:sp>
        <p:nvSpPr>
          <p:cNvPr id="4" name="TextBox 3"/>
          <p:cNvSpPr txBox="1">
            <a:spLocks noChangeArrowheads="1"/>
          </p:cNvSpPr>
          <p:nvPr/>
        </p:nvSpPr>
        <p:spPr bwMode="auto">
          <a:xfrm>
            <a:off x="594758" y="2863215"/>
            <a:ext cx="7955756" cy="2510155"/>
          </a:xfrm>
          <a:prstGeom prst="rect">
            <a:avLst/>
          </a:prstGeom>
          <a:solidFill>
            <a:schemeClr val="bg1">
              <a:alpha val="30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l" eaLnBrk="1" fontAlgn="base" hangingPunct="1">
              <a:lnSpc>
                <a:spcPct val="105000"/>
              </a:lnSpc>
              <a:spcBef>
                <a:spcPts val="1000"/>
              </a:spcBef>
              <a:buClr>
                <a:srgbClr val="3F3F3F"/>
              </a:buClr>
              <a:buFont typeface="Wingdings" panose="05000000000000000000" pitchFamily="2" charset="2"/>
              <a:buNone/>
            </a:pPr>
            <a:r>
              <a:rPr lang="en-US" altLang="zh-CN" sz="24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28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刘禹锡没有直接倾诉自己长期遭贬的强烈不平，而是通过</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“凄凉地”</a:t>
            </a:r>
            <a:r>
              <a:rPr lang="zh-CN" altLang="en-US" sz="28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和</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“弃置身”</a:t>
            </a:r>
            <a:r>
              <a:rPr lang="zh-CN" altLang="en-US" sz="28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这些字句，</a:t>
            </a:r>
            <a:r>
              <a:rPr lang="zh-CN" sz="2800" b="1" dirty="0" smtClean="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交代了贬谪</a:t>
            </a:r>
            <a:r>
              <a:rPr lang="zh-CN" sz="28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地方之凄凉</a:t>
            </a:r>
            <a:r>
              <a:rPr lang="zh-CN" sz="2800" b="1" dirty="0" smtClean="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a:t>
            </a:r>
            <a:r>
              <a:rPr lang="zh-CN" sz="28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被贬时间之漫长</a:t>
            </a:r>
            <a:r>
              <a:rPr lang="zh-CN" sz="2800" b="1" dirty="0" smtClean="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。表露出诗人</a:t>
            </a:r>
            <a:r>
              <a:rPr lang="zh-CN" sz="28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无限辛酸和愤懑不平以及痛苦而又孤寂的心情</a:t>
            </a:r>
            <a:r>
              <a:rPr lang="zh-CN" sz="2800" b="1" dirty="0" smtClean="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3600" b="1" dirty="0">
                <a:solidFill>
                  <a:schemeClr val="tx1"/>
                </a:solidFill>
                <a:latin typeface="黑体" panose="02010609060101010101" pitchFamily="49" charset="-122"/>
                <a:ea typeface="黑体" panose="02010609060101010101" pitchFamily="49" charset="-122"/>
                <a:cs typeface="黑体" panose="02010609060101010101" pitchFamily="49" charset="-122"/>
              </a:rPr>
              <a:t> </a:t>
            </a:r>
            <a:endParaRPr lang="zh-CN" altLang="en-US" sz="3600" b="1" dirty="0">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pic>
        <p:nvPicPr>
          <p:cNvPr id="106499" name="图片 1"/>
          <p:cNvPicPr>
            <a:picLocks noChangeAspect="1"/>
          </p:cNvPicPr>
          <p:nvPr/>
        </p:nvPicPr>
        <p:blipFill>
          <a:blip r:embed="rId2" cstate="print"/>
          <a:stretch>
            <a:fillRect/>
          </a:stretch>
        </p:blipFill>
        <p:spPr>
          <a:xfrm>
            <a:off x="4024630" y="4727575"/>
            <a:ext cx="5140325" cy="2120900"/>
          </a:xfrm>
          <a:prstGeom prst="rect">
            <a:avLst/>
          </a:prstGeom>
          <a:noFill/>
          <a:ln w="9525">
            <a:noFill/>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100000">
                                          <p:val>
                                            <p:strVal val="#ppt_x"/>
                                          </p:val>
                                        </p:tav>
                                      </p:tavLst>
                                    </p:anim>
                                    <p:anim calcmode="lin" valueType="num">
                                      <p:cBhvr>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106499"/>
                                        </p:tgtEl>
                                        <p:attrNameLst>
                                          <p:attrName>style.visibility</p:attrName>
                                        </p:attrNameLst>
                                      </p:cBhvr>
                                      <p:to>
                                        <p:strVal val="visible"/>
                                      </p:to>
                                    </p:set>
                                    <p:animEffect transition="in" filter="wheel(1)">
                                      <p:cBhvr>
                                        <p:cTn id="18" dur="2000"/>
                                        <p:tgtEl>
                                          <p:spTgt spid="1064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 cstate="print"/>
          <a:stretch>
            <a:fillRect/>
          </a:stretch>
        </a:blipFill>
        <a:effectLst/>
      </p:bgPr>
    </p:bg>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97603" y="1624331"/>
            <a:ext cx="8149828" cy="982345"/>
          </a:xfrm>
          <a:prstGeom prst="rect">
            <a:avLst/>
          </a:prstGeom>
          <a:solidFill>
            <a:schemeClr val="bg1">
              <a:alpha val="30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zh-CN" sz="2800" b="1" dirty="0">
                <a:solidFill>
                  <a:srgbClr val="0000FF"/>
                </a:solidFill>
                <a:latin typeface="黑体" panose="02010609060101010101" pitchFamily="49" charset="-122"/>
                <a:ea typeface="黑体" panose="02010609060101010101" pitchFamily="49" charset="-122"/>
              </a:rPr>
              <a:t>2.</a:t>
            </a:r>
            <a:r>
              <a:rPr lang="zh-CN" altLang="en-US" sz="2800" b="1" dirty="0">
                <a:solidFill>
                  <a:srgbClr val="0000FF"/>
                </a:solidFill>
                <a:latin typeface="黑体" panose="02010609060101010101" pitchFamily="49" charset="-122"/>
                <a:ea typeface="黑体" panose="02010609060101010101" pitchFamily="49" charset="-122"/>
              </a:rPr>
              <a:t>颔联在表现手法上有什么特点？运用这种手法有什么作用？</a:t>
            </a:r>
            <a:endParaRPr lang="zh-CN" altLang="en-US" sz="2800" b="1" dirty="0">
              <a:solidFill>
                <a:srgbClr val="0000FF"/>
              </a:solidFill>
              <a:latin typeface="黑体" panose="02010609060101010101" pitchFamily="49" charset="-122"/>
              <a:ea typeface="黑体" panose="02010609060101010101" pitchFamily="49" charset="-122"/>
            </a:endParaRPr>
          </a:p>
        </p:txBody>
      </p:sp>
      <p:sp>
        <p:nvSpPr>
          <p:cNvPr id="4" name="TextBox 3"/>
          <p:cNvSpPr txBox="1">
            <a:spLocks noChangeArrowheads="1"/>
          </p:cNvSpPr>
          <p:nvPr/>
        </p:nvSpPr>
        <p:spPr bwMode="auto">
          <a:xfrm>
            <a:off x="594758" y="2863215"/>
            <a:ext cx="7955756" cy="3413125"/>
          </a:xfrm>
          <a:prstGeom prst="rect">
            <a:avLst/>
          </a:prstGeom>
          <a:solidFill>
            <a:schemeClr val="bg1">
              <a:alpha val="30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l" eaLnBrk="1" fontAlgn="base" hangingPunct="1">
              <a:lnSpc>
                <a:spcPct val="105000"/>
              </a:lnSpc>
              <a:spcBef>
                <a:spcPts val="1000"/>
              </a:spcBef>
              <a:buClr>
                <a:srgbClr val="3F3F3F"/>
              </a:buClr>
              <a:buFont typeface="Wingdings" panose="05000000000000000000" pitchFamily="2" charset="2"/>
              <a:buNone/>
            </a:pPr>
            <a:r>
              <a:rPr lang="en-US" altLang="zh-CN" sz="28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    </a:t>
            </a:r>
            <a:r>
              <a:rPr lang="zh-CN" sz="28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用典</a:t>
            </a:r>
            <a:r>
              <a:rPr lang="zh-CN" sz="2800" b="1" dirty="0">
                <a:latin typeface="黑体" panose="02010609060101010101" pitchFamily="49" charset="-122"/>
                <a:ea typeface="黑体" panose="02010609060101010101" pitchFamily="49" charset="-122"/>
                <a:cs typeface="黑体" panose="02010609060101010101" pitchFamily="49" charset="-122"/>
                <a:sym typeface="+mn-ea"/>
              </a:rPr>
              <a:t>（闻笛赋、烂柯人）。</a:t>
            </a:r>
            <a:r>
              <a:rPr lang="zh-CN" sz="28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“闻笛赋”</a:t>
            </a:r>
            <a:r>
              <a:rPr lang="zh-CN" sz="2800" b="1" dirty="0">
                <a:latin typeface="黑体" panose="02010609060101010101" pitchFamily="49" charset="-122"/>
                <a:ea typeface="黑体" panose="02010609060101010101" pitchFamily="49" charset="-122"/>
                <a:cs typeface="黑体" panose="02010609060101010101" pitchFamily="49" charset="-122"/>
                <a:sym typeface="+mn-ea"/>
              </a:rPr>
              <a:t>是借向秀与稽康的典故表达了诗人对因政治改革失败而受害的战友王书文、柳宗元等</a:t>
            </a:r>
            <a:r>
              <a:rPr lang="zh-CN" sz="28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死去友人的悼念，对亲旧凋零的伤痛和长期被贬的心境</a:t>
            </a:r>
            <a:r>
              <a:rPr lang="zh-CN" sz="2800" b="1" dirty="0">
                <a:latin typeface="黑体" panose="02010609060101010101" pitchFamily="49" charset="-122"/>
                <a:ea typeface="黑体" panose="02010609060101010101" pitchFamily="49" charset="-122"/>
                <a:cs typeface="黑体" panose="02010609060101010101" pitchFamily="49" charset="-122"/>
                <a:sym typeface="+mn-ea"/>
              </a:rPr>
              <a:t>；</a:t>
            </a:r>
            <a:endParaRPr lang="zh-CN" sz="2800" b="1" dirty="0">
              <a:latin typeface="黑体" panose="02010609060101010101" pitchFamily="49" charset="-122"/>
              <a:ea typeface="黑体" panose="02010609060101010101" pitchFamily="49" charset="-122"/>
              <a:cs typeface="黑体" panose="02010609060101010101" pitchFamily="49" charset="-122"/>
              <a:sym typeface="+mn-ea"/>
            </a:endParaRPr>
          </a:p>
          <a:p>
            <a:pPr algn="l" eaLnBrk="1" fontAlgn="base" hangingPunct="1">
              <a:lnSpc>
                <a:spcPct val="105000"/>
              </a:lnSpc>
              <a:spcBef>
                <a:spcPts val="1000"/>
              </a:spcBef>
              <a:buClr>
                <a:srgbClr val="3F3F3F"/>
              </a:buClr>
              <a:buFont typeface="Wingdings" panose="05000000000000000000" pitchFamily="2" charset="2"/>
              <a:buNone/>
            </a:pPr>
            <a:r>
              <a:rPr lang="zh-CN" sz="28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“烂柯人”</a:t>
            </a:r>
            <a:r>
              <a:rPr lang="zh-CN" sz="2800" b="1" dirty="0">
                <a:latin typeface="黑体" panose="02010609060101010101" pitchFamily="49" charset="-122"/>
                <a:ea typeface="黑体" panose="02010609060101010101" pitchFamily="49" charset="-122"/>
                <a:cs typeface="黑体" panose="02010609060101010101" pitchFamily="49" charset="-122"/>
                <a:sym typeface="+mn-ea"/>
              </a:rPr>
              <a:t>诗人以王质自比（或借王质的故事）暗示贬谪的时间长久，抒发了</a:t>
            </a:r>
            <a:r>
              <a:rPr lang="zh-CN" sz="28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对岁月流逝、人事变迁、暮年返乡恍如隔世的心情。</a:t>
            </a:r>
            <a:endParaRPr lang="zh-CN" sz="28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100000">
                                          <p:val>
                                            <p:strVal val="#ppt_x"/>
                                          </p:val>
                                        </p:tav>
                                      </p:tavLst>
                                    </p:anim>
                                    <p:anim calcmode="lin" valueType="num">
                                      <p:cBhvr>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1" cstate="print"/>
          <a:stretch>
            <a:fillRect/>
          </a:stretch>
        </a:blipFill>
        <a:effectLst/>
      </p:bgPr>
    </p:bg>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624920" y="1043803"/>
            <a:ext cx="8115300" cy="982345"/>
          </a:xfrm>
          <a:prstGeom prst="rect">
            <a:avLst/>
          </a:prstGeom>
          <a:solidFill>
            <a:schemeClr val="bg1">
              <a:alpha val="30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l" eaLnBrk="1" hangingPunct="1">
              <a:buClrTx/>
              <a:buSzTx/>
              <a:buNone/>
            </a:pPr>
            <a:r>
              <a:rPr lang="en-US" altLang="zh-CN" sz="2800" b="1" dirty="0">
                <a:solidFill>
                  <a:srgbClr val="0000FF"/>
                </a:solidFill>
                <a:latin typeface="黑体" panose="02010609060101010101" pitchFamily="49" charset="-122"/>
                <a:ea typeface="黑体" panose="02010609060101010101" pitchFamily="49" charset="-122"/>
              </a:rPr>
              <a:t>3</a:t>
            </a:r>
            <a:r>
              <a:rPr lang="zh-CN" altLang="en-US" sz="2800" b="1" dirty="0">
                <a:solidFill>
                  <a:srgbClr val="0000FF"/>
                </a:solidFill>
                <a:latin typeface="黑体" panose="02010609060101010101" pitchFamily="49" charset="-122"/>
                <a:ea typeface="黑体" panose="02010609060101010101" pitchFamily="49" charset="-122"/>
              </a:rPr>
              <a:t>.你怎样理解 “沉舟侧畔千帆过，病树前头万木春”这两句诗？表现了诗人怎样的境界？</a:t>
            </a:r>
            <a:endParaRPr lang="zh-CN" altLang="en-US" sz="2800" b="1" dirty="0">
              <a:solidFill>
                <a:srgbClr val="0000FF"/>
              </a:solidFill>
              <a:latin typeface="黑体" panose="02010609060101010101" pitchFamily="49" charset="-122"/>
              <a:ea typeface="黑体" panose="02010609060101010101" pitchFamily="49" charset="-122"/>
            </a:endParaRPr>
          </a:p>
        </p:txBody>
      </p:sp>
      <p:sp>
        <p:nvSpPr>
          <p:cNvPr id="3" name="TextBox 3"/>
          <p:cNvSpPr txBox="1">
            <a:spLocks noChangeArrowheads="1"/>
          </p:cNvSpPr>
          <p:nvPr/>
        </p:nvSpPr>
        <p:spPr bwMode="auto">
          <a:xfrm>
            <a:off x="537290" y="2193205"/>
            <a:ext cx="8290322" cy="4107815"/>
          </a:xfrm>
          <a:prstGeom prst="rect">
            <a:avLst/>
          </a:prstGeom>
          <a:solidFill>
            <a:schemeClr val="bg1">
              <a:alpha val="30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120000"/>
              </a:lnSpc>
            </a:pPr>
            <a:r>
              <a:rPr lang="en-US" altLang="zh-CN" sz="2400" b="1" dirty="0" smtClean="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     </a:t>
            </a:r>
            <a:r>
              <a:rPr lang="zh-CN" sz="2400" b="1" dirty="0" smtClean="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沉舟侧畔，千帆竞发，病树前头，万木争春。景色壮丽，一改前面伤感低沉的情调，变为</a:t>
            </a:r>
            <a:r>
              <a:rPr lang="zh-CN" sz="24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慷慨昂扬的气概</a:t>
            </a:r>
            <a:r>
              <a:rPr lang="zh-CN" sz="2400" b="1" dirty="0" smtClean="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b="1" dirty="0">
                <a:solidFill>
                  <a:schemeClr val="tx1"/>
                </a:solidFill>
                <a:latin typeface="黑体" panose="02010609060101010101" pitchFamily="49" charset="-122"/>
                <a:ea typeface="黑体" panose="02010609060101010101" pitchFamily="49" charset="-122"/>
                <a:cs typeface="黑体" panose="02010609060101010101" pitchFamily="49" charset="-122"/>
              </a:rPr>
              <a:t> </a:t>
            </a:r>
            <a:endParaRPr lang="zh-CN" altLang="en-US" sz="2400" b="1" dirty="0">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eaLnBrk="1" hangingPunct="1">
              <a:lnSpc>
                <a:spcPct val="120000"/>
              </a:lnSpc>
            </a:pPr>
            <a:r>
              <a:rPr lang="zh-CN" altLang="en-US" sz="2400" b="1" dirty="0">
                <a:solidFill>
                  <a:schemeClr val="tx1"/>
                </a:solidFill>
                <a:latin typeface="黑体" panose="02010609060101010101" pitchFamily="49" charset="-122"/>
                <a:ea typeface="黑体" panose="02010609060101010101" pitchFamily="49" charset="-122"/>
                <a:cs typeface="黑体" panose="02010609060101010101" pitchFamily="49" charset="-122"/>
              </a:rPr>
              <a:t>    诗人以“沉舟”、“病树”</a:t>
            </a:r>
            <a:r>
              <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rPr>
              <a:t>自喻</a:t>
            </a:r>
            <a:r>
              <a:rPr lang="zh-CN" altLang="en-US" sz="2400" b="1" dirty="0">
                <a:solidFill>
                  <a:schemeClr val="tx1"/>
                </a:solidFill>
                <a:latin typeface="黑体" panose="02010609060101010101" pitchFamily="49" charset="-122"/>
                <a:ea typeface="黑体" panose="02010609060101010101" pitchFamily="49" charset="-122"/>
                <a:cs typeface="黑体" panose="02010609060101010101" pitchFamily="49" charset="-122"/>
              </a:rPr>
              <a:t>，生动形象地展现出未来的美好，说明坎坷是暂时的，光明和希望必将到来。</a:t>
            </a:r>
            <a:endParaRPr lang="zh-CN" altLang="en-US" sz="2400" b="1" dirty="0">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eaLnBrk="1" hangingPunct="1">
              <a:lnSpc>
                <a:spcPct val="120000"/>
              </a:lnSpc>
            </a:pPr>
            <a:r>
              <a:rPr lang="zh-CN" altLang="en-US" sz="2400" b="1" dirty="0">
                <a:solidFill>
                  <a:schemeClr val="tx1"/>
                </a:solidFill>
                <a:latin typeface="黑体" panose="02010609060101010101" pitchFamily="49" charset="-122"/>
                <a:ea typeface="黑体" panose="02010609060101010101" pitchFamily="49" charset="-122"/>
                <a:cs typeface="黑体" panose="02010609060101010101" pitchFamily="49" charset="-122"/>
              </a:rPr>
              <a:t>    运用</a:t>
            </a:r>
            <a:r>
              <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rPr>
              <a:t>比喻对偶</a:t>
            </a:r>
            <a:r>
              <a:rPr lang="zh-CN" altLang="en-US" sz="2400" b="1" dirty="0">
                <a:solidFill>
                  <a:schemeClr val="tx1"/>
                </a:solidFill>
                <a:latin typeface="黑体" panose="02010609060101010101" pitchFamily="49" charset="-122"/>
                <a:ea typeface="黑体" panose="02010609060101010101" pitchFamily="49" charset="-122"/>
                <a:cs typeface="黑体" panose="02010609060101010101" pitchFamily="49" charset="-122"/>
              </a:rPr>
              <a:t>的修辞手法，借“千帆过”“万木春”的自然景物的变化</a:t>
            </a:r>
            <a:r>
              <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rPr>
              <a:t>暗示</a:t>
            </a:r>
            <a:r>
              <a:rPr lang="zh-CN" altLang="en-US" sz="2400" b="1" dirty="0">
                <a:solidFill>
                  <a:schemeClr val="tx1"/>
                </a:solidFill>
                <a:latin typeface="黑体" panose="02010609060101010101" pitchFamily="49" charset="-122"/>
                <a:ea typeface="黑体" panose="02010609060101010101" pitchFamily="49" charset="-122"/>
                <a:cs typeface="黑体" panose="02010609060101010101" pitchFamily="49" charset="-122"/>
              </a:rPr>
              <a:t>社会的发展和新陈代谢的自然规律。这两句本是诗人感叹身世的愤激之语，但客观上</a:t>
            </a:r>
            <a:r>
              <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rPr>
              <a:t>形象地揭示了新陈代谢的自然规律，蕴含深刻的哲理</a:t>
            </a:r>
            <a:r>
              <a:rPr lang="zh-CN" altLang="en-US" sz="2400" b="1" dirty="0">
                <a:solidFill>
                  <a:schemeClr val="tx1"/>
                </a:solidFill>
                <a:latin typeface="黑体" panose="02010609060101010101" pitchFamily="49" charset="-122"/>
                <a:ea typeface="黑体" panose="02010609060101010101" pitchFamily="49" charset="-122"/>
                <a:cs typeface="黑体" panose="02010609060101010101" pitchFamily="49" charset="-122"/>
              </a:rPr>
              <a:t>。同时，也</a:t>
            </a:r>
            <a:r>
              <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rPr>
              <a:t>表现出诗人豁达开朗的心境和乐观向上的精神</a:t>
            </a:r>
            <a:r>
              <a:rPr lang="zh-CN" altLang="en-US" sz="2400" b="1" dirty="0">
                <a:solidFill>
                  <a:schemeClr val="tx1"/>
                </a:solidFill>
                <a:latin typeface="黑体" panose="02010609060101010101" pitchFamily="49" charset="-122"/>
                <a:ea typeface="黑体" panose="02010609060101010101" pitchFamily="49" charset="-122"/>
                <a:cs typeface="黑体" panose="02010609060101010101" pitchFamily="49" charset="-122"/>
              </a:rPr>
              <a:t>。</a:t>
            </a:r>
            <a:endParaRPr lang="zh-CN" altLang="en-US" sz="2400" b="1" dirty="0">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1" cstate="print"/>
          <a:stretch>
            <a:fillRect/>
          </a:stretch>
        </a:blipFill>
        <a:effectLst/>
      </p:bgPr>
    </p:bg>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665560" y="1469253"/>
            <a:ext cx="8115300" cy="982345"/>
          </a:xfrm>
          <a:prstGeom prst="rect">
            <a:avLst/>
          </a:prstGeom>
          <a:solidFill>
            <a:schemeClr val="bg1">
              <a:alpha val="30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l" eaLnBrk="1" hangingPunct="1">
              <a:buClrTx/>
              <a:buSzTx/>
              <a:buNone/>
            </a:pPr>
            <a:r>
              <a:rPr lang="en-US" altLang="zh-CN" sz="2800" b="1" dirty="0">
                <a:solidFill>
                  <a:srgbClr val="0000FF"/>
                </a:solidFill>
                <a:latin typeface="黑体" panose="02010609060101010101" pitchFamily="49" charset="-122"/>
                <a:ea typeface="黑体" panose="02010609060101010101" pitchFamily="49" charset="-122"/>
              </a:rPr>
              <a:t>4</a:t>
            </a:r>
            <a:r>
              <a:rPr lang="zh-CN" altLang="en-US" sz="2800" b="1" dirty="0">
                <a:solidFill>
                  <a:srgbClr val="0000FF"/>
                </a:solidFill>
                <a:latin typeface="黑体" panose="02010609060101010101" pitchFamily="49" charset="-122"/>
                <a:ea typeface="黑体" panose="02010609060101010101" pitchFamily="49" charset="-122"/>
              </a:rPr>
              <a:t>.分析“今日听君歌一曲，暂凭杯酒长精神。”</a:t>
            </a:r>
            <a:endParaRPr lang="zh-CN" altLang="en-US" sz="2800" b="1" dirty="0">
              <a:solidFill>
                <a:srgbClr val="0000FF"/>
              </a:solidFill>
              <a:latin typeface="黑体" panose="02010609060101010101" pitchFamily="49" charset="-122"/>
              <a:ea typeface="黑体" panose="02010609060101010101" pitchFamily="49" charset="-122"/>
            </a:endParaRPr>
          </a:p>
          <a:p>
            <a:pPr algn="l" eaLnBrk="1" hangingPunct="1">
              <a:buClrTx/>
              <a:buSzTx/>
              <a:buNone/>
            </a:pPr>
            <a:r>
              <a:rPr lang="zh-CN" altLang="en-US" sz="2800" b="1" dirty="0">
                <a:solidFill>
                  <a:srgbClr val="0000FF"/>
                </a:solidFill>
                <a:latin typeface="黑体" panose="02010609060101010101" pitchFamily="49" charset="-122"/>
                <a:ea typeface="黑体" panose="02010609060101010101" pitchFamily="49" charset="-122"/>
              </a:rPr>
              <a:t>这两句诗。</a:t>
            </a:r>
            <a:endParaRPr lang="zh-CN" altLang="en-US" sz="2800" b="1" dirty="0">
              <a:solidFill>
                <a:srgbClr val="0000FF"/>
              </a:solidFill>
              <a:latin typeface="黑体" panose="02010609060101010101" pitchFamily="49" charset="-122"/>
              <a:ea typeface="黑体" panose="02010609060101010101" pitchFamily="49" charset="-122"/>
            </a:endParaRPr>
          </a:p>
        </p:txBody>
      </p:sp>
      <p:sp>
        <p:nvSpPr>
          <p:cNvPr id="3" name="TextBox 3"/>
          <p:cNvSpPr txBox="1">
            <a:spLocks noChangeArrowheads="1"/>
          </p:cNvSpPr>
          <p:nvPr/>
        </p:nvSpPr>
        <p:spPr bwMode="auto">
          <a:xfrm>
            <a:off x="4408170" y="2908300"/>
            <a:ext cx="4372610" cy="3221355"/>
          </a:xfrm>
          <a:prstGeom prst="rect">
            <a:avLst/>
          </a:prstGeom>
          <a:solidFill>
            <a:schemeClr val="bg1">
              <a:alpha val="30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120000"/>
              </a:lnSpc>
            </a:pPr>
            <a:r>
              <a:rPr lang="en-US" altLang="zh-CN" sz="2800" b="1" dirty="0">
                <a:latin typeface="黑体" panose="02010609060101010101" pitchFamily="49" charset="-122"/>
                <a:ea typeface="黑体" panose="02010609060101010101" pitchFamily="49" charset="-122"/>
                <a:cs typeface="黑体" panose="02010609060101010101" pitchFamily="49" charset="-122"/>
              </a:rPr>
              <a:t>    </a:t>
            </a:r>
            <a:r>
              <a:rPr lang="zh-CN" sz="2800" b="1" dirty="0">
                <a:latin typeface="黑体" panose="02010609060101010101" pitchFamily="49" charset="-122"/>
                <a:ea typeface="黑体" panose="02010609060101010101" pitchFamily="49" charset="-122"/>
                <a:cs typeface="黑体" panose="02010609060101010101" pitchFamily="49" charset="-122"/>
              </a:rPr>
              <a:t>点明酬赠之意，同时与友人共勉，体现出作者</a:t>
            </a:r>
            <a:r>
              <a:rPr lang="zh-CN"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坚定的意志和乐观的精神。</a:t>
            </a:r>
            <a:r>
              <a:rPr lang="zh-CN" sz="2800" b="1" dirty="0">
                <a:latin typeface="黑体" panose="02010609060101010101" pitchFamily="49" charset="-122"/>
                <a:ea typeface="黑体" panose="02010609060101010101" pitchFamily="49" charset="-122"/>
                <a:cs typeface="黑体" panose="02010609060101010101" pitchFamily="49" charset="-122"/>
              </a:rPr>
              <a:t>“长精神”三个字含义深刻，表现了诗人</a:t>
            </a:r>
            <a:r>
              <a:rPr lang="zh-CN"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意志不衰、坚忍不拔的气概</a:t>
            </a:r>
            <a:r>
              <a:rPr lang="zh-CN" sz="2800" b="1" dirty="0">
                <a:latin typeface="黑体" panose="02010609060101010101" pitchFamily="49" charset="-122"/>
                <a:ea typeface="黑体" panose="02010609060101010101" pitchFamily="49" charset="-122"/>
                <a:cs typeface="黑体" panose="02010609060101010101" pitchFamily="49" charset="-122"/>
              </a:rPr>
              <a:t>。</a:t>
            </a:r>
            <a:endParaRPr lang="zh-CN" sz="2800" b="1" dirty="0">
              <a:latin typeface="黑体" panose="02010609060101010101" pitchFamily="49" charset="-122"/>
              <a:ea typeface="黑体" panose="02010609060101010101" pitchFamily="49" charset="-122"/>
              <a:cs typeface="黑体" panose="02010609060101010101" pitchFamily="49" charset="-122"/>
            </a:endParaRPr>
          </a:p>
        </p:txBody>
      </p:sp>
      <p:pic>
        <p:nvPicPr>
          <p:cNvPr id="4" name="图片 3"/>
          <p:cNvPicPr>
            <a:picLocks noChangeAspect="1"/>
          </p:cNvPicPr>
          <p:nvPr/>
        </p:nvPicPr>
        <p:blipFill>
          <a:blip r:embed="rId2" cstate="print"/>
          <a:stretch>
            <a:fillRect/>
          </a:stretch>
        </p:blipFill>
        <p:spPr>
          <a:xfrm>
            <a:off x="330200" y="3094990"/>
            <a:ext cx="4077970" cy="2847975"/>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heel(1)">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1" cstate="print"/>
          <a:stretch>
            <a:fillRect/>
          </a:stretch>
        </a:blipFill>
        <a:effectLst/>
      </p:bgPr>
    </p:bg>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191895" y="1595120"/>
            <a:ext cx="7235190" cy="3319780"/>
          </a:xfrm>
          <a:prstGeom prst="rect">
            <a:avLst/>
          </a:prstGeom>
          <a:solidFill>
            <a:schemeClr val="bg1">
              <a:alpha val="30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130000"/>
              </a:lnSpc>
            </a:pPr>
            <a:r>
              <a:rPr lang="zh-CN" altLang="en-US" sz="3200" b="1" dirty="0">
                <a:latin typeface="宋体" panose="02010600030101010101" pitchFamily="2" charset="-122"/>
                <a:ea typeface="宋体" panose="02010600030101010101" pitchFamily="2" charset="-122"/>
              </a:rPr>
              <a:t>    </a:t>
            </a:r>
            <a:r>
              <a:rPr lang="zh-CN" altLang="en-US" sz="3200" b="1" dirty="0">
                <a:latin typeface="宋体" panose="02010600030101010101" pitchFamily="2" charset="-122"/>
                <a:ea typeface="宋体" panose="02010600030101010101" pitchFamily="2" charset="-122"/>
                <a:sym typeface="+mn-ea"/>
              </a:rPr>
              <a:t>这首诗抒发了作者二十多年转徙巴山楚水的</a:t>
            </a:r>
            <a:r>
              <a:rPr lang="zh-CN" altLang="en-US" sz="3200" b="1" dirty="0">
                <a:solidFill>
                  <a:srgbClr val="FF0000"/>
                </a:solidFill>
                <a:latin typeface="宋体" panose="02010600030101010101" pitchFamily="2" charset="-122"/>
                <a:ea typeface="宋体" panose="02010600030101010101" pitchFamily="2" charset="-122"/>
                <a:sym typeface="+mn-ea"/>
              </a:rPr>
              <a:t>坎坷遭遇和无限感慨</a:t>
            </a:r>
            <a:r>
              <a:rPr lang="zh-CN" altLang="en-US" sz="3200" b="1" dirty="0">
                <a:latin typeface="宋体" panose="02010600030101010101" pitchFamily="2" charset="-122"/>
                <a:ea typeface="宋体" panose="02010600030101010101" pitchFamily="2" charset="-122"/>
                <a:sym typeface="+mn-ea"/>
              </a:rPr>
              <a:t>，流露出</a:t>
            </a:r>
            <a:r>
              <a:rPr lang="zh-CN" altLang="en-US" sz="3200" b="1" dirty="0" smtClean="0">
                <a:sym typeface="+mn-ea"/>
              </a:rPr>
              <a:t>对自己被长期贬谪弃置的</a:t>
            </a:r>
            <a:r>
              <a:rPr lang="zh-CN" altLang="en-US" sz="3200" b="1" dirty="0" smtClean="0">
                <a:solidFill>
                  <a:srgbClr val="FF0000"/>
                </a:solidFill>
                <a:sym typeface="+mn-ea"/>
              </a:rPr>
              <a:t>无限辛酸和愤懑不平之情</a:t>
            </a:r>
            <a:r>
              <a:rPr lang="zh-CN" altLang="en-US" sz="3200" b="1" dirty="0" smtClean="0">
                <a:sym typeface="+mn-ea"/>
              </a:rPr>
              <a:t>，同时也</a:t>
            </a:r>
            <a:r>
              <a:rPr lang="zh-CN" altLang="en-US" sz="3200" b="1" u="sng" dirty="0">
                <a:solidFill>
                  <a:srgbClr val="FF0000"/>
                </a:solidFill>
                <a:latin typeface="宋体" panose="02010600030101010101" pitchFamily="2" charset="-122"/>
                <a:ea typeface="宋体" panose="02010600030101010101" pitchFamily="2" charset="-122"/>
              </a:rPr>
              <a:t>表现出诗人不甘沉沦、奋发昂扬的进取精神和达观态度</a:t>
            </a:r>
            <a:r>
              <a:rPr lang="zh-CN" altLang="en-US" sz="3200" b="1" dirty="0">
                <a:solidFill>
                  <a:srgbClr val="FF0000"/>
                </a:solidFill>
                <a:latin typeface="宋体" panose="02010600030101010101" pitchFamily="2" charset="-122"/>
                <a:ea typeface="宋体" panose="02010600030101010101" pitchFamily="2" charset="-122"/>
              </a:rPr>
              <a:t>。</a:t>
            </a:r>
            <a:endParaRPr lang="zh-CN" altLang="en-US" sz="3200" b="1" dirty="0">
              <a:solidFill>
                <a:srgbClr val="FF0000"/>
              </a:solidFill>
              <a:latin typeface="宋体" panose="02010600030101010101" pitchFamily="2" charset="-122"/>
              <a:ea typeface="宋体" panose="02010600030101010101" pitchFamily="2" charset="-122"/>
            </a:endParaRPr>
          </a:p>
        </p:txBody>
      </p:sp>
      <p:sp>
        <p:nvSpPr>
          <p:cNvPr id="6" name="文本框 5"/>
          <p:cNvSpPr txBox="1"/>
          <p:nvPr/>
        </p:nvSpPr>
        <p:spPr>
          <a:xfrm>
            <a:off x="3373120" y="287655"/>
            <a:ext cx="4378960" cy="829945"/>
          </a:xfrm>
          <a:prstGeom prst="rect">
            <a:avLst/>
          </a:prstGeom>
          <a:noFill/>
        </p:spPr>
        <p:txBody>
          <a:bodyPr wrap="square" rtlCol="0">
            <a:spAutoFit/>
            <a:scene3d>
              <a:camera prst="orthographicFront"/>
              <a:lightRig rig="threePt" dir="t"/>
            </a:scene3d>
          </a:bodyPr>
          <a:p>
            <a:r>
              <a:rPr lang="zh-CN" altLang="en-US" sz="4800" b="1">
                <a:ln/>
                <a:solidFill>
                  <a:schemeClr val="tx1"/>
                </a:solidFill>
                <a:effectLst>
                  <a:outerShdw blurRad="38100" dist="19050" dir="2700000" algn="tl" rotWithShape="0">
                    <a:schemeClr val="dk1">
                      <a:alpha val="40000"/>
                    </a:schemeClr>
                  </a:outerShdw>
                </a:effectLst>
              </a:rPr>
              <a:t>主旨归纳</a:t>
            </a:r>
            <a:endParaRPr lang="zh-CN" altLang="en-US" sz="4800" b="1">
              <a:ln/>
              <a:solidFill>
                <a:schemeClr val="tx1"/>
              </a:solidFill>
              <a:effectLst>
                <a:outerShdw blurRad="38100" dist="19050" dir="2700000" algn="tl" rotWithShape="0">
                  <a:schemeClr val="dk1">
                    <a:alpha val="40000"/>
                  </a:schemeClr>
                </a:outerShdw>
              </a:effectLs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1" cstate="print"/>
          <a:stretch>
            <a:fillRect/>
          </a:stretch>
        </a:blipFill>
        <a:effectLst/>
      </p:bgPr>
    </p:bg>
    <p:spTree>
      <p:nvGrpSpPr>
        <p:cNvPr id="1" name=""/>
        <p:cNvGrpSpPr/>
        <p:nvPr/>
      </p:nvGrpSpPr>
      <p:grpSpPr>
        <a:xfrm>
          <a:off x="0" y="0"/>
          <a:ext cx="0" cy="0"/>
          <a:chOff x="0" y="0"/>
          <a:chExt cx="0" cy="0"/>
        </a:xfrm>
      </p:grpSpPr>
      <p:sp>
        <p:nvSpPr>
          <p:cNvPr id="35843" name="TextBox 7"/>
          <p:cNvSpPr txBox="1">
            <a:spLocks noChangeArrowheads="1"/>
          </p:cNvSpPr>
          <p:nvPr/>
        </p:nvSpPr>
        <p:spPr bwMode="auto">
          <a:xfrm>
            <a:off x="642938" y="2541589"/>
            <a:ext cx="1704975" cy="1574853"/>
          </a:xfrm>
          <a:prstGeom prst="rect">
            <a:avLst/>
          </a:prstGeom>
          <a:solidFill>
            <a:schemeClr val="bg1">
              <a:alpha val="30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120000"/>
              </a:lnSpc>
            </a:pPr>
            <a:r>
              <a:rPr lang="zh-CN" altLang="en-US" sz="2800" b="1">
                <a:solidFill>
                  <a:srgbClr val="FF0000"/>
                </a:solidFill>
                <a:latin typeface="楷体" panose="02010609060101010101" pitchFamily="49" charset="-122"/>
                <a:ea typeface="楷体" panose="02010609060101010101" pitchFamily="49" charset="-122"/>
              </a:rPr>
              <a:t>酬乐天扬州初逢席上见赠</a:t>
            </a:r>
            <a:endParaRPr lang="zh-CN" altLang="en-US" sz="2800" b="1">
              <a:solidFill>
                <a:srgbClr val="FF0000"/>
              </a:solidFill>
              <a:latin typeface="楷体" panose="02010609060101010101" pitchFamily="49" charset="-122"/>
              <a:ea typeface="楷体" panose="02010609060101010101" pitchFamily="49" charset="-122"/>
            </a:endParaRPr>
          </a:p>
        </p:txBody>
      </p:sp>
      <p:sp>
        <p:nvSpPr>
          <p:cNvPr id="10" name="左大括号 9"/>
          <p:cNvSpPr/>
          <p:nvPr/>
        </p:nvSpPr>
        <p:spPr>
          <a:xfrm>
            <a:off x="2266951" y="1674814"/>
            <a:ext cx="241697" cy="3614737"/>
          </a:xfrm>
          <a:prstGeom prst="leftBrace">
            <a:avLst>
              <a:gd name="adj1" fmla="val 41285"/>
              <a:gd name="adj2" fmla="val 52199"/>
            </a:avLst>
          </a:prstGeom>
          <a:solidFill>
            <a:schemeClr val="bg1">
              <a:alpha val="30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txBody>
          <a:bodyPr lIns="91438" tIns="45719" rIns="91438" bIns="45719" anchor="ctr"/>
          <a:lstStyle/>
          <a:p>
            <a:pPr algn="ctr"/>
            <a:endParaRPr lang="zh-CN" altLang="en-US" sz="1200" noProof="1">
              <a:cs typeface="等线" charset="0"/>
            </a:endParaRPr>
          </a:p>
        </p:txBody>
      </p:sp>
      <p:sp>
        <p:nvSpPr>
          <p:cNvPr id="11" name="TextBox 10"/>
          <p:cNvSpPr txBox="1">
            <a:spLocks noChangeArrowheads="1"/>
          </p:cNvSpPr>
          <p:nvPr/>
        </p:nvSpPr>
        <p:spPr bwMode="auto">
          <a:xfrm>
            <a:off x="2625329" y="1420813"/>
            <a:ext cx="3617119" cy="573040"/>
          </a:xfrm>
          <a:prstGeom prst="rect">
            <a:avLst/>
          </a:prstGeom>
          <a:solidFill>
            <a:schemeClr val="bg1">
              <a:alpha val="30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130000"/>
              </a:lnSpc>
            </a:pPr>
            <a:r>
              <a:rPr lang="zh-CN" altLang="en-US" sz="2800" b="1">
                <a:solidFill>
                  <a:srgbClr val="0000FF"/>
                </a:solidFill>
                <a:latin typeface="楷体" panose="02010609060101010101" pitchFamily="49" charset="-122"/>
                <a:ea typeface="楷体" panose="02010609060101010101" pitchFamily="49" charset="-122"/>
              </a:rPr>
              <a:t>首联：回顾贬谪生活</a:t>
            </a:r>
            <a:endParaRPr lang="zh-CN" altLang="en-US" sz="2800" b="1">
              <a:solidFill>
                <a:srgbClr val="0000FF"/>
              </a:solidFill>
              <a:latin typeface="楷体" panose="02010609060101010101" pitchFamily="49" charset="-122"/>
              <a:ea typeface="楷体" panose="02010609060101010101" pitchFamily="49" charset="-122"/>
            </a:endParaRPr>
          </a:p>
        </p:txBody>
      </p:sp>
      <p:sp>
        <p:nvSpPr>
          <p:cNvPr id="12" name="左大括号 11"/>
          <p:cNvSpPr/>
          <p:nvPr/>
        </p:nvSpPr>
        <p:spPr>
          <a:xfrm flipH="1">
            <a:off x="6154341" y="1674813"/>
            <a:ext cx="204788" cy="3689350"/>
          </a:xfrm>
          <a:prstGeom prst="leftBrace">
            <a:avLst>
              <a:gd name="adj1" fmla="val 34218"/>
              <a:gd name="adj2" fmla="val 48908"/>
            </a:avLst>
          </a:prstGeom>
          <a:solidFill>
            <a:schemeClr val="bg1">
              <a:alpha val="30000"/>
            </a:schemeClr>
          </a:solidFill>
          <a:ln w="28575">
            <a:solidFill>
              <a:schemeClr val="tx1"/>
            </a:solidFill>
          </a:ln>
        </p:spPr>
        <p:style>
          <a:lnRef idx="1">
            <a:schemeClr val="accent1"/>
          </a:lnRef>
          <a:fillRef idx="0">
            <a:schemeClr val="accent1"/>
          </a:fillRef>
          <a:effectRef idx="0">
            <a:schemeClr val="accent1"/>
          </a:effectRef>
          <a:fontRef idx="minor">
            <a:schemeClr val="tx1"/>
          </a:fontRef>
        </p:style>
        <p:txBody>
          <a:bodyPr lIns="91438" tIns="45719" rIns="91438" bIns="45719" anchor="ctr"/>
          <a:lstStyle/>
          <a:p>
            <a:pPr algn="ctr"/>
            <a:endParaRPr lang="zh-CN" altLang="en-US" sz="1200" noProof="1">
              <a:cs typeface="等线" charset="0"/>
            </a:endParaRPr>
          </a:p>
        </p:txBody>
      </p:sp>
      <p:sp>
        <p:nvSpPr>
          <p:cNvPr id="13" name="TextBox 16"/>
          <p:cNvSpPr txBox="1">
            <a:spLocks noChangeArrowheads="1"/>
          </p:cNvSpPr>
          <p:nvPr/>
        </p:nvSpPr>
        <p:spPr bwMode="auto">
          <a:xfrm>
            <a:off x="6675359" y="2891156"/>
            <a:ext cx="1922859" cy="1075055"/>
          </a:xfrm>
          <a:prstGeom prst="rect">
            <a:avLst/>
          </a:prstGeom>
          <a:solidFill>
            <a:schemeClr val="bg1">
              <a:alpha val="30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zh-CN" altLang="en-US" sz="3200" b="1">
                <a:solidFill>
                  <a:srgbClr val="FF0000"/>
                </a:solidFill>
                <a:latin typeface="楷体" panose="02010609060101010101" pitchFamily="49" charset="-122"/>
                <a:ea typeface="楷体" panose="02010609060101010101" pitchFamily="49" charset="-122"/>
              </a:rPr>
              <a:t>坚定乐观</a:t>
            </a:r>
            <a:endParaRPr lang="en-US" altLang="zh-CN" sz="3200" b="1">
              <a:solidFill>
                <a:srgbClr val="FF0000"/>
              </a:solidFill>
              <a:latin typeface="楷体" panose="02010609060101010101" pitchFamily="49" charset="-122"/>
              <a:ea typeface="楷体" panose="02010609060101010101" pitchFamily="49" charset="-122"/>
            </a:endParaRPr>
          </a:p>
          <a:p>
            <a:pPr eaLnBrk="1" hangingPunct="1"/>
            <a:r>
              <a:rPr lang="zh-CN" altLang="en-US" sz="3200" b="1">
                <a:solidFill>
                  <a:srgbClr val="FF0000"/>
                </a:solidFill>
                <a:latin typeface="楷体" panose="02010609060101010101" pitchFamily="49" charset="-122"/>
                <a:ea typeface="楷体" panose="02010609060101010101" pitchFamily="49" charset="-122"/>
              </a:rPr>
              <a:t>豁达进取</a:t>
            </a:r>
            <a:endParaRPr lang="zh-CN" altLang="en-US" sz="3200" b="1">
              <a:solidFill>
                <a:srgbClr val="FF0000"/>
              </a:solidFill>
              <a:latin typeface="楷体" panose="02010609060101010101" pitchFamily="49" charset="-122"/>
              <a:ea typeface="楷体" panose="02010609060101010101" pitchFamily="49" charset="-122"/>
            </a:endParaRPr>
          </a:p>
        </p:txBody>
      </p:sp>
      <p:sp>
        <p:nvSpPr>
          <p:cNvPr id="15" name="TextBox 16"/>
          <p:cNvSpPr txBox="1">
            <a:spLocks noChangeArrowheads="1"/>
          </p:cNvSpPr>
          <p:nvPr/>
        </p:nvSpPr>
        <p:spPr bwMode="auto">
          <a:xfrm>
            <a:off x="2632473" y="2495550"/>
            <a:ext cx="3615928" cy="573040"/>
          </a:xfrm>
          <a:prstGeom prst="rect">
            <a:avLst/>
          </a:prstGeom>
          <a:solidFill>
            <a:schemeClr val="bg1">
              <a:alpha val="30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130000"/>
              </a:lnSpc>
            </a:pPr>
            <a:r>
              <a:rPr lang="zh-CN" altLang="en-US" sz="2800" b="1">
                <a:solidFill>
                  <a:srgbClr val="0000FF"/>
                </a:solidFill>
                <a:latin typeface="楷体" panose="02010609060101010101" pitchFamily="49" charset="-122"/>
                <a:ea typeface="楷体" panose="02010609060101010101" pitchFamily="49" charset="-122"/>
              </a:rPr>
              <a:t>颔联：感慨世事变迁</a:t>
            </a:r>
            <a:endParaRPr lang="zh-CN" altLang="en-US" sz="2800" b="1">
              <a:solidFill>
                <a:srgbClr val="0000FF"/>
              </a:solidFill>
              <a:latin typeface="楷体" panose="02010609060101010101" pitchFamily="49" charset="-122"/>
              <a:ea typeface="楷体" panose="02010609060101010101" pitchFamily="49" charset="-122"/>
            </a:endParaRPr>
          </a:p>
        </p:txBody>
      </p:sp>
      <p:sp>
        <p:nvSpPr>
          <p:cNvPr id="16" name="TextBox 16"/>
          <p:cNvSpPr txBox="1">
            <a:spLocks noChangeArrowheads="1"/>
          </p:cNvSpPr>
          <p:nvPr/>
        </p:nvSpPr>
        <p:spPr bwMode="auto">
          <a:xfrm>
            <a:off x="2627710" y="3576639"/>
            <a:ext cx="3621881" cy="573040"/>
          </a:xfrm>
          <a:prstGeom prst="rect">
            <a:avLst/>
          </a:prstGeom>
          <a:solidFill>
            <a:schemeClr val="bg1">
              <a:alpha val="30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130000"/>
              </a:lnSpc>
            </a:pPr>
            <a:r>
              <a:rPr lang="zh-CN" altLang="en-US" sz="2800" b="1">
                <a:solidFill>
                  <a:srgbClr val="0000FF"/>
                </a:solidFill>
                <a:latin typeface="楷体" panose="02010609060101010101" pitchFamily="49" charset="-122"/>
                <a:ea typeface="楷体" panose="02010609060101010101" pitchFamily="49" charset="-122"/>
              </a:rPr>
              <a:t>颈联：预示发展前景</a:t>
            </a:r>
            <a:endParaRPr lang="zh-CN" altLang="en-US" sz="2800" b="1">
              <a:solidFill>
                <a:srgbClr val="0000FF"/>
              </a:solidFill>
              <a:latin typeface="楷体" panose="02010609060101010101" pitchFamily="49" charset="-122"/>
              <a:ea typeface="楷体" panose="02010609060101010101" pitchFamily="49" charset="-122"/>
            </a:endParaRPr>
          </a:p>
        </p:txBody>
      </p:sp>
      <p:sp>
        <p:nvSpPr>
          <p:cNvPr id="17" name="TextBox 16"/>
          <p:cNvSpPr txBox="1">
            <a:spLocks noChangeArrowheads="1"/>
          </p:cNvSpPr>
          <p:nvPr/>
        </p:nvSpPr>
        <p:spPr bwMode="auto">
          <a:xfrm>
            <a:off x="2625329" y="4749800"/>
            <a:ext cx="3617119" cy="573040"/>
          </a:xfrm>
          <a:prstGeom prst="rect">
            <a:avLst/>
          </a:prstGeom>
          <a:solidFill>
            <a:schemeClr val="bg1">
              <a:alpha val="30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130000"/>
              </a:lnSpc>
            </a:pPr>
            <a:r>
              <a:rPr lang="zh-CN" altLang="en-US" sz="2800" b="1">
                <a:solidFill>
                  <a:srgbClr val="0000FF"/>
                </a:solidFill>
                <a:latin typeface="楷体" panose="02010609060101010101" pitchFamily="49" charset="-122"/>
                <a:ea typeface="楷体" panose="02010609060101010101" pitchFamily="49" charset="-122"/>
              </a:rPr>
              <a:t>尾联：与友乐观共勉</a:t>
            </a:r>
            <a:endParaRPr lang="zh-CN" altLang="en-US" sz="2800" b="1">
              <a:solidFill>
                <a:srgbClr val="0000FF"/>
              </a:solidFill>
              <a:latin typeface="楷体" panose="02010609060101010101" pitchFamily="49" charset="-122"/>
              <a:ea typeface="楷体" panose="02010609060101010101" pitchFamily="49"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fade">
                                      <p:cBhvr>
                                        <p:cTn id="7" dur="500"/>
                                        <p:tgtEl>
                                          <p:spTgt spid="358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6" presetClass="emph" presetSubtype="0" fill="hold" grpId="1" nodeType="clickEffect">
                                  <p:stCondLst>
                                    <p:cond delay="0"/>
                                  </p:stCondLst>
                                  <p:childTnLst>
                                    <p:animScale>
                                      <p:cBhvr>
                                        <p:cTn id="41" dur="2000" fill="hold"/>
                                        <p:tgtEl>
                                          <p:spTgt spid="1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ldLvl="0" animBg="1"/>
      <p:bldP spid="10" grpId="0" bldLvl="0" animBg="1"/>
      <p:bldP spid="11" grpId="0" bldLvl="0" animBg="1"/>
      <p:bldP spid="12" grpId="0" bldLvl="0" animBg="1"/>
      <p:bldP spid="13" grpId="0" bldLvl="0" animBg="1"/>
      <p:bldP spid="13" grpId="1" bldLvl="0" animBg="1"/>
      <p:bldP spid="15" grpId="0" bldLvl="0" animBg="1"/>
      <p:bldP spid="16" grpId="0" bldLvl="0" animBg="1"/>
      <p:bldP spid="17"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Text Box 4"/>
          <p:cNvSpPr txBox="1">
            <a:spLocks noChangeArrowheads="1"/>
          </p:cNvSpPr>
          <p:nvPr/>
        </p:nvSpPr>
        <p:spPr bwMode="auto">
          <a:xfrm>
            <a:off x="1791335" y="1087755"/>
            <a:ext cx="5938520" cy="446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lnSpc>
                <a:spcPct val="150000"/>
              </a:lnSpc>
              <a:spcBef>
                <a:spcPts val="1200"/>
              </a:spcBef>
              <a:spcAft>
                <a:spcPct val="0"/>
              </a:spcAft>
            </a:pPr>
            <a:r>
              <a:rPr lang="en-US" altLang="zh-CN" sz="8000" b="1" dirty="0">
                <a:solidFill>
                  <a:prstClr val="black"/>
                </a:solidFill>
                <a:latin typeface="黑体" panose="02010609060101010101" pitchFamily="49" charset="-122"/>
                <a:ea typeface="黑体" panose="02010609060101010101" pitchFamily="49" charset="-122"/>
              </a:rPr>
              <a:t> </a:t>
            </a:r>
            <a:r>
              <a:rPr lang="zh-CN" altLang="en-US" sz="8000" b="1" dirty="0">
                <a:solidFill>
                  <a:prstClr val="black"/>
                </a:solidFill>
                <a:latin typeface="黑体" panose="02010609060101010101" pitchFamily="49" charset="-122"/>
                <a:ea typeface="黑体" panose="02010609060101010101" pitchFamily="49" charset="-122"/>
              </a:rPr>
              <a:t>作业</a:t>
            </a:r>
            <a:endParaRPr lang="zh-CN" altLang="en-US" sz="8000" b="1" dirty="0">
              <a:solidFill>
                <a:prstClr val="black"/>
              </a:solidFill>
              <a:latin typeface="黑体" panose="02010609060101010101" pitchFamily="49" charset="-122"/>
              <a:ea typeface="黑体" panose="02010609060101010101" pitchFamily="49" charset="-122"/>
            </a:endParaRPr>
          </a:p>
          <a:p>
            <a:pPr fontAlgn="base">
              <a:lnSpc>
                <a:spcPct val="150000"/>
              </a:lnSpc>
              <a:spcBef>
                <a:spcPts val="1200"/>
              </a:spcBef>
              <a:spcAft>
                <a:spcPct val="0"/>
              </a:spcAft>
            </a:pPr>
            <a:r>
              <a:rPr lang="zh-CN" altLang="en-US" sz="4800" b="1" dirty="0">
                <a:solidFill>
                  <a:prstClr val="black"/>
                </a:solidFill>
                <a:latin typeface="黑体" panose="02010609060101010101" pitchFamily="49" charset="-122"/>
                <a:ea typeface="黑体" panose="02010609060101010101" pitchFamily="49" charset="-122"/>
              </a:rPr>
              <a:t>默写整首诗</a:t>
            </a:r>
            <a:endParaRPr lang="zh-CN" altLang="en-US" sz="4800" b="1" dirty="0">
              <a:solidFill>
                <a:prstClr val="black"/>
              </a:solidFill>
              <a:latin typeface="黑体" panose="02010609060101010101" pitchFamily="49" charset="-122"/>
              <a:ea typeface="黑体" panose="02010609060101010101" pitchFamily="49" charset="-122"/>
            </a:endParaRPr>
          </a:p>
          <a:p>
            <a:pPr fontAlgn="base">
              <a:lnSpc>
                <a:spcPct val="150000"/>
              </a:lnSpc>
              <a:spcBef>
                <a:spcPts val="1200"/>
              </a:spcBef>
              <a:spcAft>
                <a:spcPct val="0"/>
              </a:spcAft>
            </a:pPr>
            <a:r>
              <a:rPr lang="zh-CN" altLang="en-US" sz="4800" b="1" dirty="0">
                <a:solidFill>
                  <a:prstClr val="black"/>
                </a:solidFill>
                <a:latin typeface="黑体" panose="02010609060101010101" pitchFamily="49" charset="-122"/>
                <a:ea typeface="黑体" panose="02010609060101010101" pitchFamily="49" charset="-122"/>
              </a:rPr>
              <a:t>完成课时练</a:t>
            </a:r>
            <a:endParaRPr lang="zh-CN" altLang="en-US" sz="4800" b="1" dirty="0">
              <a:solidFill>
                <a:prstClr val="black"/>
              </a:solidFill>
              <a:latin typeface="黑体" panose="02010609060101010101" pitchFamily="49" charset="-122"/>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animEffect transition="in" filter="fade">
                                      <p:cBhvr>
                                        <p:cTn id="7" dur="1000"/>
                                        <p:tgtEl>
                                          <p:spTgt spid="96259">
                                            <p:txEl>
                                              <p:pRg st="0" end="0"/>
                                            </p:txEl>
                                          </p:spTgt>
                                        </p:tgtEl>
                                      </p:cBhvr>
                                    </p:animEffect>
                                    <p:anim calcmode="lin" valueType="num">
                                      <p:cBhvr>
                                        <p:cTn id="8" dur="1000" fill="hold"/>
                                        <p:tgtEl>
                                          <p:spTgt spid="9625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625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6259">
                                            <p:txEl>
                                              <p:pRg st="1" end="1"/>
                                            </p:txEl>
                                          </p:spTgt>
                                        </p:tgtEl>
                                        <p:attrNameLst>
                                          <p:attrName>style.visibility</p:attrName>
                                        </p:attrNameLst>
                                      </p:cBhvr>
                                      <p:to>
                                        <p:strVal val="visible"/>
                                      </p:to>
                                    </p:set>
                                    <p:animEffect transition="in" filter="fade">
                                      <p:cBhvr>
                                        <p:cTn id="14" dur="1000"/>
                                        <p:tgtEl>
                                          <p:spTgt spid="96259">
                                            <p:txEl>
                                              <p:pRg st="1" end="1"/>
                                            </p:txEl>
                                          </p:spTgt>
                                        </p:tgtEl>
                                      </p:cBhvr>
                                    </p:animEffect>
                                    <p:anim calcmode="lin" valueType="num">
                                      <p:cBhvr>
                                        <p:cTn id="15" dur="1000" fill="hold"/>
                                        <p:tgtEl>
                                          <p:spTgt spid="9625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625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6259">
                                            <p:txEl>
                                              <p:pRg st="2" end="2"/>
                                            </p:txEl>
                                          </p:spTgt>
                                        </p:tgtEl>
                                        <p:attrNameLst>
                                          <p:attrName>style.visibility</p:attrName>
                                        </p:attrNameLst>
                                      </p:cBhvr>
                                      <p:to>
                                        <p:strVal val="visible"/>
                                      </p:to>
                                    </p:set>
                                    <p:animEffect transition="in" filter="fade">
                                      <p:cBhvr>
                                        <p:cTn id="21" dur="1000"/>
                                        <p:tgtEl>
                                          <p:spTgt spid="96259">
                                            <p:txEl>
                                              <p:pRg st="2" end="2"/>
                                            </p:txEl>
                                          </p:spTgt>
                                        </p:tgtEl>
                                      </p:cBhvr>
                                    </p:animEffect>
                                    <p:anim calcmode="lin" valueType="num">
                                      <p:cBhvr>
                                        <p:cTn id="22" dur="1000" fill="hold"/>
                                        <p:tgtEl>
                                          <p:spTgt spid="9625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625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cstate="print"/>
          <a:stretch>
            <a:fillRect/>
          </a:stretch>
        </a:blipFill>
        <a:effectLst/>
      </p:bgPr>
    </p:bg>
    <p:spTree>
      <p:nvGrpSpPr>
        <p:cNvPr id="1" name=""/>
        <p:cNvGrpSpPr/>
        <p:nvPr/>
      </p:nvGrpSpPr>
      <p:grpSpPr>
        <a:xfrm>
          <a:off x="0" y="0"/>
          <a:ext cx="0" cy="0"/>
          <a:chOff x="0" y="0"/>
          <a:chExt cx="0" cy="0"/>
        </a:xfrm>
      </p:grpSpPr>
      <p:sp>
        <p:nvSpPr>
          <p:cNvPr id="6" name="TextBox 4"/>
          <p:cNvSpPr txBox="1">
            <a:spLocks noChangeArrowheads="1"/>
          </p:cNvSpPr>
          <p:nvPr/>
        </p:nvSpPr>
        <p:spPr bwMode="auto">
          <a:xfrm>
            <a:off x="3093085" y="572770"/>
            <a:ext cx="5915025" cy="5937885"/>
          </a:xfrm>
          <a:prstGeom prst="rect">
            <a:avLst/>
          </a:prstGeom>
          <a:solidFill>
            <a:schemeClr val="bg1">
              <a:alpha val="45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100000"/>
              </a:lnSpc>
            </a:pPr>
            <a:r>
              <a:rPr lang="en-US" altLang="zh-CN" sz="2000" b="1" dirty="0">
                <a:solidFill>
                  <a:srgbClr val="FF0000"/>
                </a:solidFill>
                <a:latin typeface="黑体" panose="02010609060101010101" pitchFamily="49" charset="-122"/>
                <a:ea typeface="黑体" panose="02010609060101010101" pitchFamily="49" charset="-122"/>
                <a:cs typeface="黑体" panose="02010609060101010101" pitchFamily="49" charset="-122"/>
              </a:rPr>
              <a:t>   </a:t>
            </a:r>
            <a:r>
              <a:rPr sz="2000" b="1" dirty="0">
                <a:latin typeface="黑体" panose="02010609060101010101" pitchFamily="49" charset="-122"/>
                <a:ea typeface="黑体" panose="02010609060101010101" pitchFamily="49" charset="-122"/>
                <a:cs typeface="黑体" panose="02010609060101010101" pitchFamily="49" charset="-122"/>
              </a:rPr>
              <a:t>刘禹锡（772-842），唐代文学家、哲学家，字梦得，洛阳人，自称“家本荥上，籍占洛阳”，又自言系出中山。其先为中山靖王刘胜。有“诗豪”之称。</a:t>
            </a:r>
            <a:endParaRPr sz="2000" b="1" dirty="0">
              <a:latin typeface="黑体" panose="02010609060101010101" pitchFamily="49" charset="-122"/>
              <a:ea typeface="黑体" panose="02010609060101010101" pitchFamily="49" charset="-122"/>
              <a:cs typeface="黑体" panose="02010609060101010101" pitchFamily="49" charset="-122"/>
            </a:endParaRPr>
          </a:p>
          <a:p>
            <a:pPr eaLnBrk="1" hangingPunct="1">
              <a:lnSpc>
                <a:spcPct val="100000"/>
              </a:lnSpc>
            </a:pPr>
            <a:endParaRPr sz="2000" b="1" dirty="0">
              <a:latin typeface="黑体" panose="02010609060101010101" pitchFamily="49" charset="-122"/>
              <a:ea typeface="黑体" panose="02010609060101010101" pitchFamily="49" charset="-122"/>
              <a:cs typeface="黑体" panose="02010609060101010101" pitchFamily="49" charset="-122"/>
            </a:endParaRPr>
          </a:p>
          <a:p>
            <a:pPr eaLnBrk="1" hangingPunct="1">
              <a:lnSpc>
                <a:spcPct val="100000"/>
              </a:lnSpc>
            </a:pPr>
            <a:r>
              <a:rPr sz="2000" b="1" dirty="0">
                <a:latin typeface="黑体" panose="02010609060101010101" pitchFamily="49" charset="-122"/>
                <a:ea typeface="黑体" panose="02010609060101010101" pitchFamily="49" charset="-122"/>
                <a:cs typeface="黑体" panose="02010609060101010101" pitchFamily="49" charset="-122"/>
              </a:rPr>
              <a:t>刘禹锡贞元九年（793年），进士及第，初在淮南节度使杜佑幕府中任记室，为杜佑所器重，后从杜佑入朝，为监察御史。贞元末，与柳宗元，陈谏、韩晔等结交于王叔文，形成了一个以王叔文为首的政治集团。后历任朗州司马、连州刺史、夔州刺史、和州刺史、主客郎中、礼部郎中、苏州刺史等职。会昌时，加检校礼部尚书。卒年七十，赠户部尚书。刘禹锡诗文俱佳，涉猎题材广泛，与柳宗元并称“刘柳”，与韦应物、白居易合称“三杰”，并与白居易合称“刘白”，有《陋室铭》《竹枝词》《杨柳枝词》《乌衣巷》等名篇。哲学著作《天论》三篇，论述天的物质性，分析“天命论”产生的根源，具有唯物主义思想。有《刘梦得文集》，存世有《刘宾客集》。</a:t>
            </a:r>
            <a:endParaRPr sz="2000" b="1" dirty="0">
              <a:latin typeface="黑体" panose="02010609060101010101" pitchFamily="49" charset="-122"/>
              <a:ea typeface="黑体" panose="02010609060101010101" pitchFamily="49" charset="-122"/>
              <a:cs typeface="黑体" panose="02010609060101010101" pitchFamily="49" charset="-122"/>
            </a:endParaRPr>
          </a:p>
        </p:txBody>
      </p:sp>
      <p:grpSp>
        <p:nvGrpSpPr>
          <p:cNvPr id="3" name="组合 2"/>
          <p:cNvGrpSpPr/>
          <p:nvPr/>
        </p:nvGrpSpPr>
        <p:grpSpPr>
          <a:xfrm>
            <a:off x="332105" y="572770"/>
            <a:ext cx="2345690" cy="632460"/>
            <a:chOff x="677" y="701"/>
            <a:chExt cx="3694" cy="996"/>
          </a:xfrm>
        </p:grpSpPr>
        <p:pic>
          <p:nvPicPr>
            <p:cNvPr id="4" name="图片 3" descr="00 图标-04"/>
            <p:cNvPicPr>
              <a:picLocks noChangeAspect="1"/>
            </p:cNvPicPr>
            <p:nvPr/>
          </p:nvPicPr>
          <p:blipFill>
            <a:blip r:embed="rId2" cstate="print"/>
            <a:stretch>
              <a:fillRect/>
            </a:stretch>
          </p:blipFill>
          <p:spPr>
            <a:xfrm>
              <a:off x="677" y="701"/>
              <a:ext cx="3695" cy="997"/>
            </a:xfrm>
            <a:prstGeom prst="rect">
              <a:avLst/>
            </a:prstGeom>
          </p:spPr>
        </p:pic>
        <p:sp>
          <p:nvSpPr>
            <p:cNvPr id="5" name="文本框 4"/>
            <p:cNvSpPr txBox="1"/>
            <p:nvPr/>
          </p:nvSpPr>
          <p:spPr>
            <a:xfrm>
              <a:off x="977" y="779"/>
              <a:ext cx="2848" cy="919"/>
            </a:xfrm>
            <a:prstGeom prst="rect">
              <a:avLst/>
            </a:prstGeom>
            <a:noFill/>
          </p:spPr>
          <p:txBody>
            <a:bodyPr wrap="square" rtlCol="0">
              <a:spAutoFit/>
            </a:bodyPr>
            <a:lstStyle/>
            <a:p>
              <a:r>
                <a:rPr lang="zh-CN" altLang="en-US" sz="3200" dirty="0" smtClean="0">
                  <a:solidFill>
                    <a:schemeClr val="bg1"/>
                  </a:solidFill>
                  <a:latin typeface="华文新魏" panose="02010800040101010101" pitchFamily="2" charset="-122"/>
                  <a:ea typeface="华文新魏" panose="02010800040101010101" pitchFamily="2" charset="-122"/>
                  <a:sym typeface="+mn-ea"/>
                </a:rPr>
                <a:t>作者简介</a:t>
              </a:r>
              <a:endParaRPr lang="zh-CN" altLang="en-US" sz="3200" dirty="0" smtClean="0">
                <a:solidFill>
                  <a:schemeClr val="bg1"/>
                </a:solidFill>
                <a:latin typeface="华文新魏" panose="02010800040101010101" pitchFamily="2" charset="-122"/>
                <a:ea typeface="华文新魏" panose="02010800040101010101" pitchFamily="2" charset="-122"/>
                <a:sym typeface="+mn-ea"/>
              </a:endParaRPr>
            </a:p>
          </p:txBody>
        </p:sp>
      </p:grpSp>
      <p:pic>
        <p:nvPicPr>
          <p:cNvPr id="2" name="图片 1"/>
          <p:cNvPicPr>
            <a:picLocks noChangeAspect="1"/>
          </p:cNvPicPr>
          <p:nvPr/>
        </p:nvPicPr>
        <p:blipFill>
          <a:blip r:embed="rId3" cstate="print"/>
          <a:stretch>
            <a:fillRect/>
          </a:stretch>
        </p:blipFill>
        <p:spPr>
          <a:xfrm>
            <a:off x="381000" y="1840865"/>
            <a:ext cx="2297430" cy="3176270"/>
          </a:xfrm>
          <a:prstGeom prst="ellipse">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heel(1)">
                                      <p:cBhvr>
                                        <p:cTn id="1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cstate="print"/>
          <a:stretch>
            <a:fillRect/>
          </a:stretch>
        </a:blipFill>
        <a:effectLst/>
      </p:bgPr>
    </p:bg>
    <p:spTree>
      <p:nvGrpSpPr>
        <p:cNvPr id="1" name=""/>
        <p:cNvGrpSpPr/>
        <p:nvPr/>
      </p:nvGrpSpPr>
      <p:grpSpPr>
        <a:xfrm>
          <a:off x="0" y="0"/>
          <a:ext cx="0" cy="0"/>
          <a:chOff x="0" y="0"/>
          <a:chExt cx="0" cy="0"/>
        </a:xfrm>
      </p:grpSpPr>
      <p:sp>
        <p:nvSpPr>
          <p:cNvPr id="6" name="TextBox 4"/>
          <p:cNvSpPr txBox="1">
            <a:spLocks noChangeArrowheads="1"/>
          </p:cNvSpPr>
          <p:nvPr/>
        </p:nvSpPr>
        <p:spPr bwMode="auto">
          <a:xfrm>
            <a:off x="439098" y="1337082"/>
            <a:ext cx="8112919" cy="4521835"/>
          </a:xfrm>
          <a:prstGeom prst="rect">
            <a:avLst/>
          </a:prstGeom>
          <a:solidFill>
            <a:schemeClr val="bg1">
              <a:alpha val="38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120000"/>
              </a:lnSpc>
            </a:pPr>
            <a:r>
              <a:rPr lang="en-US" altLang="zh-CN" sz="2000" b="1" dirty="0">
                <a:latin typeface="黑体" panose="02010609060101010101" pitchFamily="49" charset="-122"/>
                <a:ea typeface="黑体" panose="02010609060101010101" pitchFamily="49" charset="-122"/>
              </a:rPr>
              <a:t>    </a:t>
            </a:r>
            <a:r>
              <a:rPr sz="2000" b="1" dirty="0">
                <a:latin typeface="黑体" panose="02010609060101010101" pitchFamily="49" charset="-122"/>
                <a:ea typeface="黑体" panose="02010609060101010101" pitchFamily="49" charset="-122"/>
                <a:cs typeface="黑体" panose="02010609060101010101" pitchFamily="49" charset="-122"/>
              </a:rPr>
              <a:t>此诗作于唐敬宗宝历二年（826），刘禹锡罢和州刺史返回洛阳，同时白居易从苏州返洛阳，二人在扬州初逢时，白居易在宴席上作诗赠与刘禹锡，刘禹锡写此诗作答。</a:t>
            </a:r>
            <a:endParaRPr sz="2000" b="1" dirty="0">
              <a:latin typeface="黑体" panose="02010609060101010101" pitchFamily="49" charset="-122"/>
              <a:ea typeface="黑体" panose="02010609060101010101" pitchFamily="49" charset="-122"/>
              <a:cs typeface="黑体" panose="02010609060101010101" pitchFamily="49" charset="-122"/>
            </a:endParaRPr>
          </a:p>
          <a:p>
            <a:pPr eaLnBrk="1" hangingPunct="1">
              <a:lnSpc>
                <a:spcPct val="120000"/>
              </a:lnSpc>
            </a:pPr>
            <a:r>
              <a:rPr sz="2000" b="1" dirty="0">
                <a:latin typeface="黑体" panose="02010609060101010101" pitchFamily="49" charset="-122"/>
                <a:ea typeface="黑体" panose="02010609060101010101" pitchFamily="49" charset="-122"/>
                <a:cs typeface="黑体" panose="02010609060101010101" pitchFamily="49" charset="-122"/>
              </a:rPr>
              <a:t>刘禹锡从小爱下围棋，与专教唐德宗太子下棋的棋待诏王叔文很要好。太子当上皇帝后，他的教师王叔文组阁执政，就提拔棋友刘禹锡当监察御史。后来王叔文集团政治改革失败后，刘禹锡被贬到外地做官，宝历二年（826）应召回京。冬天途经扬州，与同样被贬的白居易相遇。白居易在筵席上写了一首诗《醉赠刘二十八使君》相赠：“为我引杯添酒饮，与君把箸击盘歌。诗称国手徒为尔，命压人头不奈何。举眼风光长寂寞，满朝官职独蹉跎。亦知合被才名折，二十三年折太多。”在诗中，白居易对刘禹锡被贬谪的遭遇，表示了同情和不平。于是刘禹锡写了这首《酬乐天扬州初逢席上见赠》回赠白居易。</a:t>
            </a:r>
            <a:endParaRPr sz="2000" b="1" dirty="0">
              <a:latin typeface="黑体" panose="02010609060101010101" pitchFamily="49" charset="-122"/>
              <a:ea typeface="黑体" panose="02010609060101010101" pitchFamily="49" charset="-122"/>
              <a:cs typeface="黑体" panose="02010609060101010101" pitchFamily="49" charset="-122"/>
            </a:endParaRPr>
          </a:p>
        </p:txBody>
      </p:sp>
      <p:grpSp>
        <p:nvGrpSpPr>
          <p:cNvPr id="5" name="组合 4"/>
          <p:cNvGrpSpPr/>
          <p:nvPr/>
        </p:nvGrpSpPr>
        <p:grpSpPr>
          <a:xfrm>
            <a:off x="311785" y="423545"/>
            <a:ext cx="2345690" cy="685800"/>
            <a:chOff x="1403" y="734"/>
            <a:chExt cx="3694" cy="1080"/>
          </a:xfrm>
        </p:grpSpPr>
        <p:pic>
          <p:nvPicPr>
            <p:cNvPr id="2" name="图片 1" descr="00 图标-04"/>
            <p:cNvPicPr>
              <a:picLocks noChangeAspect="1"/>
            </p:cNvPicPr>
            <p:nvPr/>
          </p:nvPicPr>
          <p:blipFill>
            <a:blip r:embed="rId2" cstate="print"/>
            <a:stretch>
              <a:fillRect/>
            </a:stretch>
          </p:blipFill>
          <p:spPr>
            <a:xfrm>
              <a:off x="1403" y="734"/>
              <a:ext cx="3695" cy="1081"/>
            </a:xfrm>
            <a:prstGeom prst="rect">
              <a:avLst/>
            </a:prstGeom>
          </p:spPr>
        </p:pic>
        <p:sp>
          <p:nvSpPr>
            <p:cNvPr id="4" name="文本框 3"/>
            <p:cNvSpPr txBox="1"/>
            <p:nvPr/>
          </p:nvSpPr>
          <p:spPr>
            <a:xfrm>
              <a:off x="1603" y="815"/>
              <a:ext cx="2996" cy="919"/>
            </a:xfrm>
            <a:prstGeom prst="rect">
              <a:avLst/>
            </a:prstGeom>
            <a:noFill/>
          </p:spPr>
          <p:txBody>
            <a:bodyPr wrap="square" rtlCol="0">
              <a:spAutoFit/>
            </a:bodyPr>
            <a:lstStyle/>
            <a:p>
              <a:r>
                <a:rPr lang="zh-CN" altLang="en-US" sz="3200" dirty="0" smtClean="0">
                  <a:solidFill>
                    <a:schemeClr val="bg1"/>
                  </a:solidFill>
                  <a:latin typeface="华文新魏" panose="02010800040101010101" pitchFamily="2" charset="-122"/>
                  <a:ea typeface="华文新魏" panose="02010800040101010101" pitchFamily="2" charset="-122"/>
                </a:rPr>
                <a:t>背景介绍</a:t>
              </a:r>
              <a:endParaRPr lang="zh-CN" altLang="en-US" sz="3200" dirty="0" smtClean="0">
                <a:solidFill>
                  <a:schemeClr val="bg1"/>
                </a:solidFill>
                <a:latin typeface="华文新魏" panose="02010800040101010101" pitchFamily="2" charset="-122"/>
                <a:ea typeface="华文新魏" panose="02010800040101010101" pitchFamily="2" charset="-122"/>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cstate="prin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6793865" y="3701415"/>
            <a:ext cx="549910" cy="368300"/>
          </a:xfrm>
          <a:prstGeom prst="rect">
            <a:avLst/>
          </a:prstGeom>
          <a:noFill/>
        </p:spPr>
        <p:txBody>
          <a:bodyPr wrap="square" rtlCol="0">
            <a:spAutoFit/>
          </a:bodyPr>
          <a:lstStyle/>
          <a:p>
            <a:r>
              <a:rPr lang="zh-CN" altLang="en-US">
                <a:solidFill>
                  <a:srgbClr val="FF0000"/>
                </a:solidFill>
              </a:rPr>
              <a:t>kē</a:t>
            </a:r>
            <a:endParaRPr lang="zh-CN" altLang="en-US">
              <a:solidFill>
                <a:srgbClr val="FF0000"/>
              </a:solidFill>
            </a:endParaRPr>
          </a:p>
        </p:txBody>
      </p:sp>
      <p:sp>
        <p:nvSpPr>
          <p:cNvPr id="2" name="文本框 1"/>
          <p:cNvSpPr txBox="1"/>
          <p:nvPr/>
        </p:nvSpPr>
        <p:spPr>
          <a:xfrm>
            <a:off x="1920240" y="1708150"/>
            <a:ext cx="5777865" cy="2306955"/>
          </a:xfrm>
          <a:prstGeom prst="rect">
            <a:avLst/>
          </a:prstGeom>
          <a:noFill/>
        </p:spPr>
        <p:txBody>
          <a:bodyPr wrap="square" rtlCol="0">
            <a:spAutoFit/>
            <a:scene3d>
              <a:camera prst="orthographicFront"/>
              <a:lightRig rig="threePt" dir="t"/>
            </a:scene3d>
          </a:bodyPr>
          <a:p>
            <a:pPr algn="ctr"/>
            <a:r>
              <a:rPr lang="zh-CN" altLang="en-US" sz="7200" b="1" dirty="0">
                <a:solidFill>
                  <a:srgbClr val="0000F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活动一</a:t>
            </a:r>
            <a:endParaRPr lang="zh-CN" altLang="en-US" sz="7200" b="1" dirty="0">
              <a:solidFill>
                <a:srgbClr val="0000F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r>
              <a:rPr lang="zh-CN" altLang="en-US" sz="7200" b="1" dirty="0">
                <a:solidFill>
                  <a:srgbClr val="0000F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听朗读划节奏</a:t>
            </a:r>
            <a:endParaRPr lang="zh-CN" altLang="en-US" sz="7200" b="1" dirty="0">
              <a:solidFill>
                <a:srgbClr val="0000F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cstate="print"/>
          <a:stretch>
            <a:fillRect/>
          </a:stretch>
        </a:blipFill>
        <a:effectLst/>
      </p:bgPr>
    </p:bg>
    <p:spTree>
      <p:nvGrpSpPr>
        <p:cNvPr id="1" name=""/>
        <p:cNvGrpSpPr/>
        <p:nvPr/>
      </p:nvGrpSpPr>
      <p:grpSpPr>
        <a:xfrm>
          <a:off x="0" y="0"/>
          <a:ext cx="0" cy="0"/>
          <a:chOff x="0" y="0"/>
          <a:chExt cx="0" cy="0"/>
        </a:xfrm>
      </p:grpSpPr>
      <p:sp>
        <p:nvSpPr>
          <p:cNvPr id="28676" name="Text Box 7"/>
          <p:cNvSpPr txBox="1">
            <a:spLocks noChangeArrowheads="1"/>
          </p:cNvSpPr>
          <p:nvPr/>
        </p:nvSpPr>
        <p:spPr bwMode="auto">
          <a:xfrm>
            <a:off x="1362075" y="1520825"/>
            <a:ext cx="6837680" cy="4552315"/>
          </a:xfrm>
          <a:prstGeom prst="rect">
            <a:avLst/>
          </a:prstGeom>
          <a:solidFill>
            <a:schemeClr val="bg1">
              <a:alpha val="39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150000"/>
              </a:lnSpc>
            </a:pPr>
            <a:r>
              <a:rPr lang="zh-CN" altLang="en-US" sz="3200" b="1" dirty="0">
                <a:solidFill>
                  <a:srgbClr val="0000F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酬乐天扬州初逢席上见赠</a:t>
            </a:r>
            <a:endParaRPr lang="zh-CN" altLang="en-US" sz="3200" b="1" dirty="0">
              <a:solidFill>
                <a:srgbClr val="0000F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lgn="ctr" eaLnBrk="1" hangingPunct="1">
              <a:lnSpc>
                <a:spcPct val="150000"/>
              </a:lnSpc>
            </a:pPr>
            <a:r>
              <a:rPr lang="zh-CN" altLang="en-US" sz="3200" b="1" dirty="0">
                <a:solidFill>
                  <a:srgbClr val="0000F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刘禹锡</a:t>
            </a:r>
            <a:endParaRPr lang="en-US" altLang="zh-CN" sz="3200" b="1" dirty="0">
              <a:solidFill>
                <a:srgbClr val="0000F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lgn="ctr" eaLnBrk="1" hangingPunct="1">
              <a:lnSpc>
                <a:spcPct val="150000"/>
              </a:lnSpc>
            </a:pPr>
            <a:r>
              <a:rPr lang="zh-CN" altLang="en-US" sz="3200" b="1" dirty="0">
                <a:solidFill>
                  <a:srgbClr val="0000F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巴山楚水凄凉地，二十三年弃置身。</a:t>
            </a:r>
            <a:endParaRPr lang="en-US" altLang="zh-CN" sz="3200" b="1" dirty="0">
              <a:solidFill>
                <a:srgbClr val="0000F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lgn="ctr" eaLnBrk="1" hangingPunct="1">
              <a:lnSpc>
                <a:spcPct val="150000"/>
              </a:lnSpc>
            </a:pPr>
            <a:r>
              <a:rPr lang="zh-CN" altLang="en-US" sz="3200" b="1" dirty="0">
                <a:solidFill>
                  <a:srgbClr val="0000F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怀旧空吟闻笛赋，到乡翻似烂</a:t>
            </a:r>
            <a:r>
              <a:rPr lang="zh-CN" altLang="en-US" sz="32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柯</a:t>
            </a:r>
            <a:r>
              <a:rPr lang="zh-CN" altLang="en-US" sz="3200" b="1" dirty="0">
                <a:solidFill>
                  <a:srgbClr val="0000F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人。</a:t>
            </a:r>
            <a:endParaRPr lang="zh-CN" altLang="en-US" sz="3200" b="1" dirty="0">
              <a:solidFill>
                <a:srgbClr val="0000F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lgn="ctr" eaLnBrk="1" hangingPunct="1">
              <a:lnSpc>
                <a:spcPct val="150000"/>
              </a:lnSpc>
            </a:pPr>
            <a:r>
              <a:rPr lang="zh-CN" altLang="en-US" sz="3200" b="1" dirty="0">
                <a:solidFill>
                  <a:srgbClr val="0000F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沉舟侧畔千帆过，病树前头万木春。</a:t>
            </a:r>
            <a:endParaRPr lang="en-US" altLang="zh-CN" sz="3200" b="1" dirty="0">
              <a:solidFill>
                <a:srgbClr val="0000F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lgn="ctr" eaLnBrk="1" hangingPunct="1">
              <a:lnSpc>
                <a:spcPct val="150000"/>
              </a:lnSpc>
            </a:pPr>
            <a:r>
              <a:rPr lang="zh-CN" altLang="en-US" sz="3200" b="1" dirty="0">
                <a:solidFill>
                  <a:srgbClr val="0000F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今日听君歌一曲，暂凭杯酒长精神。</a:t>
            </a:r>
            <a:endParaRPr lang="zh-CN" altLang="en-US" sz="3200" b="1" dirty="0">
              <a:solidFill>
                <a:srgbClr val="0000F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4" name="文本框 3"/>
          <p:cNvSpPr txBox="1"/>
          <p:nvPr/>
        </p:nvSpPr>
        <p:spPr>
          <a:xfrm>
            <a:off x="6793865" y="3701415"/>
            <a:ext cx="549910" cy="368300"/>
          </a:xfrm>
          <a:prstGeom prst="rect">
            <a:avLst/>
          </a:prstGeom>
          <a:noFill/>
        </p:spPr>
        <p:txBody>
          <a:bodyPr wrap="square" rtlCol="0">
            <a:spAutoFit/>
          </a:bodyPr>
          <a:lstStyle/>
          <a:p>
            <a:r>
              <a:rPr lang="zh-CN" altLang="en-US">
                <a:solidFill>
                  <a:srgbClr val="FF0000"/>
                </a:solidFill>
              </a:rPr>
              <a:t>kē</a:t>
            </a:r>
            <a:endParaRPr lang="zh-CN" altLang="en-US">
              <a:solidFill>
                <a:srgbClr val="FF0000"/>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676">
                                            <p:txEl>
                                              <p:pRg st="0" end="0"/>
                                            </p:txEl>
                                          </p:spTgt>
                                        </p:tgtEl>
                                        <p:attrNameLst>
                                          <p:attrName>style.visibility</p:attrName>
                                        </p:attrNameLst>
                                      </p:cBhvr>
                                      <p:to>
                                        <p:strVal val="visible"/>
                                      </p:to>
                                    </p:set>
                                    <p:animEffect transition="in" filter="fade">
                                      <p:cBhvr>
                                        <p:cTn id="7" dur="1000"/>
                                        <p:tgtEl>
                                          <p:spTgt spid="28676">
                                            <p:txEl>
                                              <p:pRg st="0" end="0"/>
                                            </p:txEl>
                                          </p:spTgt>
                                        </p:tgtEl>
                                      </p:cBhvr>
                                    </p:animEffect>
                                    <p:anim calcmode="lin" valueType="num">
                                      <p:cBhvr>
                                        <p:cTn id="8" dur="1000" fill="hold"/>
                                        <p:tgtEl>
                                          <p:spTgt spid="2867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867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8676">
                                            <p:txEl>
                                              <p:pRg st="1" end="1"/>
                                            </p:txEl>
                                          </p:spTgt>
                                        </p:tgtEl>
                                        <p:attrNameLst>
                                          <p:attrName>style.visibility</p:attrName>
                                        </p:attrNameLst>
                                      </p:cBhvr>
                                      <p:to>
                                        <p:strVal val="visible"/>
                                      </p:to>
                                    </p:set>
                                    <p:animEffect transition="in" filter="fade">
                                      <p:cBhvr>
                                        <p:cTn id="14" dur="1000"/>
                                        <p:tgtEl>
                                          <p:spTgt spid="28676">
                                            <p:txEl>
                                              <p:pRg st="1" end="1"/>
                                            </p:txEl>
                                          </p:spTgt>
                                        </p:tgtEl>
                                      </p:cBhvr>
                                    </p:animEffect>
                                    <p:anim calcmode="lin" valueType="num">
                                      <p:cBhvr>
                                        <p:cTn id="15" dur="1000" fill="hold"/>
                                        <p:tgtEl>
                                          <p:spTgt spid="2867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867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8676">
                                            <p:txEl>
                                              <p:pRg st="2" end="2"/>
                                            </p:txEl>
                                          </p:spTgt>
                                        </p:tgtEl>
                                        <p:attrNameLst>
                                          <p:attrName>style.visibility</p:attrName>
                                        </p:attrNameLst>
                                      </p:cBhvr>
                                      <p:to>
                                        <p:strVal val="visible"/>
                                      </p:to>
                                    </p:set>
                                    <p:animEffect transition="in" filter="fade">
                                      <p:cBhvr>
                                        <p:cTn id="21" dur="1000"/>
                                        <p:tgtEl>
                                          <p:spTgt spid="28676">
                                            <p:txEl>
                                              <p:pRg st="2" end="2"/>
                                            </p:txEl>
                                          </p:spTgt>
                                        </p:tgtEl>
                                      </p:cBhvr>
                                    </p:animEffect>
                                    <p:anim calcmode="lin" valueType="num">
                                      <p:cBhvr>
                                        <p:cTn id="22" dur="1000" fill="hold"/>
                                        <p:tgtEl>
                                          <p:spTgt spid="2867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867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8676">
                                            <p:txEl>
                                              <p:pRg st="3" end="3"/>
                                            </p:txEl>
                                          </p:spTgt>
                                        </p:tgtEl>
                                        <p:attrNameLst>
                                          <p:attrName>style.visibility</p:attrName>
                                        </p:attrNameLst>
                                      </p:cBhvr>
                                      <p:to>
                                        <p:strVal val="visible"/>
                                      </p:to>
                                    </p:set>
                                    <p:animEffect transition="in" filter="fade">
                                      <p:cBhvr>
                                        <p:cTn id="28" dur="1000"/>
                                        <p:tgtEl>
                                          <p:spTgt spid="28676">
                                            <p:txEl>
                                              <p:pRg st="3" end="3"/>
                                            </p:txEl>
                                          </p:spTgt>
                                        </p:tgtEl>
                                      </p:cBhvr>
                                    </p:animEffect>
                                    <p:anim calcmode="lin" valueType="num">
                                      <p:cBhvr>
                                        <p:cTn id="29" dur="1000" fill="hold"/>
                                        <p:tgtEl>
                                          <p:spTgt spid="2867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867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8676">
                                            <p:txEl>
                                              <p:pRg st="4" end="4"/>
                                            </p:txEl>
                                          </p:spTgt>
                                        </p:tgtEl>
                                        <p:attrNameLst>
                                          <p:attrName>style.visibility</p:attrName>
                                        </p:attrNameLst>
                                      </p:cBhvr>
                                      <p:to>
                                        <p:strVal val="visible"/>
                                      </p:to>
                                    </p:set>
                                    <p:animEffect transition="in" filter="fade">
                                      <p:cBhvr>
                                        <p:cTn id="35" dur="1000"/>
                                        <p:tgtEl>
                                          <p:spTgt spid="28676">
                                            <p:txEl>
                                              <p:pRg st="4" end="4"/>
                                            </p:txEl>
                                          </p:spTgt>
                                        </p:tgtEl>
                                      </p:cBhvr>
                                    </p:animEffect>
                                    <p:anim calcmode="lin" valueType="num">
                                      <p:cBhvr>
                                        <p:cTn id="36" dur="1000" fill="hold"/>
                                        <p:tgtEl>
                                          <p:spTgt spid="2867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867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8676">
                                            <p:txEl>
                                              <p:pRg st="5" end="5"/>
                                            </p:txEl>
                                          </p:spTgt>
                                        </p:tgtEl>
                                        <p:attrNameLst>
                                          <p:attrName>style.visibility</p:attrName>
                                        </p:attrNameLst>
                                      </p:cBhvr>
                                      <p:to>
                                        <p:strVal val="visible"/>
                                      </p:to>
                                    </p:set>
                                    <p:animEffect transition="in" filter="fade">
                                      <p:cBhvr>
                                        <p:cTn id="42" dur="1000"/>
                                        <p:tgtEl>
                                          <p:spTgt spid="28676">
                                            <p:txEl>
                                              <p:pRg st="5" end="5"/>
                                            </p:txEl>
                                          </p:spTgt>
                                        </p:tgtEl>
                                      </p:cBhvr>
                                    </p:animEffect>
                                    <p:anim calcmode="lin" valueType="num">
                                      <p:cBhvr>
                                        <p:cTn id="43" dur="1000" fill="hold"/>
                                        <p:tgtEl>
                                          <p:spTgt spid="28676">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867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ppt_x"/>
                                          </p:val>
                                        </p:tav>
                                        <p:tav tm="100000">
                                          <p:val>
                                            <p:strVal val="#ppt_x"/>
                                          </p:val>
                                        </p:tav>
                                      </p:tavLst>
                                    </p:anim>
                                    <p:anim calcmode="lin" valueType="num">
                                      <p:cBhvr additive="base">
                                        <p:cTn id="5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cstate="prin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1964690" y="1031240"/>
            <a:ext cx="5777865" cy="2306955"/>
          </a:xfrm>
          <a:prstGeom prst="rect">
            <a:avLst/>
          </a:prstGeom>
          <a:noFill/>
        </p:spPr>
        <p:txBody>
          <a:bodyPr wrap="square" rtlCol="0">
            <a:spAutoFit/>
            <a:scene3d>
              <a:camera prst="orthographicFront"/>
              <a:lightRig rig="threePt" dir="t"/>
            </a:scene3d>
          </a:bodyPr>
          <a:p>
            <a:pPr algn="ctr"/>
            <a:r>
              <a:rPr lang="zh-CN" altLang="en-US" sz="7200" b="1" dirty="0">
                <a:solidFill>
                  <a:srgbClr val="0000F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活动二</a:t>
            </a:r>
            <a:endParaRPr lang="zh-CN" altLang="en-US" sz="7200" b="1" dirty="0">
              <a:solidFill>
                <a:srgbClr val="0000F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lgn="ctr"/>
            <a:r>
              <a:rPr lang="zh-CN" altLang="en-US" sz="7200" b="1" dirty="0">
                <a:solidFill>
                  <a:srgbClr val="0000F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疏通文意</a:t>
            </a:r>
            <a:endParaRPr lang="zh-CN" altLang="en-US" sz="7200" b="1" dirty="0">
              <a:solidFill>
                <a:srgbClr val="0000F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8" name="文本框 7"/>
          <p:cNvSpPr txBox="1"/>
          <p:nvPr/>
        </p:nvSpPr>
        <p:spPr>
          <a:xfrm>
            <a:off x="1379855" y="4926330"/>
            <a:ext cx="6947535" cy="583565"/>
          </a:xfrm>
          <a:prstGeom prst="rect">
            <a:avLst/>
          </a:prstGeom>
          <a:noFill/>
        </p:spPr>
        <p:txBody>
          <a:bodyPr wrap="square" rtlCol="0">
            <a:spAutoFit/>
          </a:bodyPr>
          <a:p>
            <a:r>
              <a:rPr lang="zh-CN" altLang="en-US" sz="3200" b="1" dirty="0">
                <a:solidFill>
                  <a:srgbClr val="0000F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各小组互相讨论5分钟，后上台展示</a:t>
            </a:r>
            <a:endParaRPr lang="zh-CN" altLang="en-US" sz="3200" b="1" dirty="0">
              <a:solidFill>
                <a:srgbClr val="0000F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cstate="print"/>
          <a:stretch>
            <a:fillRect/>
          </a:stretch>
        </a:blipFill>
        <a:effectLst/>
      </p:bgPr>
    </p:bg>
    <p:spTree>
      <p:nvGrpSpPr>
        <p:cNvPr id="1" name=""/>
        <p:cNvGrpSpPr/>
        <p:nvPr/>
      </p:nvGrpSpPr>
      <p:grpSpPr>
        <a:xfrm>
          <a:off x="0" y="0"/>
          <a:ext cx="0" cy="0"/>
          <a:chOff x="0" y="0"/>
          <a:chExt cx="0" cy="0"/>
        </a:xfrm>
      </p:grpSpPr>
      <p:sp>
        <p:nvSpPr>
          <p:cNvPr id="29799" name="Text Box 7"/>
          <p:cNvSpPr txBox="1">
            <a:spLocks noChangeArrowheads="1"/>
          </p:cNvSpPr>
          <p:nvPr/>
        </p:nvSpPr>
        <p:spPr bwMode="auto">
          <a:xfrm>
            <a:off x="309245" y="1156970"/>
            <a:ext cx="4234180" cy="5288280"/>
          </a:xfrm>
          <a:prstGeom prst="rect">
            <a:avLst/>
          </a:prstGeom>
          <a:solidFill>
            <a:schemeClr val="bg1">
              <a:alpha val="30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120000"/>
              </a:lnSpc>
            </a:pPr>
            <a:r>
              <a:rPr lang="zh-CN" altLang="en-US" sz="28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酬乐天扬州初逢席上见赠</a:t>
            </a:r>
            <a:endParaRPr lang="zh-CN" altLang="en-US" sz="28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lgn="ctr" eaLnBrk="1" hangingPunct="1">
              <a:lnSpc>
                <a:spcPct val="120000"/>
              </a:lnSpc>
            </a:pPr>
            <a:r>
              <a:rPr lang="zh-CN" altLang="en-US" sz="28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刘禹锡</a:t>
            </a:r>
            <a:endParaRPr lang="zh-CN" altLang="en-US" sz="28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lgn="ctr" eaLnBrk="1" hangingPunct="1">
              <a:lnSpc>
                <a:spcPct val="120000"/>
              </a:lnSpc>
            </a:pPr>
            <a:r>
              <a:rPr lang="zh-CN" altLang="en-US" sz="28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巴山楚水</a:t>
            </a:r>
            <a:r>
              <a:rPr lang="zh-CN" altLang="en-US" sz="28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凄凉地，</a:t>
            </a:r>
            <a:endParaRPr lang="en-US" altLang="zh-CN" sz="28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lgn="ctr" eaLnBrk="1" hangingPunct="1">
              <a:lnSpc>
                <a:spcPct val="120000"/>
              </a:lnSpc>
            </a:pPr>
            <a:r>
              <a:rPr lang="zh-CN" altLang="en-US" sz="28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二十三年弃置身</a:t>
            </a:r>
            <a:r>
              <a:rPr lang="zh-CN" altLang="en-US" sz="28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endParaRPr lang="zh-CN" altLang="en-US" sz="28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lgn="ctr" eaLnBrk="1" hangingPunct="1">
              <a:lnSpc>
                <a:spcPct val="120000"/>
              </a:lnSpc>
            </a:pPr>
            <a:r>
              <a:rPr lang="zh-CN" altLang="en-US" sz="28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怀旧空吟</a:t>
            </a:r>
            <a:r>
              <a:rPr lang="zh-CN" altLang="en-US" sz="28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闻笛赋</a:t>
            </a:r>
            <a:r>
              <a:rPr lang="zh-CN" altLang="en-US" sz="28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endParaRPr lang="en-US" altLang="zh-CN" sz="28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lgn="ctr" eaLnBrk="1" hangingPunct="1">
              <a:lnSpc>
                <a:spcPct val="120000"/>
              </a:lnSpc>
            </a:pPr>
            <a:r>
              <a:rPr lang="zh-CN" altLang="en-US" sz="28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到乡翻似</a:t>
            </a:r>
            <a:r>
              <a:rPr lang="zh-CN" altLang="en-US" sz="28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烂柯人</a:t>
            </a:r>
            <a:r>
              <a:rPr lang="zh-CN" altLang="en-US" sz="28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a:t>
            </a:r>
            <a:endParaRPr lang="zh-CN" altLang="en-US" sz="28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lgn="ctr" eaLnBrk="1" hangingPunct="1">
              <a:lnSpc>
                <a:spcPct val="120000"/>
              </a:lnSpc>
            </a:pPr>
            <a:r>
              <a:rPr lang="zh-CN" altLang="en-US" sz="2800" b="1">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mn-ea"/>
              </a:rPr>
              <a:t>沉舟侧畔千帆过，</a:t>
            </a:r>
            <a:endParaRPr lang="en-US" altLang="zh-CN" sz="2800" b="1">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lgn="ctr" eaLnBrk="1" hangingPunct="1">
              <a:lnSpc>
                <a:spcPct val="120000"/>
              </a:lnSpc>
            </a:pPr>
            <a:r>
              <a:rPr lang="zh-CN" altLang="en-US" sz="2800" b="1">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mn-ea"/>
              </a:rPr>
              <a:t>病树前头万木春。</a:t>
            </a:r>
            <a:endParaRPr lang="zh-CN" altLang="en-US" sz="2800" b="1">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lgn="ctr" eaLnBrk="1" hangingPunct="1">
              <a:lnSpc>
                <a:spcPct val="120000"/>
              </a:lnSpc>
            </a:pPr>
            <a:r>
              <a:rPr lang="zh-CN" altLang="en-US" sz="2800" b="1">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mn-ea"/>
              </a:rPr>
              <a:t>今日听君歌一曲，</a:t>
            </a:r>
            <a:endParaRPr lang="en-US" altLang="zh-CN" sz="2800" b="1">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lgn="ctr" eaLnBrk="1" hangingPunct="1">
              <a:lnSpc>
                <a:spcPct val="120000"/>
              </a:lnSpc>
            </a:pPr>
            <a:r>
              <a:rPr lang="zh-CN" altLang="en-US" sz="2800" b="1">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mn-ea"/>
              </a:rPr>
              <a:t>暂凭杯酒长精神。</a:t>
            </a:r>
            <a:endParaRPr lang="zh-CN" altLang="en-US" sz="2800" b="1" dirty="0">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cxnSp>
        <p:nvCxnSpPr>
          <p:cNvPr id="3" name="直接连接符 2"/>
          <p:cNvCxnSpPr/>
          <p:nvPr/>
        </p:nvCxnSpPr>
        <p:spPr>
          <a:xfrm>
            <a:off x="4669790" y="1268730"/>
            <a:ext cx="0" cy="4968240"/>
          </a:xfrm>
          <a:prstGeom prst="line">
            <a:avLst/>
          </a:pr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2" name="Text Box 7"/>
          <p:cNvSpPr txBox="1">
            <a:spLocks noChangeArrowheads="1"/>
          </p:cNvSpPr>
          <p:nvPr/>
        </p:nvSpPr>
        <p:spPr bwMode="auto">
          <a:xfrm>
            <a:off x="4861560" y="1268730"/>
            <a:ext cx="3848735" cy="5106670"/>
          </a:xfrm>
          <a:prstGeom prst="rect">
            <a:avLst/>
          </a:prstGeom>
          <a:solidFill>
            <a:schemeClr val="bg1">
              <a:alpha val="30000"/>
            </a:schemeClr>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80000"/>
              </a:lnSpc>
              <a:spcBef>
                <a:spcPts val="1600"/>
              </a:spcBef>
            </a:pPr>
            <a:r>
              <a:rPr lang="zh-CN" altLang="en-US" sz="2000" b="1" dirty="0">
                <a:solidFill>
                  <a:srgbClr val="0000FF"/>
                </a:solidFill>
                <a:latin typeface="楷体" panose="02010609060101010101" pitchFamily="49" charset="-122"/>
                <a:ea typeface="楷体" panose="02010609060101010101" pitchFamily="49" charset="-122"/>
                <a:sym typeface="+mn-ea"/>
              </a:rPr>
              <a:t>酬，</a:t>
            </a:r>
            <a:r>
              <a:rPr lang="zh-CN" altLang="en-US" sz="2000" b="1" dirty="0">
                <a:solidFill>
                  <a:schemeClr val="tx1"/>
                </a:solidFill>
                <a:latin typeface="楷体" panose="02010609060101010101" pitchFamily="49" charset="-122"/>
                <a:ea typeface="楷体" panose="02010609060101010101" pitchFamily="49" charset="-122"/>
                <a:sym typeface="+mn-ea"/>
              </a:rPr>
              <a:t>这里是以诗相答的意思。</a:t>
            </a:r>
            <a:endParaRPr lang="zh-CN" altLang="en-US" sz="2000" b="1" dirty="0">
              <a:solidFill>
                <a:schemeClr val="tx1"/>
              </a:solidFill>
              <a:latin typeface="楷体" panose="02010609060101010101" pitchFamily="49" charset="-122"/>
              <a:ea typeface="楷体" panose="02010609060101010101" pitchFamily="49" charset="-122"/>
              <a:sym typeface="+mn-ea"/>
            </a:endParaRPr>
          </a:p>
          <a:p>
            <a:pPr eaLnBrk="1" hangingPunct="1">
              <a:lnSpc>
                <a:spcPct val="80000"/>
              </a:lnSpc>
              <a:spcBef>
                <a:spcPts val="1600"/>
              </a:spcBef>
            </a:pPr>
            <a:r>
              <a:rPr lang="zh-CN" altLang="en-US" sz="2000" b="1" dirty="0">
                <a:solidFill>
                  <a:srgbClr val="0000FF"/>
                </a:solidFill>
                <a:latin typeface="楷体" panose="02010609060101010101" pitchFamily="49" charset="-122"/>
                <a:ea typeface="楷体" panose="02010609060101010101" pitchFamily="49" charset="-122"/>
                <a:sym typeface="+mn-ea"/>
              </a:rPr>
              <a:t>乐天，</a:t>
            </a:r>
            <a:r>
              <a:rPr lang="zh-CN" altLang="en-US" sz="2000" b="1" dirty="0">
                <a:solidFill>
                  <a:schemeClr val="tx1"/>
                </a:solidFill>
                <a:latin typeface="楷体" panose="02010609060101010101" pitchFamily="49" charset="-122"/>
                <a:ea typeface="楷体" panose="02010609060101010101" pitchFamily="49" charset="-122"/>
                <a:sym typeface="+mn-ea"/>
              </a:rPr>
              <a:t>指白居易，字乐天。使君，对州郡长官的尊称。</a:t>
            </a:r>
            <a:endParaRPr lang="zh-CN" altLang="en-US" sz="2400" b="1" dirty="0">
              <a:solidFill>
                <a:schemeClr val="tx1"/>
              </a:solidFill>
              <a:ea typeface="楷体" panose="02010609060101010101" pitchFamily="49" charset="-122"/>
              <a:sym typeface="+mn-ea"/>
            </a:endParaRPr>
          </a:p>
          <a:p>
            <a:pPr eaLnBrk="1" hangingPunct="1">
              <a:lnSpc>
                <a:spcPct val="80000"/>
              </a:lnSpc>
              <a:spcBef>
                <a:spcPts val="1600"/>
              </a:spcBef>
            </a:pPr>
            <a:r>
              <a:rPr lang="zh-CN" altLang="en-US" sz="2000" b="1" dirty="0">
                <a:solidFill>
                  <a:srgbClr val="0000FF"/>
                </a:solidFill>
                <a:latin typeface="楷体" panose="02010609060101010101" pitchFamily="49" charset="-122"/>
                <a:ea typeface="楷体" panose="02010609060101010101" pitchFamily="49" charset="-122"/>
              </a:rPr>
              <a:t>巴山楚水：诗人</a:t>
            </a:r>
            <a:r>
              <a:rPr lang="zh-CN" altLang="en-US" sz="2000" b="1" dirty="0">
                <a:latin typeface="楷体" panose="02010609060101010101" pitchFamily="49" charset="-122"/>
                <a:ea typeface="楷体" panose="02010609060101010101" pitchFamily="49" charset="-122"/>
              </a:rPr>
              <a:t>曾贬谪四川夔州，朗州等地，</a:t>
            </a:r>
            <a:r>
              <a:rPr lang="zh-CN" altLang="en-US" sz="2000" b="1" dirty="0">
                <a:latin typeface="楷体" panose="02010609060101010101" pitchFamily="49" charset="-122"/>
                <a:ea typeface="楷体" panose="02010609060101010101" pitchFamily="49" charset="-122"/>
                <a:sym typeface="+mn-ea"/>
              </a:rPr>
              <a:t>夔州古属巴郡，</a:t>
            </a:r>
            <a:r>
              <a:rPr lang="zh-CN" altLang="en-US" sz="2000" b="1" dirty="0">
                <a:latin typeface="楷体" panose="02010609060101010101" pitchFamily="49" charset="-122"/>
                <a:ea typeface="楷体" panose="02010609060101010101" pitchFamily="49" charset="-122"/>
              </a:rPr>
              <a:t>湖南朗州属</a:t>
            </a:r>
            <a:r>
              <a:rPr lang="en-US" altLang="zh-CN" sz="2000" b="1" dirty="0">
                <a:latin typeface="楷体" panose="02010609060101010101" pitchFamily="49" charset="-122"/>
                <a:ea typeface="楷体" panose="02010609060101010101" pitchFamily="49" charset="-122"/>
              </a:rPr>
              <a:t>“</a:t>
            </a:r>
            <a:r>
              <a:rPr lang="zh-CN" altLang="en-US" sz="2000" b="1" dirty="0">
                <a:latin typeface="楷体" panose="02010609060101010101" pitchFamily="49" charset="-122"/>
                <a:ea typeface="楷体" panose="02010609060101010101" pitchFamily="49" charset="-122"/>
              </a:rPr>
              <a:t>楚地</a:t>
            </a:r>
            <a:r>
              <a:rPr lang="en-US" altLang="zh-CN" sz="2000" b="1" dirty="0">
                <a:latin typeface="楷体" panose="02010609060101010101" pitchFamily="49" charset="-122"/>
                <a:ea typeface="楷体" panose="02010609060101010101" pitchFamily="49" charset="-122"/>
              </a:rPr>
              <a:t>”</a:t>
            </a:r>
            <a:r>
              <a:rPr lang="zh-CN" altLang="en-US" sz="2000" b="1" dirty="0">
                <a:latin typeface="楷体" panose="02010609060101010101" pitchFamily="49" charset="-122"/>
                <a:ea typeface="楷体" panose="02010609060101010101" pitchFamily="49" charset="-122"/>
              </a:rPr>
              <a:t>，故称</a:t>
            </a:r>
            <a:r>
              <a:rPr lang="en-US" altLang="zh-CN" sz="2000" b="1" dirty="0">
                <a:latin typeface="楷体" panose="02010609060101010101" pitchFamily="49" charset="-122"/>
                <a:ea typeface="楷体" panose="02010609060101010101" pitchFamily="49" charset="-122"/>
              </a:rPr>
              <a:t>“</a:t>
            </a:r>
            <a:r>
              <a:rPr lang="zh-CN" altLang="en-US" sz="2000" b="1" dirty="0">
                <a:solidFill>
                  <a:srgbClr val="FF0000"/>
                </a:solidFill>
                <a:latin typeface="楷体" panose="02010609060101010101" pitchFamily="49" charset="-122"/>
                <a:ea typeface="楷体" panose="02010609060101010101" pitchFamily="49" charset="-122"/>
              </a:rPr>
              <a:t>巴山楚水</a:t>
            </a:r>
            <a:r>
              <a:rPr lang="en-US" altLang="zh-CN" sz="2000" b="1" dirty="0">
                <a:solidFill>
                  <a:srgbClr val="FF0000"/>
                </a:solidFill>
                <a:latin typeface="楷体" panose="02010609060101010101" pitchFamily="49" charset="-122"/>
                <a:ea typeface="楷体" panose="02010609060101010101" pitchFamily="49" charset="-122"/>
              </a:rPr>
              <a:t>”</a:t>
            </a:r>
            <a:r>
              <a:rPr lang="zh-CN" altLang="en-US" sz="2000" b="1" dirty="0">
                <a:latin typeface="楷体" panose="02010609060101010101" pitchFamily="49" charset="-122"/>
                <a:ea typeface="楷体" panose="02010609060101010101" pitchFamily="49" charset="-122"/>
              </a:rPr>
              <a:t>。</a:t>
            </a:r>
            <a:endParaRPr lang="en-US" altLang="zh-CN" sz="2000" b="1" dirty="0">
              <a:latin typeface="楷体" panose="02010609060101010101" pitchFamily="49" charset="-122"/>
              <a:ea typeface="楷体" panose="02010609060101010101" pitchFamily="49" charset="-122"/>
            </a:endParaRPr>
          </a:p>
          <a:p>
            <a:pPr eaLnBrk="1" hangingPunct="1">
              <a:lnSpc>
                <a:spcPct val="80000"/>
              </a:lnSpc>
              <a:spcBef>
                <a:spcPts val="1600"/>
              </a:spcBef>
            </a:pPr>
            <a:r>
              <a:rPr lang="zh-CN" altLang="en-US" sz="2000" b="1" dirty="0">
                <a:solidFill>
                  <a:srgbClr val="0000FF"/>
                </a:solidFill>
                <a:latin typeface="楷体" panose="02010609060101010101" pitchFamily="49" charset="-122"/>
                <a:ea typeface="楷体" panose="02010609060101010101" pitchFamily="49" charset="-122"/>
              </a:rPr>
              <a:t>弃置身：</a:t>
            </a:r>
            <a:r>
              <a:rPr lang="zh-CN" altLang="en-US" sz="2000" b="1" dirty="0">
                <a:latin typeface="楷体" panose="02010609060101010101" pitchFamily="49" charset="-122"/>
                <a:ea typeface="楷体" panose="02010609060101010101" pitchFamily="49" charset="-122"/>
              </a:rPr>
              <a:t>指遭受贬谪的诗人自己。</a:t>
            </a:r>
            <a:endParaRPr lang="en-US" altLang="zh-CN" sz="2000" b="1" dirty="0">
              <a:latin typeface="楷体" panose="02010609060101010101" pitchFamily="49" charset="-122"/>
              <a:ea typeface="楷体" panose="02010609060101010101" pitchFamily="49" charset="-122"/>
            </a:endParaRPr>
          </a:p>
          <a:p>
            <a:pPr eaLnBrk="1" hangingPunct="1">
              <a:lnSpc>
                <a:spcPct val="80000"/>
              </a:lnSpc>
              <a:spcBef>
                <a:spcPts val="1600"/>
              </a:spcBef>
            </a:pPr>
            <a:r>
              <a:rPr lang="zh-CN" altLang="en-US" sz="2000" b="1" dirty="0">
                <a:solidFill>
                  <a:srgbClr val="0000FF"/>
                </a:solidFill>
                <a:latin typeface="楷体" panose="02010609060101010101" pitchFamily="49" charset="-122"/>
                <a:ea typeface="楷体" panose="02010609060101010101" pitchFamily="49" charset="-122"/>
              </a:rPr>
              <a:t>闻笛赋：</a:t>
            </a:r>
            <a:r>
              <a:rPr lang="zh-CN" altLang="en-US" sz="2000" b="1" dirty="0">
                <a:latin typeface="楷体" panose="02010609060101010101" pitchFamily="49" charset="-122"/>
                <a:ea typeface="楷体" panose="02010609060101010101" pitchFamily="49" charset="-122"/>
              </a:rPr>
              <a:t>指西晋向秀所作的</a:t>
            </a:r>
            <a:r>
              <a:rPr lang="en-US" altLang="zh-CN" sz="2000" b="1" dirty="0">
                <a:latin typeface="楷体" panose="02010609060101010101" pitchFamily="49" charset="-122"/>
                <a:ea typeface="楷体" panose="02010609060101010101" pitchFamily="49" charset="-122"/>
              </a:rPr>
              <a:t>《</a:t>
            </a:r>
            <a:r>
              <a:rPr lang="zh-CN" altLang="en-US" sz="2000" b="1" dirty="0">
                <a:latin typeface="楷体" panose="02010609060101010101" pitchFamily="49" charset="-122"/>
                <a:ea typeface="楷体" panose="02010609060101010101" pitchFamily="49" charset="-122"/>
              </a:rPr>
              <a:t>思旧赋</a:t>
            </a:r>
            <a:r>
              <a:rPr lang="en-US" altLang="zh-CN" sz="2000" b="1" dirty="0">
                <a:latin typeface="楷体" panose="02010609060101010101" pitchFamily="49" charset="-122"/>
                <a:ea typeface="楷体" panose="02010609060101010101" pitchFamily="49" charset="-122"/>
              </a:rPr>
              <a:t>》</a:t>
            </a:r>
            <a:r>
              <a:rPr lang="zh-CN" altLang="en-US" sz="2000" b="1" dirty="0">
                <a:latin typeface="楷体" panose="02010609060101010101" pitchFamily="49" charset="-122"/>
                <a:ea typeface="楷体" panose="02010609060101010101" pitchFamily="49" charset="-122"/>
              </a:rPr>
              <a:t>。</a:t>
            </a:r>
            <a:endParaRPr lang="en-US" altLang="zh-CN" sz="2000" b="1" dirty="0">
              <a:latin typeface="楷体" panose="02010609060101010101" pitchFamily="49" charset="-122"/>
              <a:ea typeface="楷体" panose="02010609060101010101" pitchFamily="49" charset="-122"/>
            </a:endParaRPr>
          </a:p>
          <a:p>
            <a:pPr eaLnBrk="1" hangingPunct="1">
              <a:lnSpc>
                <a:spcPct val="80000"/>
              </a:lnSpc>
              <a:spcBef>
                <a:spcPts val="1600"/>
              </a:spcBef>
            </a:pPr>
            <a:r>
              <a:rPr lang="zh-CN" altLang="en-US" sz="2000" b="1" dirty="0">
                <a:solidFill>
                  <a:srgbClr val="0000FF"/>
                </a:solidFill>
                <a:latin typeface="楷体" panose="02010609060101010101" pitchFamily="49" charset="-122"/>
                <a:ea typeface="楷体" panose="02010609060101010101" pitchFamily="49" charset="-122"/>
              </a:rPr>
              <a:t>烂柯人：</a:t>
            </a:r>
            <a:r>
              <a:rPr lang="zh-CN" altLang="en-US" sz="2000" b="1" dirty="0">
                <a:latin typeface="楷体" panose="02010609060101010101" pitchFamily="49" charset="-122"/>
                <a:ea typeface="楷体" panose="02010609060101010101" pitchFamily="49" charset="-122"/>
              </a:rPr>
              <a:t>指晋人王质。</a:t>
            </a:r>
            <a:r>
              <a:rPr lang="zh-CN" altLang="en-US" sz="2000" b="1" dirty="0">
                <a:solidFill>
                  <a:srgbClr val="0000FF"/>
                </a:solidFill>
                <a:latin typeface="楷体" panose="02010609060101010101" pitchFamily="49" charset="-122"/>
                <a:ea typeface="楷体" panose="02010609060101010101" pitchFamily="49" charset="-122"/>
                <a:sym typeface="+mn-ea"/>
              </a:rPr>
              <a:t>柯，</a:t>
            </a:r>
            <a:r>
              <a:rPr lang="zh-CN" altLang="en-US" sz="2000" b="1" dirty="0">
                <a:latin typeface="楷体" panose="02010609060101010101" pitchFamily="49" charset="-122"/>
                <a:ea typeface="楷体" panose="02010609060101010101" pitchFamily="49" charset="-122"/>
              </a:rPr>
              <a:t>斧柄。</a:t>
            </a:r>
            <a:endParaRPr lang="zh-CN" altLang="en-US" sz="2000" b="1" dirty="0">
              <a:latin typeface="楷体" panose="02010609060101010101" pitchFamily="49" charset="-122"/>
              <a:ea typeface="楷体" panose="02010609060101010101" pitchFamily="49" charset="-122"/>
            </a:endParaRPr>
          </a:p>
          <a:p>
            <a:pPr eaLnBrk="1" hangingPunct="1">
              <a:lnSpc>
                <a:spcPct val="80000"/>
              </a:lnSpc>
              <a:spcBef>
                <a:spcPts val="2000"/>
              </a:spcBef>
            </a:pPr>
            <a:r>
              <a:rPr lang="zh-CN" altLang="en-US" sz="2000" b="1">
                <a:solidFill>
                  <a:srgbClr val="0000FF"/>
                </a:solidFill>
                <a:latin typeface="楷体" panose="02010609060101010101" pitchFamily="49" charset="-122"/>
                <a:ea typeface="楷体" panose="02010609060101010101" pitchFamily="49" charset="-122"/>
                <a:sym typeface="+mn-ea"/>
              </a:rPr>
              <a:t>歌一曲：</a:t>
            </a:r>
            <a:r>
              <a:rPr lang="zh-CN" altLang="en-US" sz="2000" b="1">
                <a:latin typeface="楷体" panose="02010609060101010101" pitchFamily="49" charset="-122"/>
                <a:ea typeface="楷体" panose="02010609060101010101" pitchFamily="49" charset="-122"/>
                <a:sym typeface="+mn-ea"/>
              </a:rPr>
              <a:t>指白居易的</a:t>
            </a:r>
            <a:r>
              <a:rPr lang="en-US" altLang="zh-CN" sz="2000" b="1">
                <a:latin typeface="楷体" panose="02010609060101010101" pitchFamily="49" charset="-122"/>
                <a:ea typeface="楷体" panose="02010609060101010101" pitchFamily="49" charset="-122"/>
                <a:sym typeface="+mn-ea"/>
              </a:rPr>
              <a:t>《</a:t>
            </a:r>
            <a:r>
              <a:rPr lang="zh-CN" altLang="en-US" sz="2000" b="1">
                <a:latin typeface="楷体" panose="02010609060101010101" pitchFamily="49" charset="-122"/>
                <a:ea typeface="楷体" panose="02010609060101010101" pitchFamily="49" charset="-122"/>
                <a:sym typeface="+mn-ea"/>
              </a:rPr>
              <a:t>醉赠刘二十八使君</a:t>
            </a:r>
            <a:r>
              <a:rPr lang="en-US" altLang="zh-CN" sz="2000" b="1">
                <a:latin typeface="楷体" panose="02010609060101010101" pitchFamily="49" charset="-122"/>
                <a:ea typeface="楷体" panose="02010609060101010101" pitchFamily="49" charset="-122"/>
                <a:sym typeface="+mn-ea"/>
              </a:rPr>
              <a:t>》</a:t>
            </a:r>
            <a:r>
              <a:rPr lang="zh-CN" altLang="en-US" sz="2000" b="1">
                <a:latin typeface="楷体" panose="02010609060101010101" pitchFamily="49" charset="-122"/>
                <a:ea typeface="楷体" panose="02010609060101010101" pitchFamily="49" charset="-122"/>
                <a:sym typeface="+mn-ea"/>
              </a:rPr>
              <a:t>。</a:t>
            </a:r>
            <a:endParaRPr lang="en-US" altLang="zh-CN" sz="2000" b="1">
              <a:latin typeface="楷体" panose="02010609060101010101" pitchFamily="49" charset="-122"/>
              <a:ea typeface="楷体" panose="02010609060101010101" pitchFamily="49" charset="-122"/>
            </a:endParaRPr>
          </a:p>
          <a:p>
            <a:pPr eaLnBrk="1" hangingPunct="1">
              <a:lnSpc>
                <a:spcPct val="80000"/>
              </a:lnSpc>
              <a:spcBef>
                <a:spcPts val="2000"/>
              </a:spcBef>
            </a:pPr>
            <a:r>
              <a:rPr lang="zh-CN" altLang="en-US" sz="2000" b="1">
                <a:solidFill>
                  <a:srgbClr val="0000FF"/>
                </a:solidFill>
                <a:latin typeface="楷体" panose="02010609060101010101" pitchFamily="49" charset="-122"/>
                <a:ea typeface="楷体" panose="02010609060101010101" pitchFamily="49" charset="-122"/>
                <a:sym typeface="+mn-ea"/>
              </a:rPr>
              <a:t>长：</a:t>
            </a:r>
            <a:r>
              <a:rPr lang="zh-CN" altLang="en-US" sz="2000" b="1">
                <a:latin typeface="楷体" panose="02010609060101010101" pitchFamily="49" charset="-122"/>
                <a:ea typeface="楷体" panose="02010609060101010101" pitchFamily="49" charset="-122"/>
                <a:sym typeface="+mn-ea"/>
              </a:rPr>
              <a:t>增长，振作。</a:t>
            </a:r>
            <a:endParaRPr lang="zh-CN" altLang="en-US" sz="2000" b="1" dirty="0">
              <a:latin typeface="楷体" panose="02010609060101010101" pitchFamily="49" charset="-122"/>
              <a:ea typeface="楷体" panose="02010609060101010101" pitchFamily="49"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799"/>
                                        </p:tgtEl>
                                        <p:attrNameLst>
                                          <p:attrName>style.visibility</p:attrName>
                                        </p:attrNameLst>
                                      </p:cBhvr>
                                      <p:to>
                                        <p:strVal val="visible"/>
                                      </p:to>
                                    </p:set>
                                    <p:animEffect transition="in" filter="fade">
                                      <p:cBhvr>
                                        <p:cTn id="7" dur="500"/>
                                        <p:tgtEl>
                                          <p:spTgt spid="297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fade">
                                      <p:cBhvr>
                                        <p:cTn id="17" dur="1000"/>
                                        <p:tgtEl>
                                          <p:spTgt spid="22">
                                            <p:txEl>
                                              <p:pRg st="0" end="0"/>
                                            </p:txEl>
                                          </p:spTgt>
                                        </p:tgtEl>
                                      </p:cBhvr>
                                    </p:animEffect>
                                    <p:anim calcmode="lin" valueType="num">
                                      <p:cBhvr>
                                        <p:cTn id="18"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2">
                                            <p:txEl>
                                              <p:pRg st="1" end="1"/>
                                            </p:txEl>
                                          </p:spTgt>
                                        </p:tgtEl>
                                        <p:attrNameLst>
                                          <p:attrName>style.visibility</p:attrName>
                                        </p:attrNameLst>
                                      </p:cBhvr>
                                      <p:to>
                                        <p:strVal val="visible"/>
                                      </p:to>
                                    </p:set>
                                    <p:animEffect transition="in" filter="fade">
                                      <p:cBhvr>
                                        <p:cTn id="24" dur="1000"/>
                                        <p:tgtEl>
                                          <p:spTgt spid="22">
                                            <p:txEl>
                                              <p:pRg st="1" end="1"/>
                                            </p:txEl>
                                          </p:spTgt>
                                        </p:tgtEl>
                                      </p:cBhvr>
                                    </p:animEffect>
                                    <p:anim calcmode="lin" valueType="num">
                                      <p:cBhvr>
                                        <p:cTn id="25"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2">
                                            <p:txEl>
                                              <p:pRg st="2" end="2"/>
                                            </p:txEl>
                                          </p:spTgt>
                                        </p:tgtEl>
                                        <p:attrNameLst>
                                          <p:attrName>style.visibility</p:attrName>
                                        </p:attrNameLst>
                                      </p:cBhvr>
                                      <p:to>
                                        <p:strVal val="visible"/>
                                      </p:to>
                                    </p:set>
                                    <p:animEffect transition="in" filter="fade">
                                      <p:cBhvr>
                                        <p:cTn id="31" dur="1000"/>
                                        <p:tgtEl>
                                          <p:spTgt spid="22">
                                            <p:txEl>
                                              <p:pRg st="2" end="2"/>
                                            </p:txEl>
                                          </p:spTgt>
                                        </p:tgtEl>
                                      </p:cBhvr>
                                    </p:animEffect>
                                    <p:anim calcmode="lin" valueType="num">
                                      <p:cBhvr>
                                        <p:cTn id="3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2">
                                            <p:txEl>
                                              <p:pRg st="3" end="3"/>
                                            </p:txEl>
                                          </p:spTgt>
                                        </p:tgtEl>
                                        <p:attrNameLst>
                                          <p:attrName>style.visibility</p:attrName>
                                        </p:attrNameLst>
                                      </p:cBhvr>
                                      <p:to>
                                        <p:strVal val="visible"/>
                                      </p:to>
                                    </p:set>
                                    <p:animEffect transition="in" filter="fade">
                                      <p:cBhvr>
                                        <p:cTn id="38" dur="1000"/>
                                        <p:tgtEl>
                                          <p:spTgt spid="22">
                                            <p:txEl>
                                              <p:pRg st="3" end="3"/>
                                            </p:txEl>
                                          </p:spTgt>
                                        </p:tgtEl>
                                      </p:cBhvr>
                                    </p:animEffect>
                                    <p:anim calcmode="lin" valueType="num">
                                      <p:cBhvr>
                                        <p:cTn id="39"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22">
                                            <p:txEl>
                                              <p:pRg st="4" end="4"/>
                                            </p:txEl>
                                          </p:spTgt>
                                        </p:tgtEl>
                                        <p:attrNameLst>
                                          <p:attrName>style.visibility</p:attrName>
                                        </p:attrNameLst>
                                      </p:cBhvr>
                                      <p:to>
                                        <p:strVal val="visible"/>
                                      </p:to>
                                    </p:set>
                                    <p:animEffect transition="in" filter="fade">
                                      <p:cBhvr>
                                        <p:cTn id="45" dur="1000"/>
                                        <p:tgtEl>
                                          <p:spTgt spid="22">
                                            <p:txEl>
                                              <p:pRg st="4" end="4"/>
                                            </p:txEl>
                                          </p:spTgt>
                                        </p:tgtEl>
                                      </p:cBhvr>
                                    </p:animEffect>
                                    <p:anim calcmode="lin" valueType="num">
                                      <p:cBhvr>
                                        <p:cTn id="46" dur="1000" fill="hold"/>
                                        <p:tgtEl>
                                          <p:spTgt spid="22">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2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22">
                                            <p:txEl>
                                              <p:pRg st="5" end="5"/>
                                            </p:txEl>
                                          </p:spTgt>
                                        </p:tgtEl>
                                        <p:attrNameLst>
                                          <p:attrName>style.visibility</p:attrName>
                                        </p:attrNameLst>
                                      </p:cBhvr>
                                      <p:to>
                                        <p:strVal val="visible"/>
                                      </p:to>
                                    </p:set>
                                    <p:animEffect transition="in" filter="fade">
                                      <p:cBhvr>
                                        <p:cTn id="52" dur="1000"/>
                                        <p:tgtEl>
                                          <p:spTgt spid="22">
                                            <p:txEl>
                                              <p:pRg st="5" end="5"/>
                                            </p:txEl>
                                          </p:spTgt>
                                        </p:tgtEl>
                                      </p:cBhvr>
                                    </p:animEffect>
                                    <p:anim calcmode="lin" valueType="num">
                                      <p:cBhvr>
                                        <p:cTn id="53"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54"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22">
                                            <p:txEl>
                                              <p:pRg st="6" end="6"/>
                                            </p:txEl>
                                          </p:spTgt>
                                        </p:tgtEl>
                                        <p:attrNameLst>
                                          <p:attrName>style.visibility</p:attrName>
                                        </p:attrNameLst>
                                      </p:cBhvr>
                                      <p:to>
                                        <p:strVal val="visible"/>
                                      </p:to>
                                    </p:set>
                                    <p:animEffect transition="in" filter="fade">
                                      <p:cBhvr>
                                        <p:cTn id="59" dur="1000"/>
                                        <p:tgtEl>
                                          <p:spTgt spid="22">
                                            <p:txEl>
                                              <p:pRg st="6" end="6"/>
                                            </p:txEl>
                                          </p:spTgt>
                                        </p:tgtEl>
                                      </p:cBhvr>
                                    </p:animEffect>
                                    <p:anim calcmode="lin" valueType="num">
                                      <p:cBhvr>
                                        <p:cTn id="6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6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22">
                                            <p:txEl>
                                              <p:pRg st="7" end="7"/>
                                            </p:txEl>
                                          </p:spTgt>
                                        </p:tgtEl>
                                        <p:attrNameLst>
                                          <p:attrName>style.visibility</p:attrName>
                                        </p:attrNameLst>
                                      </p:cBhvr>
                                      <p:to>
                                        <p:strVal val="visible"/>
                                      </p:to>
                                    </p:set>
                                    <p:animEffect transition="in" filter="fade">
                                      <p:cBhvr>
                                        <p:cTn id="66" dur="1000"/>
                                        <p:tgtEl>
                                          <p:spTgt spid="22">
                                            <p:txEl>
                                              <p:pRg st="7" end="7"/>
                                            </p:txEl>
                                          </p:spTgt>
                                        </p:tgtEl>
                                      </p:cBhvr>
                                    </p:animEffect>
                                    <p:anim calcmode="lin" valueType="num">
                                      <p:cBhvr>
                                        <p:cTn id="67"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9"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cstate="print"/>
          <a:stretch>
            <a:fillRect/>
          </a:stretch>
        </a:blipFill>
        <a:effectLst/>
      </p:bgPr>
    </p:bg>
    <p:spTree>
      <p:nvGrpSpPr>
        <p:cNvPr id="1" name=""/>
        <p:cNvGrpSpPr/>
        <p:nvPr/>
      </p:nvGrpSpPr>
      <p:grpSpPr>
        <a:xfrm>
          <a:off x="0" y="0"/>
          <a:ext cx="0" cy="0"/>
          <a:chOff x="0" y="0"/>
          <a:chExt cx="0" cy="0"/>
        </a:xfrm>
      </p:grpSpPr>
      <p:sp>
        <p:nvSpPr>
          <p:cNvPr id="8195" name="Rectangle 3"/>
          <p:cNvSpPr>
            <a:spLocks noGrp="1" noRot="1"/>
          </p:cNvSpPr>
          <p:nvPr>
            <p:ph idx="4294967295"/>
          </p:nvPr>
        </p:nvSpPr>
        <p:spPr>
          <a:xfrm>
            <a:off x="3462338" y="993775"/>
            <a:ext cx="5681662" cy="4187825"/>
          </a:xfrm>
        </p:spPr>
        <p:txBody>
          <a:bodyPr>
            <a:noAutofit/>
          </a:bodyPr>
          <a:lstStyle/>
          <a:p>
            <a:pPr marL="0" indent="0" eaLnBrk="1" fontAlgn="auto" hangingPunct="1">
              <a:buFont typeface="Wingdings" panose="05000000000000000000" pitchFamily="2" charset="2"/>
              <a:buNone/>
              <a:defRPr/>
            </a:pPr>
            <a:r>
              <a:rPr lang="zh-CN" altLang="en-US" sz="2800" b="1" noProof="1">
                <a:solidFill>
                  <a:srgbClr val="FF0000"/>
                </a:solidFill>
                <a:effectLst>
                  <a:outerShdw blurRad="38100" dist="19050" dir="2700000" algn="tl" rotWithShape="0">
                    <a:schemeClr val="dk1">
                      <a:alpha val="40000"/>
                    </a:schemeClr>
                  </a:outerShdw>
                </a:effectLst>
              </a:rPr>
              <a:t>【译文】</a:t>
            </a:r>
            <a:endParaRPr lang="zh-CN" altLang="en-US" sz="2800" b="1" noProof="1">
              <a:effectLst>
                <a:outerShdw blurRad="38100" dist="19050" dir="2700000" algn="tl" rotWithShape="0">
                  <a:schemeClr val="dk1">
                    <a:alpha val="40000"/>
                  </a:schemeClr>
                </a:outerShdw>
              </a:effectLst>
            </a:endParaRPr>
          </a:p>
          <a:p>
            <a:pPr marL="0" indent="0" algn="ctr" eaLnBrk="1" fontAlgn="auto" hangingPunct="1">
              <a:buFont typeface="Wingdings" panose="05000000000000000000" pitchFamily="2" charset="2"/>
              <a:buNone/>
              <a:defRPr/>
            </a:pPr>
            <a:r>
              <a:rPr lang="zh-CN" altLang="en-US" sz="2800" b="1" noProof="1">
                <a:effectLst>
                  <a:outerShdw blurRad="38100" dist="19050" dir="2700000" algn="tl" rotWithShape="0">
                    <a:schemeClr val="dk1">
                      <a:alpha val="40000"/>
                    </a:schemeClr>
                  </a:outerShdw>
                </a:effectLst>
              </a:rPr>
              <a:t>在巴山楚水这些凄凉的地方，</a:t>
            </a:r>
            <a:endParaRPr lang="zh-CN" altLang="en-US" sz="2800" b="1" noProof="1">
              <a:effectLst>
                <a:outerShdw blurRad="38100" dist="19050" dir="2700000" algn="tl" rotWithShape="0">
                  <a:schemeClr val="dk1">
                    <a:alpha val="40000"/>
                  </a:schemeClr>
                </a:outerShdw>
              </a:effectLst>
            </a:endParaRPr>
          </a:p>
          <a:p>
            <a:pPr marL="0" indent="0" algn="ctr" eaLnBrk="1" fontAlgn="auto" hangingPunct="1">
              <a:buFont typeface="Wingdings" panose="05000000000000000000" pitchFamily="2" charset="2"/>
              <a:buNone/>
              <a:defRPr/>
            </a:pPr>
            <a:r>
              <a:rPr lang="zh-CN" altLang="en-US" sz="2800" b="1" noProof="1">
                <a:effectLst>
                  <a:outerShdw blurRad="38100" dist="19050" dir="2700000" algn="tl" rotWithShape="0">
                    <a:schemeClr val="dk1">
                      <a:alpha val="40000"/>
                    </a:schemeClr>
                  </a:outerShdw>
                </a:effectLst>
              </a:rPr>
              <a:t>度过了二十三年沦落的光阴。 </a:t>
            </a:r>
            <a:endParaRPr lang="zh-CN" altLang="en-US" sz="2800" b="1" noProof="1">
              <a:effectLst>
                <a:outerShdw blurRad="38100" dist="19050" dir="2700000" algn="tl" rotWithShape="0">
                  <a:schemeClr val="dk1">
                    <a:alpha val="40000"/>
                  </a:schemeClr>
                </a:outerShdw>
              </a:effectLst>
            </a:endParaRPr>
          </a:p>
          <a:p>
            <a:pPr marL="0" indent="0" algn="ctr" eaLnBrk="1" fontAlgn="auto" hangingPunct="1">
              <a:buFont typeface="Wingdings" panose="05000000000000000000" pitchFamily="2" charset="2"/>
              <a:buNone/>
              <a:defRPr/>
            </a:pPr>
            <a:r>
              <a:rPr lang="zh-CN" altLang="en-US" sz="2800" b="1" noProof="1">
                <a:effectLst>
                  <a:outerShdw blurRad="38100" dist="19050" dir="2700000" algn="tl" rotWithShape="0">
                    <a:schemeClr val="dk1">
                      <a:alpha val="40000"/>
                    </a:schemeClr>
                  </a:outerShdw>
                </a:effectLst>
              </a:rPr>
              <a:t>怀念故友徒然吟诵闻笛小赋，</a:t>
            </a:r>
            <a:endParaRPr lang="zh-CN" altLang="en-US" sz="2800" b="1" noProof="1">
              <a:effectLst>
                <a:outerShdw blurRad="38100" dist="19050" dir="2700000" algn="tl" rotWithShape="0">
                  <a:schemeClr val="dk1">
                    <a:alpha val="40000"/>
                  </a:schemeClr>
                </a:outerShdw>
              </a:effectLst>
            </a:endParaRPr>
          </a:p>
          <a:p>
            <a:pPr marL="0" indent="0" algn="ctr" eaLnBrk="1" fontAlgn="auto" hangingPunct="1">
              <a:buFont typeface="Wingdings" panose="05000000000000000000" pitchFamily="2" charset="2"/>
              <a:buNone/>
              <a:defRPr/>
            </a:pPr>
            <a:r>
              <a:rPr lang="zh-CN" altLang="en-US" sz="2800" b="1" noProof="1">
                <a:effectLst>
                  <a:outerShdw blurRad="38100" dist="19050" dir="2700000" algn="tl" rotWithShape="0">
                    <a:schemeClr val="dk1">
                      <a:alpha val="40000"/>
                    </a:schemeClr>
                  </a:outerShdw>
                </a:effectLst>
              </a:rPr>
              <a:t>久谪归来感到已非旧时光景。 </a:t>
            </a:r>
            <a:endParaRPr lang="zh-CN" altLang="en-US" sz="2800" b="1" noProof="1">
              <a:effectLst>
                <a:outerShdw blurRad="38100" dist="19050" dir="2700000" algn="tl" rotWithShape="0">
                  <a:schemeClr val="dk1">
                    <a:alpha val="40000"/>
                  </a:schemeClr>
                </a:outerShdw>
              </a:effectLst>
            </a:endParaRPr>
          </a:p>
          <a:p>
            <a:pPr marL="0" indent="0" algn="ctr" eaLnBrk="1" fontAlgn="auto" hangingPunct="1">
              <a:buFont typeface="Wingdings" panose="05000000000000000000" pitchFamily="2" charset="2"/>
              <a:buNone/>
              <a:defRPr/>
            </a:pPr>
            <a:r>
              <a:rPr lang="zh-CN" altLang="en-US" sz="2800" b="1" noProof="1">
                <a:effectLst>
                  <a:outerShdw blurRad="38100" dist="19050" dir="2700000" algn="tl" rotWithShape="0">
                    <a:schemeClr val="dk1">
                      <a:alpha val="40000"/>
                    </a:schemeClr>
                  </a:outerShdw>
                </a:effectLst>
              </a:rPr>
              <a:t>沉船的旁边正有千帆驶过，    </a:t>
            </a:r>
            <a:endParaRPr lang="zh-CN" altLang="en-US" sz="2800" b="1" noProof="1">
              <a:effectLst>
                <a:outerShdw blurRad="38100" dist="19050" dir="2700000" algn="tl" rotWithShape="0">
                  <a:schemeClr val="dk1">
                    <a:alpha val="40000"/>
                  </a:schemeClr>
                </a:outerShdw>
              </a:effectLst>
            </a:endParaRPr>
          </a:p>
          <a:p>
            <a:pPr marL="0" indent="0" algn="ctr" eaLnBrk="1" fontAlgn="auto" hangingPunct="1">
              <a:buFont typeface="Wingdings" panose="05000000000000000000" pitchFamily="2" charset="2"/>
              <a:buNone/>
              <a:defRPr/>
            </a:pPr>
            <a:r>
              <a:rPr lang="zh-CN" altLang="en-US" sz="2800" b="1" noProof="1">
                <a:effectLst>
                  <a:outerShdw blurRad="38100" dist="19050" dir="2700000" algn="tl" rotWithShape="0">
                    <a:schemeClr val="dk1">
                      <a:alpha val="40000"/>
                    </a:schemeClr>
                  </a:outerShdw>
                </a:effectLst>
              </a:rPr>
              <a:t>病树的前头却是万木争春。  　　 </a:t>
            </a:r>
            <a:endParaRPr lang="zh-CN" altLang="en-US" sz="2800" b="1" noProof="1">
              <a:effectLst>
                <a:outerShdw blurRad="38100" dist="19050" dir="2700000" algn="tl" rotWithShape="0">
                  <a:schemeClr val="dk1">
                    <a:alpha val="40000"/>
                  </a:schemeClr>
                </a:outerShdw>
              </a:effectLst>
            </a:endParaRPr>
          </a:p>
          <a:p>
            <a:pPr marL="0" indent="0" algn="ctr" eaLnBrk="1" fontAlgn="auto" hangingPunct="1">
              <a:buFont typeface="Wingdings" panose="05000000000000000000" pitchFamily="2" charset="2"/>
              <a:buNone/>
              <a:defRPr/>
            </a:pPr>
            <a:r>
              <a:rPr lang="zh-CN" altLang="en-US" sz="2800" b="1" noProof="1">
                <a:effectLst>
                  <a:outerShdw blurRad="38100" dist="19050" dir="2700000" algn="tl" rotWithShape="0">
                    <a:schemeClr val="dk1">
                      <a:alpha val="40000"/>
                    </a:schemeClr>
                  </a:outerShdw>
                </a:effectLst>
              </a:rPr>
              <a:t>今天听了你为我吟诵的诗篇，</a:t>
            </a:r>
            <a:endParaRPr lang="zh-CN" altLang="en-US" sz="2800" b="1" noProof="1">
              <a:effectLst>
                <a:outerShdw blurRad="38100" dist="19050" dir="2700000" algn="tl" rotWithShape="0">
                  <a:schemeClr val="dk1">
                    <a:alpha val="40000"/>
                  </a:schemeClr>
                </a:outerShdw>
              </a:effectLst>
            </a:endParaRPr>
          </a:p>
          <a:p>
            <a:pPr marL="0" indent="0" algn="ctr" eaLnBrk="1" fontAlgn="auto" hangingPunct="1">
              <a:buFont typeface="Wingdings" panose="05000000000000000000" pitchFamily="2" charset="2"/>
              <a:buNone/>
              <a:defRPr/>
            </a:pPr>
            <a:r>
              <a:rPr lang="zh-CN" altLang="en-US" sz="2800" b="1" noProof="1">
                <a:effectLst>
                  <a:outerShdw blurRad="38100" dist="19050" dir="2700000" algn="tl" rotWithShape="0">
                    <a:schemeClr val="dk1">
                      <a:alpha val="40000"/>
                    </a:schemeClr>
                  </a:outerShdw>
                </a:effectLst>
              </a:rPr>
              <a:t>暂且借这一怀美酒振奋精神。 </a:t>
            </a:r>
            <a:endParaRPr lang="zh-CN" altLang="en-US" sz="2800" b="1" noProof="1">
              <a:effectLst>
                <a:outerShdw blurRad="38100" dist="19050" dir="2700000" algn="tl" rotWithShape="0">
                  <a:schemeClr val="dk1">
                    <a:alpha val="40000"/>
                  </a:schemeClr>
                </a:outerShdw>
              </a:effectLst>
            </a:endParaRPr>
          </a:p>
        </p:txBody>
      </p:sp>
      <p:pic>
        <p:nvPicPr>
          <p:cNvPr id="15" name="图片 14"/>
          <p:cNvPicPr>
            <a:picLocks noChangeAspect="1"/>
          </p:cNvPicPr>
          <p:nvPr/>
        </p:nvPicPr>
        <p:blipFill>
          <a:blip r:embed="rId2" cstate="print"/>
          <a:stretch>
            <a:fillRect/>
          </a:stretch>
        </p:blipFill>
        <p:spPr>
          <a:xfrm>
            <a:off x="-89535" y="3061335"/>
            <a:ext cx="3694430" cy="3628390"/>
          </a:xfrm>
          <a:prstGeom prst="rect">
            <a:avLst/>
          </a:prstGeom>
          <a:noFill/>
          <a:ln w="9525">
            <a:noFill/>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1000"/>
                                        <p:tgtEl>
                                          <p:spTgt spid="8195">
                                            <p:txEl>
                                              <p:pRg st="0" end="0"/>
                                            </p:txEl>
                                          </p:spTgt>
                                        </p:tgtEl>
                                      </p:cBhvr>
                                    </p:animEffect>
                                    <p:anim calcmode="lin" valueType="num">
                                      <p:cBhvr>
                                        <p:cTn id="8" dur="1000" fill="hold"/>
                                        <p:tgtEl>
                                          <p:spTgt spid="819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19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195">
                                            <p:txEl>
                                              <p:pRg st="1" end="1"/>
                                            </p:txEl>
                                          </p:spTgt>
                                        </p:tgtEl>
                                        <p:attrNameLst>
                                          <p:attrName>style.visibility</p:attrName>
                                        </p:attrNameLst>
                                      </p:cBhvr>
                                      <p:to>
                                        <p:strVal val="visible"/>
                                      </p:to>
                                    </p:set>
                                    <p:animEffect transition="in" filter="fade">
                                      <p:cBhvr>
                                        <p:cTn id="14" dur="1000"/>
                                        <p:tgtEl>
                                          <p:spTgt spid="8195">
                                            <p:txEl>
                                              <p:pRg st="1" end="1"/>
                                            </p:txEl>
                                          </p:spTgt>
                                        </p:tgtEl>
                                      </p:cBhvr>
                                    </p:animEffect>
                                    <p:anim calcmode="lin" valueType="num">
                                      <p:cBhvr>
                                        <p:cTn id="15" dur="1000" fill="hold"/>
                                        <p:tgtEl>
                                          <p:spTgt spid="819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19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195">
                                            <p:txEl>
                                              <p:pRg st="2" end="2"/>
                                            </p:txEl>
                                          </p:spTgt>
                                        </p:tgtEl>
                                        <p:attrNameLst>
                                          <p:attrName>style.visibility</p:attrName>
                                        </p:attrNameLst>
                                      </p:cBhvr>
                                      <p:to>
                                        <p:strVal val="visible"/>
                                      </p:to>
                                    </p:set>
                                    <p:animEffect transition="in" filter="fade">
                                      <p:cBhvr>
                                        <p:cTn id="21" dur="1000"/>
                                        <p:tgtEl>
                                          <p:spTgt spid="8195">
                                            <p:txEl>
                                              <p:pRg st="2" end="2"/>
                                            </p:txEl>
                                          </p:spTgt>
                                        </p:tgtEl>
                                      </p:cBhvr>
                                    </p:animEffect>
                                    <p:anim calcmode="lin" valueType="num">
                                      <p:cBhvr>
                                        <p:cTn id="22" dur="1000" fill="hold"/>
                                        <p:tgtEl>
                                          <p:spTgt spid="819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19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195">
                                            <p:txEl>
                                              <p:pRg st="3" end="3"/>
                                            </p:txEl>
                                          </p:spTgt>
                                        </p:tgtEl>
                                        <p:attrNameLst>
                                          <p:attrName>style.visibility</p:attrName>
                                        </p:attrNameLst>
                                      </p:cBhvr>
                                      <p:to>
                                        <p:strVal val="visible"/>
                                      </p:to>
                                    </p:set>
                                    <p:animEffect transition="in" filter="fade">
                                      <p:cBhvr>
                                        <p:cTn id="28" dur="1000"/>
                                        <p:tgtEl>
                                          <p:spTgt spid="8195">
                                            <p:txEl>
                                              <p:pRg st="3" end="3"/>
                                            </p:txEl>
                                          </p:spTgt>
                                        </p:tgtEl>
                                      </p:cBhvr>
                                    </p:animEffect>
                                    <p:anim calcmode="lin" valueType="num">
                                      <p:cBhvr>
                                        <p:cTn id="29" dur="1000" fill="hold"/>
                                        <p:tgtEl>
                                          <p:spTgt spid="819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819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195">
                                            <p:txEl>
                                              <p:pRg st="4" end="4"/>
                                            </p:txEl>
                                          </p:spTgt>
                                        </p:tgtEl>
                                        <p:attrNameLst>
                                          <p:attrName>style.visibility</p:attrName>
                                        </p:attrNameLst>
                                      </p:cBhvr>
                                      <p:to>
                                        <p:strVal val="visible"/>
                                      </p:to>
                                    </p:set>
                                    <p:animEffect transition="in" filter="fade">
                                      <p:cBhvr>
                                        <p:cTn id="35" dur="1000"/>
                                        <p:tgtEl>
                                          <p:spTgt spid="8195">
                                            <p:txEl>
                                              <p:pRg st="4" end="4"/>
                                            </p:txEl>
                                          </p:spTgt>
                                        </p:tgtEl>
                                      </p:cBhvr>
                                    </p:animEffect>
                                    <p:anim calcmode="lin" valueType="num">
                                      <p:cBhvr>
                                        <p:cTn id="36" dur="1000" fill="hold"/>
                                        <p:tgtEl>
                                          <p:spTgt spid="819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819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8195">
                                            <p:txEl>
                                              <p:pRg st="5" end="5"/>
                                            </p:txEl>
                                          </p:spTgt>
                                        </p:tgtEl>
                                        <p:attrNameLst>
                                          <p:attrName>style.visibility</p:attrName>
                                        </p:attrNameLst>
                                      </p:cBhvr>
                                      <p:to>
                                        <p:strVal val="visible"/>
                                      </p:to>
                                    </p:set>
                                    <p:anim calcmode="lin" valueType="num">
                                      <p:cBhvr>
                                        <p:cTn id="42" dur="1" fill="hold"/>
                                        <p:tgtEl>
                                          <p:spTgt spid="8195">
                                            <p:txEl>
                                              <p:pRg st="5" end="5"/>
                                            </p:txEl>
                                          </p:spTgt>
                                        </p:tgtEl>
                                      </p:cBhvr>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8195">
                                            <p:txEl>
                                              <p:pRg st="6" end="6"/>
                                            </p:txEl>
                                          </p:spTgt>
                                        </p:tgtEl>
                                        <p:attrNameLst>
                                          <p:attrName>style.visibility</p:attrName>
                                        </p:attrNameLst>
                                      </p:cBhvr>
                                      <p:to>
                                        <p:strVal val="visible"/>
                                      </p:to>
                                    </p:set>
                                    <p:animEffect transition="in" filter="fade">
                                      <p:cBhvr>
                                        <p:cTn id="47" dur="1000"/>
                                        <p:tgtEl>
                                          <p:spTgt spid="8195">
                                            <p:txEl>
                                              <p:pRg st="6" end="6"/>
                                            </p:txEl>
                                          </p:spTgt>
                                        </p:tgtEl>
                                      </p:cBhvr>
                                    </p:animEffect>
                                    <p:anim calcmode="lin" valueType="num">
                                      <p:cBhvr>
                                        <p:cTn id="48" dur="1000" fill="hold"/>
                                        <p:tgtEl>
                                          <p:spTgt spid="8195">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819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8195">
                                            <p:txEl>
                                              <p:pRg st="7" end="7"/>
                                            </p:txEl>
                                          </p:spTgt>
                                        </p:tgtEl>
                                        <p:attrNameLst>
                                          <p:attrName>style.visibility</p:attrName>
                                        </p:attrNameLst>
                                      </p:cBhvr>
                                      <p:to>
                                        <p:strVal val="visible"/>
                                      </p:to>
                                    </p:set>
                                    <p:animEffect transition="in" filter="fade">
                                      <p:cBhvr>
                                        <p:cTn id="54" dur="1000"/>
                                        <p:tgtEl>
                                          <p:spTgt spid="8195">
                                            <p:txEl>
                                              <p:pRg st="7" end="7"/>
                                            </p:txEl>
                                          </p:spTgt>
                                        </p:tgtEl>
                                      </p:cBhvr>
                                    </p:animEffect>
                                    <p:anim calcmode="lin" valueType="num">
                                      <p:cBhvr>
                                        <p:cTn id="55" dur="1000" fill="hold"/>
                                        <p:tgtEl>
                                          <p:spTgt spid="8195">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819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8195">
                                            <p:txEl>
                                              <p:pRg st="8" end="8"/>
                                            </p:txEl>
                                          </p:spTgt>
                                        </p:tgtEl>
                                        <p:attrNameLst>
                                          <p:attrName>style.visibility</p:attrName>
                                        </p:attrNameLst>
                                      </p:cBhvr>
                                      <p:to>
                                        <p:strVal val="visible"/>
                                      </p:to>
                                    </p:set>
                                    <p:animEffect transition="in" filter="fade">
                                      <p:cBhvr>
                                        <p:cTn id="61" dur="1000"/>
                                        <p:tgtEl>
                                          <p:spTgt spid="8195">
                                            <p:txEl>
                                              <p:pRg st="8" end="8"/>
                                            </p:txEl>
                                          </p:spTgt>
                                        </p:tgtEl>
                                      </p:cBhvr>
                                    </p:animEffect>
                                    <p:anim calcmode="lin" valueType="num">
                                      <p:cBhvr>
                                        <p:cTn id="62" dur="1000" fill="hold"/>
                                        <p:tgtEl>
                                          <p:spTgt spid="8195">
                                            <p:txEl>
                                              <p:pRg st="8" end="8"/>
                                            </p:txEl>
                                          </p:spTgt>
                                        </p:tgtEl>
                                        <p:attrNameLst>
                                          <p:attrName>ppt_x</p:attrName>
                                        </p:attrNameLst>
                                      </p:cBhvr>
                                      <p:tavLst>
                                        <p:tav tm="0">
                                          <p:val>
                                            <p:strVal val="#ppt_x"/>
                                          </p:val>
                                        </p:tav>
                                        <p:tav tm="100000">
                                          <p:val>
                                            <p:strVal val="#ppt_x"/>
                                          </p:val>
                                        </p:tav>
                                      </p:tavLst>
                                    </p:anim>
                                    <p:anim calcmode="lin" valueType="num">
                                      <p:cBhvr>
                                        <p:cTn id="63" dur="1000" fill="hold"/>
                                        <p:tgtEl>
                                          <p:spTgt spid="8195">
                                            <p:txEl>
                                              <p:pRg st="8" end="8"/>
                                            </p:txEl>
                                          </p:spTgt>
                                        </p:tgtEl>
                                        <p:attrNameLst>
                                          <p:attrName>ppt_y</p:attrName>
                                        </p:attrNameLst>
                                      </p:cBhvr>
                                      <p:tavLst>
                                        <p:tav tm="0">
                                          <p:val>
                                            <p:strVal val="#ppt_y+.1"/>
                                          </p:val>
                                        </p:tav>
                                        <p:tav tm="100000">
                                          <p:val>
                                            <p:strVal val="#ppt_y"/>
                                          </p:val>
                                        </p:tav>
                                      </p:tavLst>
                                    </p:anim>
                                  </p:childTnLst>
                                </p:cTn>
                              </p:par>
                            </p:childTnLst>
                          </p:cTn>
                        </p:par>
                        <p:par>
                          <p:cTn id="64" fill="hold">
                            <p:stCondLst>
                              <p:cond delay="1000"/>
                            </p:stCondLst>
                            <p:childTnLst>
                              <p:par>
                                <p:cTn id="65" presetID="21" presetClass="entr" presetSubtype="1" fill="hold"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heel(1)">
                                      <p:cBhvr>
                                        <p:cTn id="6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cstate="print"/>
          <a:stretch>
            <a:fillRect/>
          </a:stretch>
        </a:blipFill>
        <a:effectLst/>
      </p:bgPr>
    </p:bg>
    <p:spTree>
      <p:nvGrpSpPr>
        <p:cNvPr id="1" name=""/>
        <p:cNvGrpSpPr/>
        <p:nvPr/>
      </p:nvGrpSpPr>
      <p:grpSpPr>
        <a:xfrm>
          <a:off x="0" y="0"/>
          <a:ext cx="0" cy="0"/>
          <a:chOff x="0" y="0"/>
          <a:chExt cx="0" cy="0"/>
        </a:xfrm>
      </p:grpSpPr>
      <p:sp>
        <p:nvSpPr>
          <p:cNvPr id="3075" name="Rectangle 3"/>
          <p:cNvSpPr>
            <a:spLocks noGrp="1" noRot="1" noChangeArrowheads="1"/>
          </p:cNvSpPr>
          <p:nvPr>
            <p:ph idx="4294967295"/>
          </p:nvPr>
        </p:nvSpPr>
        <p:spPr>
          <a:xfrm>
            <a:off x="1324293" y="857568"/>
            <a:ext cx="6494462" cy="5386387"/>
          </a:xfrm>
          <a:solidFill>
            <a:schemeClr val="bg1">
              <a:alpha val="30000"/>
            </a:schemeClr>
          </a:solidFill>
        </p:spPr>
        <p:txBody>
          <a:bodyPr>
            <a:noAutofit/>
          </a:bodyPr>
          <a:lstStyle/>
          <a:p>
            <a:pPr marL="0" indent="0" algn="ctr" eaLnBrk="1" hangingPunct="1">
              <a:buFont typeface="Wingdings" panose="05000000000000000000" pitchFamily="2" charset="2"/>
              <a:buNone/>
            </a:pPr>
            <a:r>
              <a:rPr lang="en-US" altLang="zh-CN" sz="3600" b="1">
                <a:effectLst/>
                <a:sym typeface="+mn-ea"/>
              </a:rPr>
              <a:t>《</a:t>
            </a:r>
            <a:r>
              <a:rPr lang="zh-CN" altLang="en-US" sz="3600" b="1">
                <a:effectLst/>
                <a:sym typeface="+mn-ea"/>
              </a:rPr>
              <a:t>酬乐天扬州初逢席上见赠</a:t>
            </a:r>
            <a:r>
              <a:rPr lang="en-US" altLang="zh-CN" sz="3600" b="1">
                <a:effectLst/>
                <a:sym typeface="+mn-ea"/>
              </a:rPr>
              <a:t>》</a:t>
            </a:r>
            <a:endParaRPr lang="zh-CN" altLang="en-US" sz="3600" b="1" dirty="0" smtClean="0">
              <a:effectLst/>
            </a:endParaRPr>
          </a:p>
          <a:p>
            <a:pPr marL="0" indent="0" algn="ctr" eaLnBrk="1" hangingPunct="1">
              <a:buFont typeface="Wingdings" panose="05000000000000000000" pitchFamily="2" charset="2"/>
              <a:buNone/>
            </a:pPr>
            <a:endParaRPr lang="zh-CN" altLang="en-US" sz="1600" b="1" dirty="0" smtClean="0">
              <a:effectLst/>
            </a:endParaRPr>
          </a:p>
          <a:p>
            <a:pPr marL="0" indent="0" algn="ctr" eaLnBrk="1" hangingPunct="1">
              <a:buFont typeface="Wingdings" panose="05000000000000000000" pitchFamily="2" charset="2"/>
              <a:buNone/>
            </a:pPr>
            <a:r>
              <a:rPr lang="zh-CN" altLang="en-US" sz="2800" b="1" dirty="0" smtClean="0">
                <a:effectLst/>
              </a:rPr>
              <a:t>巴山楚水</a:t>
            </a:r>
            <a:r>
              <a:rPr lang="zh-CN" altLang="en-US" sz="2800" b="1" dirty="0">
                <a:solidFill>
                  <a:srgbClr val="0000FF"/>
                </a:solidFill>
                <a:latin typeface="楷体" panose="02010609060101010101" pitchFamily="49" charset="-122"/>
                <a:ea typeface="楷体" panose="02010609060101010101" pitchFamily="49" charset="-122"/>
              </a:rPr>
              <a:t>凄凉地</a:t>
            </a:r>
            <a:r>
              <a:rPr lang="zh-CN" altLang="en-US" sz="2800" b="1" dirty="0" smtClean="0">
                <a:effectLst/>
              </a:rPr>
              <a:t>，</a:t>
            </a:r>
            <a:r>
              <a:rPr lang="zh-CN" altLang="en-US" sz="2800" b="1" dirty="0">
                <a:solidFill>
                  <a:srgbClr val="0000FF"/>
                </a:solidFill>
                <a:latin typeface="楷体" panose="02010609060101010101" pitchFamily="49" charset="-122"/>
                <a:ea typeface="楷体" panose="02010609060101010101" pitchFamily="49" charset="-122"/>
              </a:rPr>
              <a:t>二十三年</a:t>
            </a:r>
            <a:r>
              <a:rPr lang="zh-CN" altLang="en-US" sz="2800" b="1" dirty="0" smtClean="0">
                <a:effectLst/>
              </a:rPr>
              <a:t>弃置身。</a:t>
            </a:r>
            <a:endParaRPr lang="zh-CN" altLang="en-US" sz="2800" b="1" dirty="0" smtClean="0">
              <a:effectLst/>
            </a:endParaRPr>
          </a:p>
          <a:p>
            <a:pPr marL="0" indent="0" algn="ctr" eaLnBrk="1" hangingPunct="1">
              <a:buFont typeface="Wingdings" panose="05000000000000000000" pitchFamily="2" charset="2"/>
              <a:buNone/>
            </a:pPr>
            <a:r>
              <a:rPr lang="zh-CN" altLang="en-US" sz="2000" b="1" dirty="0" smtClean="0">
                <a:solidFill>
                  <a:srgbClr val="FF0000"/>
                </a:solidFill>
                <a:effectLst/>
                <a:sym typeface="+mn-ea"/>
              </a:rPr>
              <a:t>（欲扬先抑</a:t>
            </a:r>
            <a:r>
              <a:rPr lang="zh-CN" altLang="en-US" sz="2000" b="1" dirty="0" smtClean="0">
                <a:solidFill>
                  <a:srgbClr val="FF0000"/>
                </a:solidFill>
                <a:effectLst/>
              </a:rPr>
              <a:t>贬谪地之僻，被贬时间之长）</a:t>
            </a:r>
            <a:endParaRPr lang="zh-CN" altLang="en-US" sz="2800" b="1" dirty="0" smtClean="0">
              <a:solidFill>
                <a:srgbClr val="FF0000"/>
              </a:solidFill>
              <a:effectLst/>
            </a:endParaRPr>
          </a:p>
          <a:p>
            <a:pPr marL="0" indent="0" algn="ctr" eaLnBrk="1" hangingPunct="1">
              <a:buFont typeface="Wingdings" panose="05000000000000000000" pitchFamily="2" charset="2"/>
              <a:buNone/>
            </a:pPr>
            <a:r>
              <a:rPr lang="zh-CN" altLang="en-US" sz="2800" b="1" dirty="0">
                <a:solidFill>
                  <a:srgbClr val="0000FF"/>
                </a:solidFill>
                <a:latin typeface="楷体" panose="02010609060101010101" pitchFamily="49" charset="-122"/>
                <a:ea typeface="楷体" panose="02010609060101010101" pitchFamily="49" charset="-122"/>
              </a:rPr>
              <a:t>怀旧</a:t>
            </a:r>
            <a:r>
              <a:rPr lang="zh-CN" altLang="en-US" sz="2800" b="1" dirty="0" smtClean="0">
                <a:effectLst/>
              </a:rPr>
              <a:t>空吟闻笛赋，到乡翻似</a:t>
            </a:r>
            <a:r>
              <a:rPr lang="zh-CN" altLang="en-US" sz="2800" b="1" dirty="0">
                <a:solidFill>
                  <a:srgbClr val="0000FF"/>
                </a:solidFill>
                <a:latin typeface="楷体" panose="02010609060101010101" pitchFamily="49" charset="-122"/>
                <a:ea typeface="楷体" panose="02010609060101010101" pitchFamily="49" charset="-122"/>
              </a:rPr>
              <a:t>烂柯人</a:t>
            </a:r>
            <a:r>
              <a:rPr lang="zh-CN" altLang="en-US" sz="2800" b="1" dirty="0" smtClean="0">
                <a:effectLst/>
              </a:rPr>
              <a:t>。</a:t>
            </a:r>
            <a:endParaRPr lang="zh-CN" altLang="en-US" sz="2800" b="1" dirty="0" smtClean="0">
              <a:effectLst/>
            </a:endParaRPr>
          </a:p>
          <a:p>
            <a:pPr marL="0" indent="0" algn="ctr" eaLnBrk="1" hangingPunct="1">
              <a:buFont typeface="Wingdings" panose="05000000000000000000" pitchFamily="2" charset="2"/>
              <a:buNone/>
            </a:pPr>
            <a:r>
              <a:rPr lang="zh-CN" altLang="en-US" sz="2000" b="1" dirty="0" smtClean="0">
                <a:solidFill>
                  <a:srgbClr val="FF0000"/>
                </a:solidFill>
                <a:effectLst/>
                <a:sym typeface="+mn-ea"/>
              </a:rPr>
              <a:t>（用典故，人事全非，亲旧凋零，</a:t>
            </a:r>
            <a:endParaRPr lang="zh-CN" altLang="en-US" sz="2000" b="1" dirty="0" smtClean="0">
              <a:solidFill>
                <a:srgbClr val="FF0000"/>
              </a:solidFill>
              <a:effectLst/>
            </a:endParaRPr>
          </a:p>
          <a:p>
            <a:pPr marL="0" indent="0" algn="ctr" eaLnBrk="1" hangingPunct="1">
              <a:buFont typeface="Wingdings" panose="05000000000000000000" pitchFamily="2" charset="2"/>
              <a:buNone/>
            </a:pPr>
            <a:r>
              <a:rPr lang="zh-CN" altLang="en-US" sz="2000" b="1" dirty="0" smtClean="0">
                <a:solidFill>
                  <a:srgbClr val="FF0000"/>
                </a:solidFill>
                <a:effectLst/>
                <a:sym typeface="+mn-ea"/>
              </a:rPr>
              <a:t>今非昔比，恍如隔世）</a:t>
            </a:r>
            <a:endParaRPr lang="zh-CN" altLang="en-US" sz="2800" b="1" dirty="0" smtClean="0">
              <a:effectLst/>
            </a:endParaRPr>
          </a:p>
          <a:p>
            <a:pPr marL="0" indent="0" algn="ctr" eaLnBrk="1" hangingPunct="1">
              <a:buFont typeface="Wingdings" panose="05000000000000000000" pitchFamily="2" charset="2"/>
              <a:buNone/>
            </a:pPr>
            <a:r>
              <a:rPr lang="zh-CN" altLang="en-US" sz="2800" b="1" dirty="0">
                <a:solidFill>
                  <a:srgbClr val="0000FF"/>
                </a:solidFill>
                <a:latin typeface="楷体" panose="02010609060101010101" pitchFamily="49" charset="-122"/>
                <a:ea typeface="楷体" panose="02010609060101010101" pitchFamily="49" charset="-122"/>
              </a:rPr>
              <a:t>沉舟</a:t>
            </a:r>
            <a:r>
              <a:rPr lang="zh-CN" altLang="en-US" sz="2800" b="1" dirty="0" smtClean="0">
                <a:effectLst/>
              </a:rPr>
              <a:t>侧畔千帆过，</a:t>
            </a:r>
            <a:r>
              <a:rPr lang="zh-CN" altLang="en-US" sz="2800" b="1" dirty="0">
                <a:solidFill>
                  <a:srgbClr val="0000FF"/>
                </a:solidFill>
                <a:latin typeface="楷体" panose="02010609060101010101" pitchFamily="49" charset="-122"/>
                <a:ea typeface="楷体" panose="02010609060101010101" pitchFamily="49" charset="-122"/>
              </a:rPr>
              <a:t>病树</a:t>
            </a:r>
            <a:r>
              <a:rPr lang="zh-CN" altLang="en-US" sz="2800" b="1" dirty="0" smtClean="0">
                <a:effectLst/>
              </a:rPr>
              <a:t>前头</a:t>
            </a:r>
            <a:r>
              <a:rPr lang="zh-CN" altLang="en-US" sz="2800" b="1" dirty="0">
                <a:solidFill>
                  <a:srgbClr val="0000FF"/>
                </a:solidFill>
                <a:latin typeface="楷体" panose="02010609060101010101" pitchFamily="49" charset="-122"/>
                <a:ea typeface="楷体" panose="02010609060101010101" pitchFamily="49" charset="-122"/>
              </a:rPr>
              <a:t>万木春</a:t>
            </a:r>
            <a:r>
              <a:rPr lang="zh-CN" altLang="en-US" sz="2800" b="1" dirty="0" smtClean="0">
                <a:effectLst/>
              </a:rPr>
              <a:t>。</a:t>
            </a:r>
            <a:endParaRPr lang="zh-CN" altLang="en-US" sz="2800" b="1" dirty="0" smtClean="0">
              <a:effectLst/>
            </a:endParaRPr>
          </a:p>
          <a:p>
            <a:pPr marL="0" indent="0" algn="ctr" eaLnBrk="1" hangingPunct="1">
              <a:buFont typeface="Wingdings" panose="05000000000000000000" pitchFamily="2" charset="2"/>
              <a:buNone/>
            </a:pPr>
            <a:r>
              <a:rPr lang="zh-CN" altLang="en-US" sz="2000" b="1" dirty="0" smtClean="0">
                <a:solidFill>
                  <a:srgbClr val="FF0000"/>
                </a:solidFill>
                <a:effectLst/>
                <a:sym typeface="+mn-ea"/>
              </a:rPr>
              <a:t>（以新陈代谢的自然规律暗示政治上的新旧交替）</a:t>
            </a:r>
            <a:endParaRPr lang="zh-CN" altLang="en-US" sz="2800" b="1" dirty="0" smtClean="0">
              <a:effectLst/>
            </a:endParaRPr>
          </a:p>
          <a:p>
            <a:pPr marL="0" indent="0" algn="ctr" eaLnBrk="1" hangingPunct="1">
              <a:buFont typeface="Wingdings" panose="05000000000000000000" pitchFamily="2" charset="2"/>
              <a:buNone/>
            </a:pPr>
            <a:r>
              <a:rPr lang="zh-CN" altLang="en-US" sz="2800" b="1" dirty="0" smtClean="0">
                <a:effectLst/>
              </a:rPr>
              <a:t>今日听君歌一曲，暂凭杯酒</a:t>
            </a:r>
            <a:r>
              <a:rPr lang="zh-CN" altLang="en-US" sz="2800" b="1" dirty="0">
                <a:solidFill>
                  <a:srgbClr val="0000FF"/>
                </a:solidFill>
                <a:latin typeface="楷体" panose="02010609060101010101" pitchFamily="49" charset="-122"/>
                <a:ea typeface="楷体" panose="02010609060101010101" pitchFamily="49" charset="-122"/>
              </a:rPr>
              <a:t>长精神</a:t>
            </a:r>
            <a:r>
              <a:rPr lang="zh-CN" altLang="en-US" sz="2800" b="1" dirty="0" smtClean="0">
                <a:effectLst/>
              </a:rPr>
              <a:t>。</a:t>
            </a:r>
            <a:endParaRPr lang="zh-CN" altLang="en-US" sz="2800" b="1" dirty="0" smtClean="0">
              <a:effectLst/>
            </a:endParaRPr>
          </a:p>
          <a:p>
            <a:pPr marL="0" indent="0" algn="ctr" eaLnBrk="1" hangingPunct="1">
              <a:buFont typeface="Wingdings" panose="05000000000000000000" pitchFamily="2" charset="2"/>
              <a:buNone/>
            </a:pPr>
            <a:r>
              <a:rPr lang="zh-CN" altLang="en-US" sz="2000" b="1" dirty="0" smtClean="0">
                <a:solidFill>
                  <a:srgbClr val="FF0000"/>
                </a:solidFill>
                <a:effectLst/>
                <a:sym typeface="+mn-ea"/>
              </a:rPr>
              <a:t>（点明酬赠之意，与友人共勉坚韧不拔的意志</a:t>
            </a:r>
            <a:endParaRPr lang="zh-CN" altLang="en-US" sz="2000" b="1" dirty="0" smtClean="0">
              <a:solidFill>
                <a:srgbClr val="FF0000"/>
              </a:solidFill>
              <a:effectLst/>
              <a:sym typeface="+mn-ea"/>
            </a:endParaRPr>
          </a:p>
          <a:p>
            <a:pPr marL="0" indent="0" algn="ctr" eaLnBrk="1" hangingPunct="1">
              <a:buFont typeface="Wingdings" panose="05000000000000000000" pitchFamily="2" charset="2"/>
              <a:buNone/>
            </a:pPr>
            <a:r>
              <a:rPr lang="zh-CN" altLang="en-US" sz="2000" b="1" dirty="0" smtClean="0">
                <a:solidFill>
                  <a:srgbClr val="FF0000"/>
                </a:solidFill>
                <a:effectLst/>
                <a:sym typeface="+mn-ea"/>
              </a:rPr>
              <a:t>和乐观豁达的精神态度）</a:t>
            </a:r>
            <a:endParaRPr lang="zh-CN" altLang="en-US" sz="2000" b="1" dirty="0" smtClean="0">
              <a:solidFill>
                <a:srgbClr val="FF0000"/>
              </a:solidFill>
              <a:effectLst/>
            </a:endParaRPr>
          </a:p>
          <a:p>
            <a:pPr marL="0" indent="0" algn="ctr" eaLnBrk="1" hangingPunct="1">
              <a:buFont typeface="Wingdings" panose="05000000000000000000" pitchFamily="2" charset="2"/>
              <a:buNone/>
            </a:pPr>
            <a:endParaRPr lang="zh-CN" altLang="en-US" sz="2800" b="1" dirty="0" smtClean="0">
              <a:effectLst/>
            </a:endParaRPr>
          </a:p>
        </p:txBody>
      </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075">
                                            <p:txEl>
                                              <p:charRg st="0" end="0"/>
                                            </p:txEl>
                                          </p:spTgt>
                                        </p:tgtEl>
                                        <p:attrNameLst>
                                          <p:attrName>style.visibility</p:attrName>
                                        </p:attrNameLst>
                                      </p:cBhvr>
                                      <p:to>
                                        <p:strVal val="visible"/>
                                      </p:to>
                                    </p:set>
                                    <p:animEffect transition="in" filter="fade">
                                      <p:cBhvr>
                                        <p:cTn id="13" dur="1000"/>
                                        <p:tgtEl>
                                          <p:spTgt spid="3075">
                                            <p:txEl>
                                              <p:charRg st="0" end="0"/>
                                            </p:txEl>
                                          </p:spTgt>
                                        </p:tgtEl>
                                      </p:cBhvr>
                                    </p:animEffect>
                                    <p:anim calcmode="lin" valueType="num">
                                      <p:cBhvr>
                                        <p:cTn id="14" dur="1000" fill="hold"/>
                                        <p:tgtEl>
                                          <p:spTgt spid="3075">
                                            <p:txEl>
                                              <p:char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075">
                                            <p:txEl>
                                              <p:char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075">
                                            <p:txEl>
                                              <p:pRg st="2" end="2"/>
                                            </p:txEl>
                                          </p:spTgt>
                                        </p:tgtEl>
                                        <p:attrNameLst>
                                          <p:attrName>style.visibility</p:attrName>
                                        </p:attrNameLst>
                                      </p:cBhvr>
                                      <p:to>
                                        <p:strVal val="visible"/>
                                      </p:to>
                                    </p:set>
                                    <p:animEffect transition="in" filter="fade">
                                      <p:cBhvr>
                                        <p:cTn id="20" dur="1000"/>
                                        <p:tgtEl>
                                          <p:spTgt spid="3075">
                                            <p:txEl>
                                              <p:pRg st="2" end="2"/>
                                            </p:txEl>
                                          </p:spTgt>
                                        </p:tgtEl>
                                      </p:cBhvr>
                                    </p:animEffect>
                                    <p:anim calcmode="lin" valueType="num">
                                      <p:cBhvr>
                                        <p:cTn id="21" dur="1000" fill="hold"/>
                                        <p:tgtEl>
                                          <p:spTgt spid="3075">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07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075">
                                            <p:txEl>
                                              <p:pRg st="3" end="3"/>
                                            </p:txEl>
                                          </p:spTgt>
                                        </p:tgtEl>
                                        <p:attrNameLst>
                                          <p:attrName>style.visibility</p:attrName>
                                        </p:attrNameLst>
                                      </p:cBhvr>
                                      <p:to>
                                        <p:strVal val="visible"/>
                                      </p:to>
                                    </p:set>
                                    <p:animEffect transition="in" filter="fade">
                                      <p:cBhvr>
                                        <p:cTn id="27" dur="1000"/>
                                        <p:tgtEl>
                                          <p:spTgt spid="3075">
                                            <p:txEl>
                                              <p:pRg st="3" end="3"/>
                                            </p:txEl>
                                          </p:spTgt>
                                        </p:tgtEl>
                                      </p:cBhvr>
                                    </p:animEffect>
                                    <p:anim calcmode="lin" valueType="num">
                                      <p:cBhvr>
                                        <p:cTn id="28" dur="1000" fill="hold"/>
                                        <p:tgtEl>
                                          <p:spTgt spid="3075">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07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075">
                                            <p:txEl>
                                              <p:pRg st="4" end="4"/>
                                            </p:txEl>
                                          </p:spTgt>
                                        </p:tgtEl>
                                        <p:attrNameLst>
                                          <p:attrName>style.visibility</p:attrName>
                                        </p:attrNameLst>
                                      </p:cBhvr>
                                      <p:to>
                                        <p:strVal val="visible"/>
                                      </p:to>
                                    </p:set>
                                    <p:animEffect transition="in" filter="fade">
                                      <p:cBhvr>
                                        <p:cTn id="34" dur="1000"/>
                                        <p:tgtEl>
                                          <p:spTgt spid="3075">
                                            <p:txEl>
                                              <p:pRg st="4" end="4"/>
                                            </p:txEl>
                                          </p:spTgt>
                                        </p:tgtEl>
                                      </p:cBhvr>
                                    </p:animEffect>
                                    <p:anim calcmode="lin" valueType="num">
                                      <p:cBhvr>
                                        <p:cTn id="35" dur="1000" fill="hold"/>
                                        <p:tgtEl>
                                          <p:spTgt spid="3075">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07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075">
                                            <p:txEl>
                                              <p:pRg st="5" end="5"/>
                                            </p:txEl>
                                          </p:spTgt>
                                        </p:tgtEl>
                                        <p:attrNameLst>
                                          <p:attrName>style.visibility</p:attrName>
                                        </p:attrNameLst>
                                      </p:cBhvr>
                                      <p:to>
                                        <p:strVal val="visible"/>
                                      </p:to>
                                    </p:set>
                                    <p:animEffect transition="in" filter="fade">
                                      <p:cBhvr>
                                        <p:cTn id="41" dur="1000"/>
                                        <p:tgtEl>
                                          <p:spTgt spid="3075">
                                            <p:txEl>
                                              <p:pRg st="5" end="5"/>
                                            </p:txEl>
                                          </p:spTgt>
                                        </p:tgtEl>
                                      </p:cBhvr>
                                    </p:animEffect>
                                    <p:anim calcmode="lin" valueType="num">
                                      <p:cBhvr>
                                        <p:cTn id="42" dur="1000" fill="hold"/>
                                        <p:tgtEl>
                                          <p:spTgt spid="3075">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307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075">
                                            <p:txEl>
                                              <p:pRg st="6" end="6"/>
                                            </p:txEl>
                                          </p:spTgt>
                                        </p:tgtEl>
                                        <p:attrNameLst>
                                          <p:attrName>style.visibility</p:attrName>
                                        </p:attrNameLst>
                                      </p:cBhvr>
                                      <p:to>
                                        <p:strVal val="visible"/>
                                      </p:to>
                                    </p:set>
                                    <p:animEffect transition="in" filter="fade">
                                      <p:cBhvr>
                                        <p:cTn id="48" dur="1000"/>
                                        <p:tgtEl>
                                          <p:spTgt spid="3075">
                                            <p:txEl>
                                              <p:pRg st="6" end="6"/>
                                            </p:txEl>
                                          </p:spTgt>
                                        </p:tgtEl>
                                      </p:cBhvr>
                                    </p:animEffect>
                                    <p:anim calcmode="lin" valueType="num">
                                      <p:cBhvr>
                                        <p:cTn id="49" dur="1000" fill="hold"/>
                                        <p:tgtEl>
                                          <p:spTgt spid="3075">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307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3075">
                                            <p:txEl>
                                              <p:pRg st="7" end="7"/>
                                            </p:txEl>
                                          </p:spTgt>
                                        </p:tgtEl>
                                        <p:attrNameLst>
                                          <p:attrName>style.visibility</p:attrName>
                                        </p:attrNameLst>
                                      </p:cBhvr>
                                      <p:to>
                                        <p:strVal val="visible"/>
                                      </p:to>
                                    </p:set>
                                    <p:animEffect transition="in" filter="fade">
                                      <p:cBhvr>
                                        <p:cTn id="55" dur="1000"/>
                                        <p:tgtEl>
                                          <p:spTgt spid="3075">
                                            <p:txEl>
                                              <p:pRg st="7" end="7"/>
                                            </p:txEl>
                                          </p:spTgt>
                                        </p:tgtEl>
                                      </p:cBhvr>
                                    </p:animEffect>
                                    <p:anim calcmode="lin" valueType="num">
                                      <p:cBhvr>
                                        <p:cTn id="56" dur="1000" fill="hold"/>
                                        <p:tgtEl>
                                          <p:spTgt spid="3075">
                                            <p:txEl>
                                              <p:pRg st="7" end="7"/>
                                            </p:txEl>
                                          </p:spTgt>
                                        </p:tgtEl>
                                        <p:attrNameLst>
                                          <p:attrName>ppt_x</p:attrName>
                                        </p:attrNameLst>
                                      </p:cBhvr>
                                      <p:tavLst>
                                        <p:tav tm="0">
                                          <p:val>
                                            <p:strVal val="#ppt_x"/>
                                          </p:val>
                                        </p:tav>
                                        <p:tav tm="100000">
                                          <p:val>
                                            <p:strVal val="#ppt_x"/>
                                          </p:val>
                                        </p:tav>
                                      </p:tavLst>
                                    </p:anim>
                                    <p:anim calcmode="lin" valueType="num">
                                      <p:cBhvr>
                                        <p:cTn id="57" dur="1000" fill="hold"/>
                                        <p:tgtEl>
                                          <p:spTgt spid="307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3075">
                                            <p:txEl>
                                              <p:pRg st="8" end="8"/>
                                            </p:txEl>
                                          </p:spTgt>
                                        </p:tgtEl>
                                        <p:attrNameLst>
                                          <p:attrName>style.visibility</p:attrName>
                                        </p:attrNameLst>
                                      </p:cBhvr>
                                      <p:to>
                                        <p:strVal val="visible"/>
                                      </p:to>
                                    </p:set>
                                    <p:animEffect transition="in" filter="fade">
                                      <p:cBhvr>
                                        <p:cTn id="62" dur="1000"/>
                                        <p:tgtEl>
                                          <p:spTgt spid="3075">
                                            <p:txEl>
                                              <p:pRg st="8" end="8"/>
                                            </p:txEl>
                                          </p:spTgt>
                                        </p:tgtEl>
                                      </p:cBhvr>
                                    </p:animEffect>
                                    <p:anim calcmode="lin" valueType="num">
                                      <p:cBhvr>
                                        <p:cTn id="63" dur="1000" fill="hold"/>
                                        <p:tgtEl>
                                          <p:spTgt spid="3075">
                                            <p:txEl>
                                              <p:pRg st="8" end="8"/>
                                            </p:txEl>
                                          </p:spTgt>
                                        </p:tgtEl>
                                        <p:attrNameLst>
                                          <p:attrName>ppt_x</p:attrName>
                                        </p:attrNameLst>
                                      </p:cBhvr>
                                      <p:tavLst>
                                        <p:tav tm="0">
                                          <p:val>
                                            <p:strVal val="#ppt_x"/>
                                          </p:val>
                                        </p:tav>
                                        <p:tav tm="100000">
                                          <p:val>
                                            <p:strVal val="#ppt_x"/>
                                          </p:val>
                                        </p:tav>
                                      </p:tavLst>
                                    </p:anim>
                                    <p:anim calcmode="lin" valueType="num">
                                      <p:cBhvr>
                                        <p:cTn id="64" dur="1000" fill="hold"/>
                                        <p:tgtEl>
                                          <p:spTgt spid="3075">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3075">
                                            <p:txEl>
                                              <p:pRg st="9" end="9"/>
                                            </p:txEl>
                                          </p:spTgt>
                                        </p:tgtEl>
                                        <p:attrNameLst>
                                          <p:attrName>style.visibility</p:attrName>
                                        </p:attrNameLst>
                                      </p:cBhvr>
                                      <p:to>
                                        <p:strVal val="visible"/>
                                      </p:to>
                                    </p:set>
                                    <p:animEffect transition="in" filter="fade">
                                      <p:cBhvr>
                                        <p:cTn id="69" dur="1000"/>
                                        <p:tgtEl>
                                          <p:spTgt spid="3075">
                                            <p:txEl>
                                              <p:pRg st="9" end="9"/>
                                            </p:txEl>
                                          </p:spTgt>
                                        </p:tgtEl>
                                      </p:cBhvr>
                                    </p:animEffect>
                                    <p:anim calcmode="lin" valueType="num">
                                      <p:cBhvr>
                                        <p:cTn id="70" dur="1000" fill="hold"/>
                                        <p:tgtEl>
                                          <p:spTgt spid="3075">
                                            <p:txEl>
                                              <p:pRg st="9" end="9"/>
                                            </p:txEl>
                                          </p:spTgt>
                                        </p:tgtEl>
                                        <p:attrNameLst>
                                          <p:attrName>ppt_x</p:attrName>
                                        </p:attrNameLst>
                                      </p:cBhvr>
                                      <p:tavLst>
                                        <p:tav tm="0">
                                          <p:val>
                                            <p:strVal val="#ppt_x"/>
                                          </p:val>
                                        </p:tav>
                                        <p:tav tm="100000">
                                          <p:val>
                                            <p:strVal val="#ppt_x"/>
                                          </p:val>
                                        </p:tav>
                                      </p:tavLst>
                                    </p:anim>
                                    <p:anim calcmode="lin" valueType="num">
                                      <p:cBhvr>
                                        <p:cTn id="71" dur="1000" fill="hold"/>
                                        <p:tgtEl>
                                          <p:spTgt spid="3075">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nodeType="clickEffect">
                                  <p:stCondLst>
                                    <p:cond delay="0"/>
                                  </p:stCondLst>
                                  <p:childTnLst>
                                    <p:set>
                                      <p:cBhvr>
                                        <p:cTn id="75" dur="1" fill="hold">
                                          <p:stCondLst>
                                            <p:cond delay="0"/>
                                          </p:stCondLst>
                                        </p:cTn>
                                        <p:tgtEl>
                                          <p:spTgt spid="3075">
                                            <p:txEl>
                                              <p:pRg st="10" end="10"/>
                                            </p:txEl>
                                          </p:spTgt>
                                        </p:tgtEl>
                                        <p:attrNameLst>
                                          <p:attrName>style.visibility</p:attrName>
                                        </p:attrNameLst>
                                      </p:cBhvr>
                                      <p:to>
                                        <p:strVal val="visible"/>
                                      </p:to>
                                    </p:set>
                                    <p:animEffect transition="in" filter="fade">
                                      <p:cBhvr>
                                        <p:cTn id="76" dur="1000"/>
                                        <p:tgtEl>
                                          <p:spTgt spid="3075">
                                            <p:txEl>
                                              <p:pRg st="10" end="10"/>
                                            </p:txEl>
                                          </p:spTgt>
                                        </p:tgtEl>
                                      </p:cBhvr>
                                    </p:animEffect>
                                    <p:anim calcmode="lin" valueType="num">
                                      <p:cBhvr>
                                        <p:cTn id="77" dur="1000" fill="hold"/>
                                        <p:tgtEl>
                                          <p:spTgt spid="3075">
                                            <p:txEl>
                                              <p:pRg st="10" end="10"/>
                                            </p:txEl>
                                          </p:spTgt>
                                        </p:tgtEl>
                                        <p:attrNameLst>
                                          <p:attrName>ppt_x</p:attrName>
                                        </p:attrNameLst>
                                      </p:cBhvr>
                                      <p:tavLst>
                                        <p:tav tm="0">
                                          <p:val>
                                            <p:strVal val="#ppt_x"/>
                                          </p:val>
                                        </p:tav>
                                        <p:tav tm="100000">
                                          <p:val>
                                            <p:strVal val="#ppt_x"/>
                                          </p:val>
                                        </p:tav>
                                      </p:tavLst>
                                    </p:anim>
                                    <p:anim calcmode="lin" valueType="num">
                                      <p:cBhvr>
                                        <p:cTn id="78" dur="1000" fill="hold"/>
                                        <p:tgtEl>
                                          <p:spTgt spid="3075">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nodeType="clickEffect">
                                  <p:stCondLst>
                                    <p:cond delay="0"/>
                                  </p:stCondLst>
                                  <p:childTnLst>
                                    <p:set>
                                      <p:cBhvr>
                                        <p:cTn id="82" dur="1" fill="hold">
                                          <p:stCondLst>
                                            <p:cond delay="0"/>
                                          </p:stCondLst>
                                        </p:cTn>
                                        <p:tgtEl>
                                          <p:spTgt spid="3075">
                                            <p:txEl>
                                              <p:pRg st="11" end="11"/>
                                            </p:txEl>
                                          </p:spTgt>
                                        </p:tgtEl>
                                        <p:attrNameLst>
                                          <p:attrName>style.visibility</p:attrName>
                                        </p:attrNameLst>
                                      </p:cBhvr>
                                      <p:to>
                                        <p:strVal val="visible"/>
                                      </p:to>
                                    </p:set>
                                    <p:animEffect transition="in" filter="fade">
                                      <p:cBhvr>
                                        <p:cTn id="83" dur="1000"/>
                                        <p:tgtEl>
                                          <p:spTgt spid="3075">
                                            <p:txEl>
                                              <p:pRg st="11" end="11"/>
                                            </p:txEl>
                                          </p:spTgt>
                                        </p:tgtEl>
                                      </p:cBhvr>
                                    </p:animEffect>
                                    <p:anim calcmode="lin" valueType="num">
                                      <p:cBhvr>
                                        <p:cTn id="84" dur="1000" fill="hold"/>
                                        <p:tgtEl>
                                          <p:spTgt spid="3075">
                                            <p:txEl>
                                              <p:pRg st="11" end="11"/>
                                            </p:txEl>
                                          </p:spTgt>
                                        </p:tgtEl>
                                        <p:attrNameLst>
                                          <p:attrName>ppt_x</p:attrName>
                                        </p:attrNameLst>
                                      </p:cBhvr>
                                      <p:tavLst>
                                        <p:tav tm="0">
                                          <p:val>
                                            <p:strVal val="#ppt_x"/>
                                          </p:val>
                                        </p:tav>
                                        <p:tav tm="100000">
                                          <p:val>
                                            <p:strVal val="#ppt_x"/>
                                          </p:val>
                                        </p:tav>
                                      </p:tavLst>
                                    </p:anim>
                                    <p:anim calcmode="lin" valueType="num">
                                      <p:cBhvr>
                                        <p:cTn id="85" dur="1000" fill="hold"/>
                                        <p:tgtEl>
                                          <p:spTgt spid="3075">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DOC_GUID" val="{aeb6e8e9-7c97-466d-aa1d-37e0d8fb61a3}"/>
</p:tagLst>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21260</Words>
  <Application>WPS 演示</Application>
  <PresentationFormat>全屏显示(4:3)</PresentationFormat>
  <Paragraphs>122</Paragraphs>
  <Slides>17</Slides>
  <Notes>7</Notes>
  <HiddenSlides>0</HiddenSlides>
  <MMClips>3</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17</vt:i4>
      </vt:variant>
    </vt:vector>
  </HeadingPairs>
  <TitlesOfParts>
    <vt:vector size="32" baseType="lpstr">
      <vt:lpstr>Arial</vt:lpstr>
      <vt:lpstr>宋体</vt:lpstr>
      <vt:lpstr>Wingdings</vt:lpstr>
      <vt:lpstr>Calibri</vt:lpstr>
      <vt:lpstr>楷体</vt:lpstr>
      <vt:lpstr>华文新魏</vt:lpstr>
      <vt:lpstr>黑体</vt:lpstr>
      <vt:lpstr>Calibri</vt:lpstr>
      <vt:lpstr>微软雅黑</vt:lpstr>
      <vt:lpstr>Arial Unicode MS</vt:lpstr>
      <vt:lpstr>等线</vt:lpstr>
      <vt:lpstr>等线 Light</vt:lpstr>
      <vt:lpstr>Times New Roman</vt:lpstr>
      <vt:lpstr>华文行楷</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
  <cp:lastModifiedBy>Administrator</cp:lastModifiedBy>
  <cp:revision>4</cp:revision>
  <dcterms:created xsi:type="dcterms:W3CDTF">2019-04-12T03:30:00Z</dcterms:created>
  <dcterms:modified xsi:type="dcterms:W3CDTF">2020-09-14T00:56:48Z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2052-11.1.0.9999</vt:lpwstr>
  </property>
</Properties>
</file>