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12" r:id="rId3"/>
    <p:sldId id="313" r:id="rId4"/>
    <p:sldId id="314" r:id="rId5"/>
    <p:sldId id="315" r:id="rId6"/>
    <p:sldId id="317" r:id="rId7"/>
    <p:sldId id="427" r:id="rId8"/>
    <p:sldId id="428" r:id="rId9"/>
    <p:sldId id="316" r:id="rId10"/>
    <p:sldId id="327" r:id="rId11"/>
    <p:sldId id="328" r:id="rId12"/>
    <p:sldId id="429" r:id="rId13"/>
    <p:sldId id="318" r:id="rId14"/>
    <p:sldId id="392" r:id="rId15"/>
    <p:sldId id="393" r:id="rId16"/>
    <p:sldId id="421" r:id="rId17"/>
    <p:sldId id="422" r:id="rId18"/>
    <p:sldId id="324" r:id="rId19"/>
    <p:sldId id="325" r:id="rId20"/>
    <p:sldId id="326" r:id="rId21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362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E5C1A-0763-4F6E-9D9B-7176D4044E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61610-7306-41FD-92AD-B76AEF0645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0931-3209-4E18-88CB-068F1F25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5F0B-4A5B-4FCA-B1E7-F10DFB9ADF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0931-3209-4E18-88CB-068F1F25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5F0B-4A5B-4FCA-B1E7-F10DFB9ADF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0931-3209-4E18-88CB-068F1F25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5F0B-4A5B-4FCA-B1E7-F10DFB9ADF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0931-3209-4E18-88CB-068F1F25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5F0B-4A5B-4FCA-B1E7-F10DFB9ADF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0931-3209-4E18-88CB-068F1F25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5F0B-4A5B-4FCA-B1E7-F10DFB9ADF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0931-3209-4E18-88CB-068F1F25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5F0B-4A5B-4FCA-B1E7-F10DFB9ADF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0931-3209-4E18-88CB-068F1F25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5F0B-4A5B-4FCA-B1E7-F10DFB9ADF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0931-3209-4E18-88CB-068F1F25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5F0B-4A5B-4FCA-B1E7-F10DFB9ADF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0931-3209-4E18-88CB-068F1F25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5F0B-4A5B-4FCA-B1E7-F10DFB9ADF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0931-3209-4E18-88CB-068F1F25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5F0B-4A5B-4FCA-B1E7-F10DFB9ADF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0931-3209-4E18-88CB-068F1F25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5F0B-4A5B-4FCA-B1E7-F10DFB9ADF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4" Type="http://schemas.openxmlformats.org/officeDocument/2006/relationships/theme" Target="../theme/theme1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E0931-3209-4E18-88CB-068F1F25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5F0B-4A5B-4FCA-B1E7-F10DFB9ADF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标题 1" descr="中国教育出版网"/>
          <p:cNvSpPr txBox="1"/>
          <p:nvPr/>
        </p:nvSpPr>
        <p:spPr>
          <a:xfrm>
            <a:off x="4408170" y="1003935"/>
            <a:ext cx="4735513" cy="1073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水调歌头</a:t>
            </a:r>
            <a:endParaRPr lang="zh-CN" altLang="en-US" sz="80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74085" y="2378075"/>
            <a:ext cx="13750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苏轼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50178"/>
          <p:cNvSpPr/>
          <p:nvPr/>
        </p:nvSpPr>
        <p:spPr>
          <a:xfrm>
            <a:off x="347663" y="958850"/>
            <a:ext cx="8304212" cy="494030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月亮转过朱红色的楼阁，低低地挂在雕花窗户上，照着那没有睡意的人。月亮啊，你跟人们该没有什么怨恨吧？为什么总是在人们离别的时候才又亮又圆呢！人世间有悲欢离合，月亮也有阴晴圆缺，这样的事从古以来就是难以十全十美的。只希望我们都能生活得平安长久，那么虽然相隔千里，也都能共赏这美好的月光了。</a:t>
            </a:r>
            <a:endParaRPr lang="zh-CN" altLang="zh-CN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20240" y="1708150"/>
            <a:ext cx="5777865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活动三</a:t>
            </a:r>
            <a:endParaRPr lang="zh-CN" alt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文本探究</a:t>
            </a:r>
            <a:endParaRPr lang="zh-CN" alt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304925"/>
            <a:ext cx="6773863" cy="498475"/>
          </a:xfrm>
          <a:solidFill>
            <a:schemeClr val="bg1">
              <a:alpha val="30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、分别概括词的上阕和下阕的内容。</a:t>
            </a:r>
            <a:endParaRPr lang="zh-CN" altLang="zh-CN" sz="2800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zh-CN" altLang="en-US" sz="2800" b="1" dirty="0">
              <a:latin typeface="宋体" panose="02010600030101010101" pitchFamily="2" charset="-122"/>
            </a:endParaRPr>
          </a:p>
          <a:p>
            <a:pPr marL="0" indent="0" eaLnBrk="1" hangingPunct="1"/>
            <a:endParaRPr lang="en-US" altLang="zh-CN" sz="2800" dirty="0">
              <a:latin typeface="宋体" panose="02010600030101010101" pitchFamily="2" charset="-122"/>
            </a:endParaRPr>
          </a:p>
        </p:txBody>
      </p:sp>
      <p:sp>
        <p:nvSpPr>
          <p:cNvPr id="44035" name="圆角矩形 35" descr="中国教育出版网"/>
          <p:cNvSpPr/>
          <p:nvPr/>
        </p:nvSpPr>
        <p:spPr>
          <a:xfrm>
            <a:off x="292100" y="885825"/>
            <a:ext cx="2346325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50453" y="1921510"/>
            <a:ext cx="3927475" cy="1666240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上阕——望月(写景)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下阕——怀人(抒情)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5843" name="图片 1" descr="中国教育出版网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4740" y="3509010"/>
            <a:ext cx="6784340" cy="3351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uiExpand="1" build="p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1"/>
          <p:cNvSpPr txBox="1"/>
          <p:nvPr/>
        </p:nvSpPr>
        <p:spPr>
          <a:xfrm>
            <a:off x="1371600" y="546735"/>
            <a:ext cx="64001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</a:rPr>
              <a:t>描述作者经历的心理变化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上阕）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54225" y="1704975"/>
            <a:ext cx="5035550" cy="582613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明月几时有？把酒问青天。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78000" y="2587625"/>
            <a:ext cx="5387975" cy="584200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不知天上宫阙，今夕是何年。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33725" y="3517900"/>
            <a:ext cx="2678113" cy="582613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我欲乘风归去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17688" y="4451350"/>
            <a:ext cx="5508625" cy="582613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又恐琼楼玉宇，高处不胜寒。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21130" y="5543550"/>
            <a:ext cx="5815965" cy="585470"/>
            <a:chOff x="2238" y="8730"/>
            <a:chExt cx="9159" cy="922"/>
          </a:xfrm>
        </p:grpSpPr>
        <p:sp>
          <p:nvSpPr>
            <p:cNvPr id="11" name="文本框 10"/>
            <p:cNvSpPr txBox="1"/>
            <p:nvPr/>
          </p:nvSpPr>
          <p:spPr>
            <a:xfrm>
              <a:off x="2238" y="8740"/>
              <a:ext cx="1790" cy="9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苦闷</a:t>
              </a:r>
              <a:endPara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705" y="8738"/>
              <a:ext cx="1693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向往</a:t>
              </a:r>
              <a:endPara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770" y="8730"/>
              <a:ext cx="1665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矛盾</a:t>
              </a:r>
              <a:endPara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3925" y="9055"/>
              <a:ext cx="1645" cy="31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endParaRPr>
            </a:p>
          </p:txBody>
        </p:sp>
        <p:sp>
          <p:nvSpPr>
            <p:cNvPr id="3" name="右箭头 2"/>
            <p:cNvSpPr/>
            <p:nvPr/>
          </p:nvSpPr>
          <p:spPr>
            <a:xfrm>
              <a:off x="7640" y="9038"/>
              <a:ext cx="1643" cy="33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endParaRPr>
            </a:p>
          </p:txBody>
        </p:sp>
      </p:grpSp>
      <p:sp>
        <p:nvSpPr>
          <p:cNvPr id="15" name="左弧形箭头 14"/>
          <p:cNvSpPr/>
          <p:nvPr/>
        </p:nvSpPr>
        <p:spPr>
          <a:xfrm>
            <a:off x="865188" y="1906588"/>
            <a:ext cx="865188" cy="928688"/>
          </a:xfrm>
          <a:prstGeom prst="curvedRightArrow">
            <a:avLst>
              <a:gd name="adj1" fmla="val 22425"/>
              <a:gd name="adj2" fmla="val 45031"/>
              <a:gd name="adj3" fmla="val 25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右弧形箭头 16"/>
          <p:cNvSpPr/>
          <p:nvPr/>
        </p:nvSpPr>
        <p:spPr>
          <a:xfrm>
            <a:off x="7091363" y="2852738"/>
            <a:ext cx="863600" cy="1079500"/>
          </a:xfrm>
          <a:prstGeom prst="curvedLeftArrow">
            <a:avLst>
              <a:gd name="adj1" fmla="val 20082"/>
              <a:gd name="adj2" fmla="val 50000"/>
              <a:gd name="adj3" fmla="val 25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左弧形箭头 17"/>
          <p:cNvSpPr/>
          <p:nvPr/>
        </p:nvSpPr>
        <p:spPr>
          <a:xfrm>
            <a:off x="844550" y="3733800"/>
            <a:ext cx="863600" cy="930275"/>
          </a:xfrm>
          <a:prstGeom prst="curvedRightArrow">
            <a:avLst>
              <a:gd name="adj1" fmla="val 22425"/>
              <a:gd name="adj2" fmla="val 45031"/>
              <a:gd name="adj3" fmla="val 25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4" grpId="0" bldLvl="0" animBg="1"/>
      <p:bldP spid="5" grpId="0" bldLvl="0" animBg="1"/>
      <p:bldP spid="6" grpId="0" bldLvl="0" animBg="1"/>
      <p:bldP spid="7" grpId="0" bldLvl="0" animBg="1"/>
      <p:bldP spid="15" grpId="0" bldLvl="0" animBg="1"/>
      <p:bldP spid="17" grpId="0" bldLvl="0" animBg="1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"/>
          <p:cNvSpPr txBox="1"/>
          <p:nvPr/>
        </p:nvSpPr>
        <p:spPr>
          <a:xfrm>
            <a:off x="3748405" y="895350"/>
            <a:ext cx="22625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下阕）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3875" y="4318000"/>
            <a:ext cx="8096250" cy="1370013"/>
          </a:xfrm>
          <a:prstGeom prst="rect">
            <a:avLst/>
          </a:prstGeom>
          <a:noFill/>
          <a:ln w="28575" cap="flat" cmpd="sng">
            <a:solidFill>
              <a:srgbClr val="385D8A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人有悲欢离合，月有阴晴圆缺，此事古难全。但愿人长久，千里共婵娟。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3238" y="1957388"/>
            <a:ext cx="5597525" cy="584200"/>
          </a:xfrm>
          <a:prstGeom prst="rect">
            <a:avLst/>
          </a:prstGeom>
          <a:noFill/>
          <a:ln w="28575" cap="flat" cmpd="sng">
            <a:solidFill>
              <a:srgbClr val="385D8A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不应有恨，何事长向别时圆？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4429125" y="2820988"/>
            <a:ext cx="287338" cy="12160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7500" y="3206750"/>
            <a:ext cx="2495550" cy="577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责备、埋怨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92713" y="3206750"/>
            <a:ext cx="227488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开朗、豁达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1"/>
          <p:cNvSpPr txBox="1"/>
          <p:nvPr/>
        </p:nvSpPr>
        <p:spPr>
          <a:xfrm>
            <a:off x="1174433" y="615950"/>
            <a:ext cx="72469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这首词表现了作者怎样的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人生态度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3050" y="1368108"/>
            <a:ext cx="8534400" cy="393065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作者在词中问天，实际是在问人生，抒发对人生的感慨。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先是因对亲人的思念之情无法排遣而向青天发问。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进而释然，语气愈加旷达，感情也进一步升华为对天下之人的美好祝愿。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2103" y="4087178"/>
            <a:ext cx="8535987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endParaRPr lang="en-US" altLang="zh-CN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1112520" y="5625148"/>
            <a:ext cx="673100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表现了作者旷达的胸怀和乐观的情致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2" grpId="0" bldLvl="0" animBg="1"/>
      <p:bldP spid="12" grpId="0"/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2"/>
          <p:cNvSpPr txBox="1"/>
          <p:nvPr/>
        </p:nvSpPr>
        <p:spPr>
          <a:xfrm>
            <a:off x="1952625" y="1801813"/>
            <a:ext cx="6642100" cy="10144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明月、酒、青天、“我”、风、清影、朱阁、绮户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7050" y="1801813"/>
            <a:ext cx="1330325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实景：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050" y="3119438"/>
            <a:ext cx="1330325" cy="5540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虚景：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7050" y="4162425"/>
            <a:ext cx="1330325" cy="5540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联想：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050" y="5181600"/>
            <a:ext cx="1330325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想象：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7375" y="3119438"/>
            <a:ext cx="3246438" cy="5540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宫阙（琼楼玉宇）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57375" y="4162425"/>
            <a:ext cx="5543550" cy="5540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明月（月圆）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团圆（人圆）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57375" y="5181600"/>
            <a:ext cx="4778375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明月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宫阙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琼楼玉宇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2" grpId="0"/>
      <p:bldP spid="3" grpId="0"/>
      <p:bldP spid="5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1464945" y="2052320"/>
            <a:ext cx="6800850" cy="2965450"/>
          </a:xfrm>
          <a:solidFill>
            <a:schemeClr val="bg1">
              <a:alpha val="30000"/>
            </a:schemeClr>
          </a:solidFill>
        </p:spPr>
        <p:txBody>
          <a:bodyPr vert="horz" wrap="square" lIns="68580" tIns="34290" rIns="68580" bIns="34290" anchor="t">
            <a:normAutofit lnSpcReduction="10000"/>
          </a:bodyPr>
          <a:lstStyle/>
          <a:p>
            <a:pPr marL="0" indent="601980" eaLnBrk="1" hangingPunct="1">
              <a:lnSpc>
                <a:spcPct val="120000"/>
              </a:lnSpc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这首词通过写作者因为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政治处境的失意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，以及和其弟苏辙的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别离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，中秋对月，不无抑郁惆怅之感。但是他没有陷在消极悲观的情绪中，旋即以超然达观的思想排除忧患，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表现出对生活的热爱和乐观旷达的胸襟。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03" name="圆角矩形 59" descr="中国教育出版网"/>
          <p:cNvSpPr/>
          <p:nvPr/>
        </p:nvSpPr>
        <p:spPr>
          <a:xfrm>
            <a:off x="306388" y="969963"/>
            <a:ext cx="2166937" cy="492125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54200" y="540385"/>
            <a:ext cx="577786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主旨归纳</a:t>
            </a:r>
            <a:endParaRPr lang="zh-CN" alt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2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42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142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圆角矩形 75" descr="中国教育出版网"/>
          <p:cNvSpPr/>
          <p:nvPr/>
        </p:nvSpPr>
        <p:spPr>
          <a:xfrm>
            <a:off x="322263" y="733425"/>
            <a:ext cx="2386012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2453" name="TextBox 36" descr="中国教育出版网"/>
          <p:cNvSpPr txBox="1"/>
          <p:nvPr/>
        </p:nvSpPr>
        <p:spPr>
          <a:xfrm>
            <a:off x="209550" y="3080385"/>
            <a:ext cx="571500" cy="181483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水调歌头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2454" name="左大括号 37" descr="中国教育出版网"/>
          <p:cNvSpPr/>
          <p:nvPr/>
        </p:nvSpPr>
        <p:spPr>
          <a:xfrm>
            <a:off x="781050" y="1930400"/>
            <a:ext cx="457200" cy="4305300"/>
          </a:xfrm>
          <a:prstGeom prst="leftBrace">
            <a:avLst>
              <a:gd name="adj1" fmla="val 8326"/>
              <a:gd name="adj2" fmla="val 50000"/>
            </a:avLst>
          </a:prstGeom>
          <a:solidFill>
            <a:schemeClr val="bg1">
              <a:alpha val="30000"/>
            </a:schemeClr>
          </a:solidFill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latin typeface="Calibri" panose="020F0502020204030204" pitchFamily="34" charset="0"/>
            </a:endParaRPr>
          </a:p>
        </p:txBody>
      </p:sp>
      <p:sp>
        <p:nvSpPr>
          <p:cNvPr id="232455" name="TextBox 39" descr="中国教育出版网"/>
          <p:cNvSpPr txBox="1"/>
          <p:nvPr/>
        </p:nvSpPr>
        <p:spPr>
          <a:xfrm>
            <a:off x="1320800" y="1809750"/>
            <a:ext cx="984250" cy="46037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</a:rPr>
              <a:t>内容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232456" name="TextBox 40" descr="中国教育出版网"/>
          <p:cNvSpPr txBox="1"/>
          <p:nvPr/>
        </p:nvSpPr>
        <p:spPr>
          <a:xfrm>
            <a:off x="1320800" y="3771900"/>
            <a:ext cx="984250" cy="46037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</a:rPr>
              <a:t>景物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232457" name="TextBox 41" descr="中国教育出版网"/>
          <p:cNvSpPr txBox="1"/>
          <p:nvPr/>
        </p:nvSpPr>
        <p:spPr>
          <a:xfrm>
            <a:off x="1358900" y="5810250"/>
            <a:ext cx="984250" cy="46037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</a:rPr>
              <a:t>写法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232458" name="左大括号 42" descr="中国教育出版网"/>
          <p:cNvSpPr/>
          <p:nvPr/>
        </p:nvSpPr>
        <p:spPr>
          <a:xfrm>
            <a:off x="2114550" y="1606550"/>
            <a:ext cx="285750" cy="1028700"/>
          </a:xfrm>
          <a:prstGeom prst="leftBrace">
            <a:avLst>
              <a:gd name="adj1" fmla="val 8316"/>
              <a:gd name="adj2" fmla="val 50000"/>
            </a:avLst>
          </a:prstGeom>
          <a:solidFill>
            <a:schemeClr val="bg1">
              <a:alpha val="30000"/>
            </a:schemeClr>
          </a:solidFill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latin typeface="Calibri" panose="020F0502020204030204" pitchFamily="34" charset="0"/>
            </a:endParaRPr>
          </a:p>
        </p:txBody>
      </p:sp>
      <p:sp>
        <p:nvSpPr>
          <p:cNvPr id="232459" name="左大括号 43" descr="中国教育出版网"/>
          <p:cNvSpPr/>
          <p:nvPr/>
        </p:nvSpPr>
        <p:spPr>
          <a:xfrm>
            <a:off x="2133600" y="5492750"/>
            <a:ext cx="304800" cy="1047750"/>
          </a:xfrm>
          <a:prstGeom prst="leftBrace">
            <a:avLst>
              <a:gd name="adj1" fmla="val 8323"/>
              <a:gd name="adj2" fmla="val 50000"/>
            </a:avLst>
          </a:prstGeom>
          <a:solidFill>
            <a:schemeClr val="bg1">
              <a:alpha val="30000"/>
            </a:schemeClr>
          </a:solidFill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latin typeface="Calibri" panose="020F0502020204030204" pitchFamily="34" charset="0"/>
            </a:endParaRPr>
          </a:p>
        </p:txBody>
      </p:sp>
      <p:sp>
        <p:nvSpPr>
          <p:cNvPr id="232460" name="左大括号 44" descr="中国教育出版网"/>
          <p:cNvSpPr/>
          <p:nvPr/>
        </p:nvSpPr>
        <p:spPr>
          <a:xfrm>
            <a:off x="2114550" y="3505200"/>
            <a:ext cx="285750" cy="1028700"/>
          </a:xfrm>
          <a:prstGeom prst="leftBrace">
            <a:avLst>
              <a:gd name="adj1" fmla="val 8316"/>
              <a:gd name="adj2" fmla="val 50000"/>
            </a:avLst>
          </a:prstGeom>
          <a:solidFill>
            <a:schemeClr val="bg1">
              <a:alpha val="30000"/>
            </a:schemeClr>
          </a:solidFill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latin typeface="Calibri" panose="020F0502020204030204" pitchFamily="34" charset="0"/>
            </a:endParaRPr>
          </a:p>
        </p:txBody>
      </p:sp>
      <p:sp>
        <p:nvSpPr>
          <p:cNvPr id="232461" name="TextBox 45" descr="中国教育出版网"/>
          <p:cNvSpPr txBox="1"/>
          <p:nvPr/>
        </p:nvSpPr>
        <p:spPr>
          <a:xfrm>
            <a:off x="2597150" y="2343150"/>
            <a:ext cx="1498600" cy="461963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下阙</a:t>
            </a:r>
            <a:r>
              <a:rPr lang="en-US" altLang="zh-CN" sz="2400" dirty="0">
                <a:latin typeface="Calibri" panose="020F0502020204030204" pitchFamily="34" charset="0"/>
              </a:rPr>
              <a:t>——</a:t>
            </a:r>
            <a:endParaRPr lang="en-US" altLang="zh-CN" sz="2400" dirty="0">
              <a:latin typeface="Calibri" panose="020F0502020204030204" pitchFamily="34" charset="0"/>
            </a:endParaRPr>
          </a:p>
        </p:txBody>
      </p:sp>
      <p:sp>
        <p:nvSpPr>
          <p:cNvPr id="232462" name="TextBox 46" descr="中国教育出版网"/>
          <p:cNvSpPr txBox="1"/>
          <p:nvPr/>
        </p:nvSpPr>
        <p:spPr>
          <a:xfrm>
            <a:off x="2578100" y="1447800"/>
            <a:ext cx="1727200" cy="461963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上阙</a:t>
            </a:r>
            <a:r>
              <a:rPr lang="en-US" altLang="zh-CN" sz="2400" dirty="0">
                <a:latin typeface="Calibri" panose="020F0502020204030204" pitchFamily="34" charset="0"/>
              </a:rPr>
              <a:t>——</a:t>
            </a:r>
            <a:endParaRPr lang="en-US" altLang="zh-CN" sz="2400" dirty="0">
              <a:latin typeface="Calibri" panose="020F0502020204030204" pitchFamily="34" charset="0"/>
            </a:endParaRPr>
          </a:p>
        </p:txBody>
      </p:sp>
      <p:sp>
        <p:nvSpPr>
          <p:cNvPr id="232463" name="TextBox 47" descr="中国教育出版网"/>
          <p:cNvSpPr txBox="1"/>
          <p:nvPr/>
        </p:nvSpPr>
        <p:spPr>
          <a:xfrm>
            <a:off x="4064000" y="2400300"/>
            <a:ext cx="2870200" cy="830263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对月怀人</a:t>
            </a:r>
            <a:endParaRPr lang="zh-CN" altLang="en-US" sz="24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（抒写离合之情）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32464" name="TextBox 48" descr="中国教育出版网"/>
          <p:cNvSpPr txBox="1"/>
          <p:nvPr/>
        </p:nvSpPr>
        <p:spPr>
          <a:xfrm>
            <a:off x="3968750" y="1428750"/>
            <a:ext cx="2966085" cy="82994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望月问天</a:t>
            </a:r>
            <a:endParaRPr lang="zh-CN" altLang="en-US" sz="24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（抒发人生感慨）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32465" name="TextBox 49" descr="中国教育出版网"/>
          <p:cNvSpPr txBox="1"/>
          <p:nvPr/>
        </p:nvSpPr>
        <p:spPr>
          <a:xfrm>
            <a:off x="2444750" y="3276600"/>
            <a:ext cx="4490085" cy="82994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实写：明月、酒、青天、“我”、风、清影、朱阁、绮户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32466" name="TextBox 50" descr="中国教育出版网"/>
          <p:cNvSpPr txBox="1"/>
          <p:nvPr/>
        </p:nvSpPr>
        <p:spPr>
          <a:xfrm>
            <a:off x="2597150" y="4287520"/>
            <a:ext cx="4337685" cy="46037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虚写：宫阙、琼楼玉宇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32467" name="TextBox 51" descr="中国教育出版网"/>
          <p:cNvSpPr txBox="1"/>
          <p:nvPr/>
        </p:nvSpPr>
        <p:spPr>
          <a:xfrm>
            <a:off x="2501900" y="5295900"/>
            <a:ext cx="889000" cy="46355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明月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32468" name="TextBox 52" descr="中国教育出版网"/>
          <p:cNvSpPr txBox="1"/>
          <p:nvPr/>
        </p:nvSpPr>
        <p:spPr>
          <a:xfrm>
            <a:off x="2482850" y="6229350"/>
            <a:ext cx="889000" cy="46355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月圆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55" name="直接箭头连接符 54" descr="中国教育出版网"/>
          <p:cNvCxnSpPr>
            <a:stCxn id="232467" idx="3"/>
          </p:cNvCxnSpPr>
          <p:nvPr/>
        </p:nvCxnSpPr>
        <p:spPr>
          <a:xfrm flipV="1">
            <a:off x="3390900" y="5524500"/>
            <a:ext cx="742950" cy="15875"/>
          </a:xfrm>
          <a:prstGeom prst="straightConnector1">
            <a:avLst/>
          </a:prstGeom>
          <a:solidFill>
            <a:schemeClr val="bg1">
              <a:alpha val="30000"/>
            </a:schemeClr>
          </a:solidFill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2470" name="TextBox 55" descr="中国教育出版网"/>
          <p:cNvSpPr txBox="1"/>
          <p:nvPr/>
        </p:nvSpPr>
        <p:spPr>
          <a:xfrm>
            <a:off x="4197350" y="5162550"/>
            <a:ext cx="850900" cy="830263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天上宫阙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57" name="直接箭头连接符 56" descr="中国教育出版网"/>
          <p:cNvCxnSpPr>
            <a:stCxn id="232467" idx="3"/>
          </p:cNvCxnSpPr>
          <p:nvPr/>
        </p:nvCxnSpPr>
        <p:spPr>
          <a:xfrm flipV="1">
            <a:off x="4972050" y="5549900"/>
            <a:ext cx="742950" cy="15875"/>
          </a:xfrm>
          <a:prstGeom prst="straightConnector1">
            <a:avLst/>
          </a:prstGeom>
          <a:solidFill>
            <a:schemeClr val="bg1">
              <a:alpha val="30000"/>
            </a:schemeClr>
          </a:solidFill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2472" name="TextBox 57" descr="中国教育出版网"/>
          <p:cNvSpPr txBox="1"/>
          <p:nvPr/>
        </p:nvSpPr>
        <p:spPr>
          <a:xfrm>
            <a:off x="5816600" y="5162550"/>
            <a:ext cx="850900" cy="830263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琼楼玉宇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59" name="直接箭头连接符 58" descr="中国教育出版网"/>
          <p:cNvCxnSpPr>
            <a:stCxn id="232467" idx="3"/>
          </p:cNvCxnSpPr>
          <p:nvPr/>
        </p:nvCxnSpPr>
        <p:spPr>
          <a:xfrm flipV="1">
            <a:off x="3295650" y="6445250"/>
            <a:ext cx="742950" cy="15875"/>
          </a:xfrm>
          <a:prstGeom prst="straightConnector1">
            <a:avLst/>
          </a:prstGeom>
          <a:solidFill>
            <a:schemeClr val="bg1">
              <a:alpha val="30000"/>
            </a:schemeClr>
          </a:solidFill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2474" name="TextBox 59" descr="中国教育出版网"/>
          <p:cNvSpPr txBox="1"/>
          <p:nvPr/>
        </p:nvSpPr>
        <p:spPr>
          <a:xfrm>
            <a:off x="4025900" y="6248400"/>
            <a:ext cx="889000" cy="46355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Calibri" panose="020F0502020204030204" pitchFamily="34" charset="0"/>
              </a:rPr>
              <a:t>人圆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32478" name="TextBox 63" descr="中国教育出版网"/>
          <p:cNvSpPr txBox="1"/>
          <p:nvPr/>
        </p:nvSpPr>
        <p:spPr>
          <a:xfrm>
            <a:off x="6667500" y="1804670"/>
            <a:ext cx="1517650" cy="830263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借景抒情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情景交融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2479" name="TextBox 64" descr="中国教育出版网"/>
          <p:cNvSpPr txBox="1"/>
          <p:nvPr/>
        </p:nvSpPr>
        <p:spPr>
          <a:xfrm>
            <a:off x="6667500" y="3757295"/>
            <a:ext cx="1517650" cy="46037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虚实结合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2480" name="TextBox 65" descr="中国教育出版网"/>
          <p:cNvSpPr txBox="1"/>
          <p:nvPr/>
        </p:nvSpPr>
        <p:spPr>
          <a:xfrm>
            <a:off x="7004685" y="5399405"/>
            <a:ext cx="843915" cy="82994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想象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联想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888365" y="1621790"/>
            <a:ext cx="86360" cy="4771390"/>
          </a:xfrm>
          <a:prstGeom prst="leftBrace">
            <a:avLst>
              <a:gd name="adj1" fmla="val 41285"/>
              <a:gd name="adj2" fmla="val 52199"/>
            </a:avLst>
          </a:prstGeom>
          <a:solidFill>
            <a:schemeClr val="bg1">
              <a:alpha val="3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anchor="ctr"/>
          <a:lstStyle/>
          <a:p>
            <a:pPr algn="ctr"/>
            <a:endParaRPr lang="zh-CN" altLang="en-US" sz="1200" noProof="1">
              <a:cs typeface="等线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54658" y="2965133"/>
            <a:ext cx="1146175" cy="1568450"/>
          </a:xfrm>
          <a:prstGeom prst="rect">
            <a:avLst/>
          </a:prstGeom>
          <a:noFill/>
          <a:ln w="2857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豁达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通脱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3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23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 bldLvl="0" animBg="1"/>
      <p:bldP spid="232454" grpId="0" bldLvl="0" animBg="1"/>
      <p:bldP spid="232455" grpId="0" bldLvl="0" animBg="1"/>
      <p:bldP spid="232456" grpId="0" bldLvl="0" animBg="1"/>
      <p:bldP spid="232457" grpId="0" bldLvl="0" animBg="1"/>
      <p:bldP spid="232458" grpId="0" bldLvl="0" animBg="1"/>
      <p:bldP spid="232459" grpId="0" bldLvl="0" animBg="1"/>
      <p:bldP spid="232460" grpId="0" bldLvl="0" animBg="1"/>
      <p:bldP spid="232461" grpId="0" bldLvl="0" animBg="1"/>
      <p:bldP spid="232462" grpId="0" bldLvl="0" animBg="1"/>
      <p:bldP spid="232463" grpId="0" bldLvl="0" animBg="1"/>
      <p:bldP spid="232464" grpId="0" bldLvl="0" animBg="1"/>
      <p:bldP spid="232465" grpId="0" bldLvl="0" animBg="1"/>
      <p:bldP spid="232466" grpId="0" bldLvl="0" animBg="1"/>
      <p:bldP spid="232467" grpId="0" bldLvl="0" animBg="1"/>
      <p:bldP spid="232468" grpId="0" bldLvl="0" animBg="1"/>
      <p:bldP spid="232470" grpId="0" bldLvl="0" animBg="1"/>
      <p:bldP spid="232472" grpId="0" bldLvl="0" animBg="1"/>
      <p:bldP spid="232474" grpId="0" bldLvl="0" animBg="1"/>
      <p:bldP spid="232478" grpId="0" bldLvl="0" animBg="1"/>
      <p:bldP spid="232479" grpId="0" bldLvl="0" animBg="1"/>
      <p:bldP spid="232480" grpId="0" bldLvl="0" animBg="1"/>
      <p:bldP spid="10" grpId="0" bldLvl="0" animBg="1"/>
      <p:bldP spid="3" grpId="0" bldLvl="0" animBg="1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圆角矩形 3" descr="中国教育出版网"/>
          <p:cNvSpPr/>
          <p:nvPr/>
        </p:nvSpPr>
        <p:spPr>
          <a:xfrm>
            <a:off x="274638" y="855663"/>
            <a:ext cx="22701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0405" name="内容占位符 2" descr="中国教育出版网"/>
          <p:cNvSpPr txBox="1"/>
          <p:nvPr/>
        </p:nvSpPr>
        <p:spPr>
          <a:xfrm>
            <a:off x="644525" y="1633538"/>
            <a:ext cx="7889875" cy="12398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800" dirty="0">
                <a:latin typeface="宋体" panose="02010600030101010101" pitchFamily="2" charset="-122"/>
              </a:rPr>
              <a:t>  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月光曾激发过无数文人的才情，留下了许多杰出的诗篇。你还记得有哪些描写月亮或月色的诗句吗？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</a:pP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0406" name="Rectangle 3" descr="中国教育出版网"/>
          <p:cNvSpPr>
            <a:spLocks noGrp="1"/>
          </p:cNvSpPr>
          <p:nvPr>
            <p:ph idx="4294967295"/>
          </p:nvPr>
        </p:nvSpPr>
        <p:spPr>
          <a:xfrm>
            <a:off x="2424113" y="3440113"/>
            <a:ext cx="6719887" cy="2433637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举杯邀明月，对影成三人。（李白）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星垂平野阔，月涌大江流。（杜甫）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露从今夜白，月是故乡明。（杜甫）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海上生明月，天涯共此时。（张九龄）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明月松间照，清泉石上流。（王维）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2800" dirty="0">
                <a:latin typeface="宋体" panose="02010600030101010101" pitchFamily="2" charset="-122"/>
              </a:rPr>
              <a:t>                                     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4025" y="322580"/>
            <a:ext cx="2346325" cy="633095"/>
            <a:chOff x="677" y="701"/>
            <a:chExt cx="3695" cy="997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拓展延伸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0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0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0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0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0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0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0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0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/>
      <p:bldP spid="2304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圆角矩形 11" descr="中国教育出版网"/>
          <p:cNvSpPr/>
          <p:nvPr/>
        </p:nvSpPr>
        <p:spPr>
          <a:xfrm>
            <a:off x="319088" y="809625"/>
            <a:ext cx="2417762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8117" name="内容占位符 1" descr="中国教育出版网"/>
          <p:cNvSpPr>
            <a:spLocks noGrp="1" noChangeArrowheads="1"/>
          </p:cNvSpPr>
          <p:nvPr>
            <p:ph idx="4294967295"/>
          </p:nvPr>
        </p:nvSpPr>
        <p:spPr>
          <a:xfrm>
            <a:off x="0" y="1300163"/>
            <a:ext cx="5916613" cy="5162550"/>
          </a:xfrm>
          <a:solidFill>
            <a:schemeClr val="bg1">
              <a:alpha val="30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 fontScale="60000"/>
          </a:bodyPr>
          <a:lstStyle/>
          <a:p>
            <a:pPr marL="0" marR="0" lvl="0" indent="601980" algn="just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 </a:t>
            </a:r>
            <a:r>
              <a:rPr kumimoji="0" b="1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苏轼（1037年1月8日—1101年8月24日），字子瞻，又字和仲，号东坡居士，世称苏东坡、苏仙。汉族，北宋眉州眉山（今属四川省眉山市）人，祖籍河北栾城，北宋著名文学家、书法家、画家。</a:t>
            </a:r>
            <a:endParaRPr kumimoji="0" b="1" i="0" u="none" strike="noStrike" kern="0" cap="none" spc="0" normalizeH="0" baseline="0" noProof="0" smtClean="0">
              <a:ln>
                <a:noFill/>
              </a:ln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601980" algn="just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b="1" i="0" u="none" strike="noStrike" kern="0" cap="none" spc="0" normalizeH="0" baseline="0" noProof="0" smtClean="0">
              <a:ln>
                <a:noFill/>
              </a:ln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601980" algn="just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苏轼是宋代文学最高成就的代表，并在诗、词、散文、书、画等方面取得了很高的成就。其诗题材广阔，清新豪健，善用夸张比喻，独具风格，与黄庭坚并称“苏黄”；其词开豪放一派，与辛弃疾同是豪放派代表，并称“苏辛”；其散文著述宏富，豪放自如，与欧阳修并称“欧苏”，为“唐宋八大家”之一。苏轼亦善书，为“宋四家”之一；工于画，尤擅墨竹、怪石、枯木等。有《东坡七集》、《东坡易传》、《东坡乐府》等传世。</a:t>
            </a: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7815" y="377190"/>
            <a:ext cx="2345690" cy="632460"/>
            <a:chOff x="677" y="701"/>
            <a:chExt cx="3694" cy="996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endParaRPr>
            </a:p>
          </p:txBody>
        </p:sp>
      </p:grpSp>
      <p:pic>
        <p:nvPicPr>
          <p:cNvPr id="36869" name="图片 3" descr="中国教育出版网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3140" y="1490980"/>
            <a:ext cx="2882900" cy="425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759460" y="1236980"/>
            <a:ext cx="7625080" cy="3697605"/>
          </a:xfrm>
          <a:solidFill>
            <a:schemeClr val="bg1">
              <a:alpha val="30000"/>
            </a:schemeClr>
          </a:solidFill>
        </p:spPr>
        <p:txBody>
          <a:bodyPr vert="horz" wrap="square" lIns="68580" tIns="34290" rIns="68580" bIns="34290" anchor="t">
            <a:noAutofit/>
          </a:bodyPr>
          <a:lstStyle/>
          <a:p>
            <a:pPr marL="0" indent="601980" algn="just" eaLnBrk="1" hangingPunct="1">
              <a:lnSpc>
                <a:spcPct val="100000"/>
              </a:lnSpc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这首词是公元1076年即宋神宗熙宁九年中秋作者在密州时所作。苏轼因为与当权的变法者王安石等人政见不同，自求外放，辗转在各地为官。他曾经要求调任到离苏辙较近的地方为官，以求兄弟多多聚会。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601980" algn="just" eaLnBrk="1" hangingPunct="1">
              <a:lnSpc>
                <a:spcPct val="100000"/>
              </a:lnSpc>
              <a:buNone/>
            </a:pP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公元1074年即熙宁七年苏轼差知密州。到密州后，这一愿望仍无法实现。公元1076年的中秋，皓月当空，银辉遍地，词人与胞弟苏辙分别之后，已七年未得团聚。此刻，词人面对一轮明月，心潮起伏，于是乘酒兴正酣，挥笔写下了这首名篇。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38915" name="圆角矩形 18" descr="中国教育出版网"/>
          <p:cNvSpPr/>
          <p:nvPr/>
        </p:nvSpPr>
        <p:spPr>
          <a:xfrm>
            <a:off x="293688" y="746125"/>
            <a:ext cx="2322512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7005" y="298450"/>
            <a:ext cx="2345690" cy="685800"/>
            <a:chOff x="1403" y="734"/>
            <a:chExt cx="3694" cy="1080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" y="734"/>
              <a:ext cx="3695" cy="108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603" y="815"/>
              <a:ext cx="299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背景介绍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7" descr="C:\Users\Administrator\Desktop\九上课件（新）\水调歌头.jpg水调歌头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D">
                  <a:alpha val="100000"/>
                </a:srgbClr>
              </a:clrFrom>
              <a:clrTo>
                <a:srgbClr val="F1F1F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54090" y="38735"/>
            <a:ext cx="3019425" cy="2182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圆角矩形 3" descr="中国教育出版网"/>
          <p:cNvSpPr/>
          <p:nvPr/>
        </p:nvSpPr>
        <p:spPr>
          <a:xfrm>
            <a:off x="305753" y="779463"/>
            <a:ext cx="2360612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0166" name="TextBox 6" descr="中国教育出版网"/>
          <p:cNvSpPr txBox="1"/>
          <p:nvPr/>
        </p:nvSpPr>
        <p:spPr>
          <a:xfrm>
            <a:off x="479425" y="2221230"/>
            <a:ext cx="7337425" cy="369252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词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诗歌的一种，源于唐而盛于宋。原为和乐演唱，因此也称曲或曲子词；和诗相比，词的句子大多是长短不齐的，因此也叫长短句。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词有许多不同的调，每种词调各有特定的名称，叫词牌，如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水调歌头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西江月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2890" y="219710"/>
            <a:ext cx="2346325" cy="686435"/>
            <a:chOff x="1403" y="734"/>
            <a:chExt cx="3695" cy="1081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" y="734"/>
              <a:ext cx="3695" cy="108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603" y="815"/>
              <a:ext cx="299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文体介绍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charRg st="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0166">
                                            <p:txEl>
                                              <p:charRg st="2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charRg st="6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0166">
                                            <p:txEl>
                                              <p:charRg st="60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圆角矩形 31" descr="中国教育出版网"/>
          <p:cNvSpPr/>
          <p:nvPr/>
        </p:nvSpPr>
        <p:spPr>
          <a:xfrm>
            <a:off x="303213" y="842963"/>
            <a:ext cx="22701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0240" y="1708150"/>
            <a:ext cx="5777865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活动一</a:t>
            </a:r>
            <a:endParaRPr lang="zh-CN" alt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听朗读划节奏</a:t>
            </a:r>
            <a:endParaRPr lang="zh-CN" alt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455613" y="1333500"/>
            <a:ext cx="8688387" cy="4148138"/>
          </a:xfrm>
          <a:solidFill>
            <a:schemeClr val="bg1">
              <a:alpha val="30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3200" dirty="0">
              <a:latin typeface="宋体" panose="02010600030101010101" pitchFamily="2" charset="-122"/>
            </a:endParaRPr>
          </a:p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zh-CN" altLang="en-US" sz="3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明月/几时有？把酒/问青天。不知/天上/宫阙，今夕/是何年。我欲/乘风/归去，又恐/琼楼/玉宇，高处/不胜寒。起舞/弄清影，何似/在人间。</a:t>
            </a:r>
            <a:endParaRPr lang="zh-CN" altLang="en-US" sz="32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zh-CN" altLang="en-US" sz="32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转/朱阁，低/绮户，照/无眠。不应/有恨，何事/长向/别时圆？人有/悲欢离合，月有/阴晴圆缺，此事/古难全。但愿/人长久，千里/共婵娟。</a:t>
            </a:r>
            <a:endParaRPr lang="zh-CN" altLang="en-US" sz="32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1" name="圆角矩形 31" descr="中国教育出版网"/>
          <p:cNvSpPr/>
          <p:nvPr/>
        </p:nvSpPr>
        <p:spPr>
          <a:xfrm>
            <a:off x="303213" y="842963"/>
            <a:ext cx="22701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3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3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3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圆角矩形 31" descr="中国教育出版网"/>
          <p:cNvSpPr/>
          <p:nvPr/>
        </p:nvSpPr>
        <p:spPr>
          <a:xfrm>
            <a:off x="303213" y="842963"/>
            <a:ext cx="22701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31670" y="1452880"/>
            <a:ext cx="5777865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活动二</a:t>
            </a:r>
            <a:endParaRPr lang="zh-CN" alt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疏通文意</a:t>
            </a:r>
            <a:endParaRPr lang="zh-CN" alt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6835" y="4393565"/>
            <a:ext cx="69475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各小组利用课下注释互相讨论5分钟，后上台展示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圆角矩形 27" descr="中国教育出版网"/>
          <p:cNvSpPr/>
          <p:nvPr/>
        </p:nvSpPr>
        <p:spPr>
          <a:xfrm>
            <a:off x="350838" y="731838"/>
            <a:ext cx="22955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1190" name="TextBox 13" descr="中国教育出版网"/>
          <p:cNvSpPr txBox="1"/>
          <p:nvPr/>
        </p:nvSpPr>
        <p:spPr>
          <a:xfrm>
            <a:off x="930275" y="1145540"/>
            <a:ext cx="7561580" cy="457962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把酒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宫阙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琼楼玉宇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寒：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弄清影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朱阁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绮户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照无眠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1191" name="TextBox 2" descr="中国教育出版网"/>
          <p:cNvSpPr txBox="1"/>
          <p:nvPr/>
        </p:nvSpPr>
        <p:spPr>
          <a:xfrm>
            <a:off x="1826895" y="1264285"/>
            <a:ext cx="50942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端起酒杯。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1192" name="TextBox 3" descr="中国教育出版网"/>
          <p:cNvSpPr txBox="1"/>
          <p:nvPr/>
        </p:nvSpPr>
        <p:spPr>
          <a:xfrm>
            <a:off x="1806258" y="1659573"/>
            <a:ext cx="62563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宫殿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1193" name="TextBox 4" descr="中国教育出版网"/>
          <p:cNvSpPr txBox="1"/>
          <p:nvPr/>
        </p:nvSpPr>
        <p:spPr>
          <a:xfrm>
            <a:off x="2341245" y="2108835"/>
            <a:ext cx="60086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美玉砌成的楼宇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指想象中的宫殿。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1194" name="TextBox 5" descr="中国教育出版网"/>
          <p:cNvSpPr txBox="1"/>
          <p:nvPr/>
        </p:nvSpPr>
        <p:spPr>
          <a:xfrm>
            <a:off x="1761808" y="3923348"/>
            <a:ext cx="27701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朱红色的楼阁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1195" name="TextBox 11" descr="中国教育出版网"/>
          <p:cNvSpPr txBox="1"/>
          <p:nvPr/>
        </p:nvSpPr>
        <p:spPr>
          <a:xfrm>
            <a:off x="1814195" y="4323398"/>
            <a:ext cx="48085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刻有纹饰的门窗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1196" name="TextBox 14" descr="中国教育出版网"/>
          <p:cNvSpPr txBox="1"/>
          <p:nvPr/>
        </p:nvSpPr>
        <p:spPr>
          <a:xfrm>
            <a:off x="2153920" y="4793298"/>
            <a:ext cx="64484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照着没有睡意的人（指诗人自己）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1197" name="TextBox 4" descr="中国教育出版网"/>
          <p:cNvSpPr txBox="1"/>
          <p:nvPr/>
        </p:nvSpPr>
        <p:spPr>
          <a:xfrm>
            <a:off x="2058670" y="2588260"/>
            <a:ext cx="60086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经受不住。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1198" name="TextBox 4" descr="中国教育出版网"/>
          <p:cNvSpPr txBox="1"/>
          <p:nvPr/>
        </p:nvSpPr>
        <p:spPr>
          <a:xfrm>
            <a:off x="2009458" y="2997835"/>
            <a:ext cx="6656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意思是月光下的身影也跟着做出各种舞姿。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1199" name="TextBox 4" descr="中国教育出版网"/>
          <p:cNvSpPr txBox="1"/>
          <p:nvPr/>
        </p:nvSpPr>
        <p:spPr>
          <a:xfrm>
            <a:off x="1803083" y="3451860"/>
            <a:ext cx="60086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哪里比得上。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1200" name="TextBox 4" descr="中国教育出版网"/>
          <p:cNvSpPr txBox="1"/>
          <p:nvPr/>
        </p:nvSpPr>
        <p:spPr>
          <a:xfrm>
            <a:off x="1995170" y="5253673"/>
            <a:ext cx="56086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为什么。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1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21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21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1" grpId="0"/>
      <p:bldP spid="221192" grpId="0"/>
      <p:bldP spid="221193" grpId="0"/>
      <p:bldP spid="221194" grpId="0"/>
      <p:bldP spid="221195" grpId="0"/>
      <p:bldP spid="221196" grpId="0"/>
      <p:bldP spid="221197" grpId="0"/>
      <p:bldP spid="221198" grpId="0"/>
      <p:bldP spid="221199" grpId="0"/>
      <p:bldP spid="2212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48130"/>
          <p:cNvSpPr/>
          <p:nvPr/>
        </p:nvSpPr>
        <p:spPr>
          <a:xfrm>
            <a:off x="290513" y="822325"/>
            <a:ext cx="5294312" cy="526224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译文：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端起酒杯遥问青天，不知道月中宫殿，今晚该是多好的日子啊。我本想驾着长风回到天宫去，又恐怕经不起那月中宫殿的清寒。那么，就让我在人间的月光下翩翩起舞吧，那清朗的影子也随着人在舞动，此情此景，什么地方能比得上人世间呢？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C:\Users\Administrator\Desktop\九上课件（新）\图1.jpg图1"/>
          <p:cNvPicPr>
            <a:picLocks noChangeAspect="1"/>
          </p:cNvPicPr>
          <p:nvPr/>
        </p:nvPicPr>
        <p:blipFill>
          <a:blip r:embed="rId2" cstate="print"/>
          <a:srcRect t="1960" r="2574" b="8218"/>
          <a:stretch>
            <a:fillRect/>
          </a:stretch>
        </p:blipFill>
        <p:spPr>
          <a:xfrm>
            <a:off x="5667375" y="723900"/>
            <a:ext cx="3124200" cy="2880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48132" descr="t0168a48b0db01b1d0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1488" y="3689350"/>
            <a:ext cx="3240087" cy="2273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DOC_GUID" val="{aeb6e8e9-7c97-466d-aa1d-37e0d8fb61a3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1951</Words>
  <Application>WPS 演示</Application>
  <PresentationFormat>全屏显示(4:3)</PresentationFormat>
  <Paragraphs>189</Paragraphs>
  <Slides>19</Slides>
  <Notes>7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楷体</vt:lpstr>
      <vt:lpstr>华文新魏</vt:lpstr>
      <vt:lpstr>黑体</vt:lpstr>
      <vt:lpstr>Calibri</vt:lpstr>
      <vt:lpstr>微软雅黑</vt:lpstr>
      <vt:lpstr>Arial Unicode MS</vt:lpstr>
      <vt:lpstr>等线</vt:lpstr>
      <vt:lpstr>等线 Light</vt:lpstr>
      <vt:lpstr>Times New Roman</vt:lpstr>
      <vt:lpstr>华文行楷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2019-04-12T03:30:00Z</dcterms:created>
  <dcterms:modified xsi:type="dcterms:W3CDTF">2020-09-14T01:03:55Z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