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9" r:id="rId3"/>
  </p:sldMasterIdLst>
  <p:notesMasterIdLst>
    <p:notesMasterId r:id="rId48"/>
  </p:notesMasterIdLst>
  <p:sldIdLst>
    <p:sldId id="256" r:id="rId4"/>
    <p:sldId id="543" r:id="rId5"/>
    <p:sldId id="408" r:id="rId6"/>
    <p:sldId id="411" r:id="rId7"/>
    <p:sldId id="280" r:id="rId8"/>
    <p:sldId id="290" r:id="rId9"/>
    <p:sldId id="545" r:id="rId10"/>
    <p:sldId id="281" r:id="rId11"/>
    <p:sldId id="319" r:id="rId12"/>
    <p:sldId id="320" r:id="rId13"/>
    <p:sldId id="321" r:id="rId14"/>
    <p:sldId id="546" r:id="rId15"/>
    <p:sldId id="412" r:id="rId16"/>
    <p:sldId id="417" r:id="rId17"/>
    <p:sldId id="465" r:id="rId18"/>
    <p:sldId id="466" r:id="rId19"/>
    <p:sldId id="467" r:id="rId20"/>
    <p:sldId id="416" r:id="rId21"/>
    <p:sldId id="468" r:id="rId22"/>
    <p:sldId id="469" r:id="rId23"/>
    <p:sldId id="470" r:id="rId24"/>
    <p:sldId id="471" r:id="rId25"/>
    <p:sldId id="547" r:id="rId26"/>
    <p:sldId id="393" r:id="rId27"/>
    <p:sldId id="394" r:id="rId28"/>
    <p:sldId id="396" r:id="rId29"/>
    <p:sldId id="398" r:id="rId30"/>
    <p:sldId id="399" r:id="rId31"/>
    <p:sldId id="414" r:id="rId32"/>
    <p:sldId id="400" r:id="rId33"/>
    <p:sldId id="402" r:id="rId34"/>
    <p:sldId id="548" r:id="rId35"/>
    <p:sldId id="363" r:id="rId36"/>
    <p:sldId id="503" r:id="rId37"/>
    <p:sldId id="523" r:id="rId38"/>
    <p:sldId id="524" r:id="rId39"/>
    <p:sldId id="525" r:id="rId40"/>
    <p:sldId id="526" r:id="rId41"/>
    <p:sldId id="527" r:id="rId42"/>
    <p:sldId id="528" r:id="rId43"/>
    <p:sldId id="529" r:id="rId44"/>
    <p:sldId id="536" r:id="rId45"/>
    <p:sldId id="268" r:id="rId46"/>
    <p:sldId id="388" r:id="rId47"/>
  </p:sldIdLst>
  <p:sldSz cx="9144000" cy="6858000" type="screen4x3"/>
  <p:notesSz cx="6858000" cy="9144000"/>
  <p:custDataLst>
    <p:tags r:id="rId5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  <a:srgbClr val="F6DA6D"/>
    <a:srgbClr val="0000FE"/>
    <a:srgbClr val="FF7124"/>
    <a:srgbClr val="EF7509"/>
    <a:srgbClr val="8CC5B1"/>
    <a:srgbClr val="202E4A"/>
    <a:srgbClr val="F1E40D"/>
    <a:srgbClr val="1374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1086" y="-72"/>
      </p:cViewPr>
      <p:guideLst>
        <p:guide orient="horz" pos="2044"/>
        <p:guide pos="28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4" cy="72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2" Type="http://schemas.openxmlformats.org/officeDocument/2006/relationships/tags" Target="tags/tag63.xml"/><Relationship Id="rId51" Type="http://schemas.openxmlformats.org/officeDocument/2006/relationships/tableStyles" Target="tableStyles.xml"/><Relationship Id="rId50" Type="http://schemas.openxmlformats.org/officeDocument/2006/relationships/viewProps" Target="viewProps.xml"/><Relationship Id="rId5" Type="http://schemas.openxmlformats.org/officeDocument/2006/relationships/slide" Target="slides/slide2.xml"/><Relationship Id="rId49" Type="http://schemas.openxmlformats.org/officeDocument/2006/relationships/presProps" Target="presProps.xml"/><Relationship Id="rId48" Type="http://schemas.openxmlformats.org/officeDocument/2006/relationships/notesMaster" Target="notesMasters/notesMaster1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C35598D6-9D61-48F7-B1FA-7828FCADD9BF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914400"/>
            <a:ext cx="73494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3560400"/>
            <a:ext cx="73494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774000"/>
            <a:ext cx="8229600" cy="54828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2484000"/>
            <a:ext cx="73494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3560400"/>
            <a:ext cx="73494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490400"/>
            <a:ext cx="8226900" cy="47592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3848400"/>
            <a:ext cx="58266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4615200"/>
            <a:ext cx="58266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501200"/>
            <a:ext cx="3882600" cy="4748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501200"/>
            <a:ext cx="3882600" cy="47484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C60B-C7DC-4076-A959-D171B42775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0742-2ACC-4C0F-B674-0F403AB1E6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C60B-C7DC-4076-A959-D171B42775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0742-2ACC-4C0F-B674-0F403AB1E6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C60B-C7DC-4076-A959-D171B42775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0742-2ACC-4C0F-B674-0F403AB1E6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C60B-C7DC-4076-A959-D171B42775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0742-2ACC-4C0F-B674-0F403AB1E6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C60B-C7DC-4076-A959-D171B42775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0742-2ACC-4C0F-B674-0F403AB1E6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C60B-C7DC-4076-A959-D171B42775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0742-2ACC-4C0F-B674-0F403AB1E6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C60B-C7DC-4076-A959-D171B42775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0742-2ACC-4C0F-B674-0F403AB1E6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C60B-C7DC-4076-A959-D171B42775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0742-2ACC-4C0F-B674-0F403AB1E6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C60B-C7DC-4076-A959-D171B42775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0742-2ACC-4C0F-B674-0F403AB1E6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429200"/>
            <a:ext cx="40068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421729"/>
            <a:ext cx="40068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C60B-C7DC-4076-A959-D171B42775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0742-2ACC-4C0F-B674-0F403AB1E6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C60B-C7DC-4076-A959-D171B42775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0742-2ACC-4C0F-B674-0F403AB1E6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555200"/>
            <a:ext cx="3924808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555200"/>
            <a:ext cx="39204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914400"/>
            <a:ext cx="783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914400"/>
            <a:ext cx="6876900" cy="5029200"/>
          </a:xfrm>
        </p:spPr>
        <p:txBody>
          <a:bodyPr vert="eaVert" lIns="46800" tIns="46800" rIns="46800" b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7" Type="http://schemas.openxmlformats.org/officeDocument/2006/relationships/theme" Target="../theme/theme1.xml"/><Relationship Id="rId46" Type="http://schemas.openxmlformats.org/officeDocument/2006/relationships/tags" Target="../tags/tag62.xml"/><Relationship Id="rId45" Type="http://schemas.openxmlformats.org/officeDocument/2006/relationships/tags" Target="../tags/tag61.xml"/><Relationship Id="rId44" Type="http://schemas.openxmlformats.org/officeDocument/2006/relationships/tags" Target="../tags/tag60.xml"/><Relationship Id="rId43" Type="http://schemas.openxmlformats.org/officeDocument/2006/relationships/tags" Target="../tags/tag59.xml"/><Relationship Id="rId42" Type="http://schemas.openxmlformats.org/officeDocument/2006/relationships/tags" Target="../tags/tag58.xml"/><Relationship Id="rId41" Type="http://schemas.openxmlformats.org/officeDocument/2006/relationships/tags" Target="../tags/tag57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9.xml"/><Relationship Id="rId8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41"/>
            </p:custDataLst>
          </p:nvPr>
        </p:nvSpPr>
        <p:spPr>
          <a:xfrm>
            <a:off x="456300" y="608400"/>
            <a:ext cx="82269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2"/>
            </p:custDataLst>
          </p:nvPr>
        </p:nvSpPr>
        <p:spPr>
          <a:xfrm>
            <a:off x="456300" y="1490400"/>
            <a:ext cx="82269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43"/>
            </p:custDataLst>
          </p:nvPr>
        </p:nvSpPr>
        <p:spPr>
          <a:xfrm>
            <a:off x="4590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44"/>
            </p:custDataLst>
          </p:nvPr>
        </p:nvSpPr>
        <p:spPr>
          <a:xfrm>
            <a:off x="3087000" y="6314400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45"/>
            </p:custDataLst>
          </p:nvPr>
        </p:nvSpPr>
        <p:spPr>
          <a:xfrm>
            <a:off x="66582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46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EC60B-C7DC-4076-A959-D171B42775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10742-2ACC-4C0F-B674-0F403AB1E64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7.xml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7.xml"/><Relationship Id="rId1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7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00" name="图片 6"/>
          <p:cNvPicPr>
            <a:picLocks noChangeAspect="1"/>
          </p:cNvPicPr>
          <p:nvPr/>
        </p:nvPicPr>
        <p:blipFill>
          <a:blip r:embed="rId1" cstate="print"/>
          <a:srcRect b="4103"/>
          <a:stretch>
            <a:fillRect/>
          </a:stretch>
        </p:blipFill>
        <p:spPr>
          <a:xfrm>
            <a:off x="0" y="1358900"/>
            <a:ext cx="9144635" cy="54997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1516698" y="84932"/>
            <a:ext cx="3785235" cy="110680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zh-CN" altLang="en-US" sz="6600" b="1" noProof="1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岳阳楼记</a:t>
            </a:r>
            <a:endParaRPr lang="zh-CN" altLang="en-US" sz="6600" b="1" noProof="1" smtClean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077" name="文本框 4"/>
          <p:cNvSpPr txBox="1">
            <a:spLocks noChangeArrowheads="1"/>
          </p:cNvSpPr>
          <p:nvPr/>
        </p:nvSpPr>
        <p:spPr bwMode="auto">
          <a:xfrm>
            <a:off x="5302212" y="608330"/>
            <a:ext cx="279201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/>
              <a:t>         </a:t>
            </a:r>
            <a:r>
              <a:rPr lang="zh-CN" altLang="en-US" sz="3200" kern="0" dirty="0">
                <a:latin typeface="+mn-lt"/>
                <a:ea typeface="+mn-ea"/>
              </a:rPr>
              <a:t>范仲淹</a:t>
            </a:r>
            <a:endParaRPr lang="zh-CN" altLang="en-US" sz="3200" kern="0" dirty="0"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577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7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19"/>
          <p:cNvSpPr txBox="1">
            <a:spLocks noChangeArrowheads="1"/>
          </p:cNvSpPr>
          <p:nvPr/>
        </p:nvSpPr>
        <p:spPr bwMode="auto">
          <a:xfrm>
            <a:off x="7269956" y="6581775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200">
              <a:solidFill>
                <a:srgbClr val="8CC5B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49" name="文本框 6"/>
          <p:cNvSpPr txBox="1">
            <a:spLocks noChangeArrowheads="1"/>
          </p:cNvSpPr>
          <p:nvPr/>
        </p:nvSpPr>
        <p:spPr bwMode="auto">
          <a:xfrm>
            <a:off x="373142" y="1069024"/>
            <a:ext cx="8223647" cy="4701540"/>
          </a:xfrm>
          <a:prstGeom prst="rect">
            <a:avLst/>
          </a:prstGeom>
          <a:noFill/>
          <a:ln w="38100">
            <a:noFill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至若</a:t>
            </a:r>
            <a:r>
              <a:rPr lang="zh-CN" altLang="en-US" sz="2800" dirty="0">
                <a:sym typeface="宋体" panose="02010600030101010101" pitchFamily="2" charset="-122"/>
              </a:rPr>
              <a:t>/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春和景明，波澜</a:t>
            </a:r>
            <a:r>
              <a:rPr lang="zh-CN" altLang="en-US" sz="2800" dirty="0">
                <a:sym typeface="宋体" panose="02010600030101010101" pitchFamily="2" charset="-122"/>
              </a:rPr>
              <a:t>/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不惊，上下</a:t>
            </a:r>
            <a:r>
              <a:rPr lang="zh-CN" altLang="en-US" sz="2800" dirty="0">
                <a:sym typeface="宋体" panose="02010600030101010101" pitchFamily="2" charset="-122"/>
              </a:rPr>
              <a:t>/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天光，一碧</a:t>
            </a:r>
            <a:r>
              <a:rPr lang="zh-CN" altLang="en-US" sz="2800" dirty="0">
                <a:sym typeface="宋体" panose="02010600030101010101" pitchFamily="2" charset="-122"/>
              </a:rPr>
              <a:t>/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万顷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（qǐng）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；沙鸥</a:t>
            </a:r>
            <a:r>
              <a:rPr lang="zh-CN" altLang="en-US" sz="2800" dirty="0">
                <a:sym typeface="宋体" panose="02010600030101010101" pitchFamily="2" charset="-122"/>
              </a:rPr>
              <a:t>/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翔集，锦鳞</a:t>
            </a:r>
            <a:r>
              <a:rPr lang="zh-CN" altLang="en-US" sz="2800" dirty="0">
                <a:sym typeface="宋体" panose="02010600030101010101" pitchFamily="2" charset="-122"/>
              </a:rPr>
              <a:t>/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游泳；岸芷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（zhǐ）</a:t>
            </a:r>
            <a:r>
              <a:rPr lang="zh-CN" altLang="en-US" sz="2800" dirty="0">
                <a:sym typeface="宋体" panose="02010600030101010101" pitchFamily="2" charset="-122"/>
              </a:rPr>
              <a:t>/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汀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（tīng）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兰，郁郁</a:t>
            </a:r>
            <a:r>
              <a:rPr lang="zh-CN" altLang="en-US" sz="2800" dirty="0">
                <a:sym typeface="宋体" panose="02010600030101010101" pitchFamily="2" charset="-122"/>
              </a:rPr>
              <a:t>/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青青。而或</a:t>
            </a:r>
            <a:r>
              <a:rPr lang="zh-CN" altLang="en-US" sz="2800" dirty="0">
                <a:sym typeface="宋体" panose="02010600030101010101" pitchFamily="2" charset="-122"/>
              </a:rPr>
              <a:t>/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长烟一空，皓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（hào）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zh-CN" altLang="en-US" sz="2800" dirty="0">
                <a:sym typeface="宋体" panose="02010600030101010101" pitchFamily="2" charset="-122"/>
              </a:rPr>
              <a:t>/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千里，浮光</a:t>
            </a:r>
            <a:r>
              <a:rPr lang="zh-CN" altLang="en-US" sz="2800" dirty="0">
                <a:sym typeface="宋体" panose="02010600030101010101" pitchFamily="2" charset="-122"/>
              </a:rPr>
              <a:t>/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跃金，静影</a:t>
            </a:r>
            <a:r>
              <a:rPr lang="zh-CN" altLang="en-US" sz="2800" dirty="0">
                <a:sym typeface="宋体" panose="02010600030101010101" pitchFamily="2" charset="-122"/>
              </a:rPr>
              <a:t>/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沉璧，渔歌</a:t>
            </a:r>
            <a:r>
              <a:rPr lang="zh-CN" altLang="en-US" sz="2800" dirty="0">
                <a:sym typeface="宋体" panose="02010600030101010101" pitchFamily="2" charset="-122"/>
              </a:rPr>
              <a:t>/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互答，此乐</a:t>
            </a:r>
            <a:r>
              <a:rPr lang="zh-CN" altLang="en-US" sz="2800" dirty="0">
                <a:sym typeface="宋体" panose="02010600030101010101" pitchFamily="2" charset="-122"/>
              </a:rPr>
              <a:t>/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何极！登</a:t>
            </a:r>
            <a:r>
              <a:rPr lang="zh-CN" altLang="en-US" sz="2800" dirty="0">
                <a:sym typeface="宋体" panose="02010600030101010101" pitchFamily="2" charset="-122"/>
              </a:rPr>
              <a:t>/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斯楼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也，则有</a:t>
            </a:r>
            <a:r>
              <a:rPr lang="zh-CN" altLang="en-US" sz="2800" dirty="0">
                <a:sym typeface="宋体" panose="02010600030101010101" pitchFamily="2" charset="-122"/>
              </a:rPr>
              <a:t>/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心旷神怡，宠辱</a:t>
            </a:r>
            <a:r>
              <a:rPr lang="zh-CN" altLang="en-US" sz="2800" dirty="0">
                <a:sym typeface="宋体" panose="02010600030101010101" pitchFamily="2" charset="-122"/>
              </a:rPr>
              <a:t>/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偕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（xié）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忘，把酒</a:t>
            </a:r>
            <a:r>
              <a:rPr lang="zh-CN" altLang="en-US" sz="2800" dirty="0">
                <a:sym typeface="宋体" panose="02010600030101010101" pitchFamily="2" charset="-122"/>
              </a:rPr>
              <a:t>/</a:t>
            </a:r>
            <a:endParaRPr lang="zh-CN" altLang="en-US" sz="2800" dirty="0">
              <a:sym typeface="宋体" panose="02010600030101010101" pitchFamily="2" charset="-122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临风，其</a:t>
            </a:r>
            <a:r>
              <a:rPr lang="zh-CN" altLang="en-US" sz="2800" dirty="0">
                <a:sym typeface="宋体" panose="02010600030101010101" pitchFamily="2" charset="-122"/>
              </a:rPr>
              <a:t>/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喜洋洋者矣。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19"/>
          <p:cNvSpPr txBox="1">
            <a:spLocks noChangeArrowheads="1"/>
          </p:cNvSpPr>
          <p:nvPr/>
        </p:nvSpPr>
        <p:spPr bwMode="auto">
          <a:xfrm>
            <a:off x="7269956" y="6581775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200">
              <a:solidFill>
                <a:srgbClr val="8CC5B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3" name="文本框 6"/>
          <p:cNvSpPr txBox="1">
            <a:spLocks noChangeArrowheads="1"/>
          </p:cNvSpPr>
          <p:nvPr/>
        </p:nvSpPr>
        <p:spPr bwMode="auto">
          <a:xfrm>
            <a:off x="2420700" y="1309053"/>
            <a:ext cx="6644878" cy="4116705"/>
          </a:xfrm>
          <a:prstGeom prst="rect">
            <a:avLst/>
          </a:prstGeom>
          <a:noFill/>
          <a:ln w="38100">
            <a:noFill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嗟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（jiē）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夫！予尝求</a:t>
            </a:r>
            <a:r>
              <a:rPr lang="zh-CN" altLang="en-US" sz="2400" dirty="0">
                <a:sym typeface="宋体" panose="02010600030101010101" pitchFamily="2" charset="-122"/>
              </a:rPr>
              <a:t>/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古仁人之心，或异</a:t>
            </a:r>
            <a:r>
              <a:rPr lang="zh-CN" altLang="en-US" sz="2400" dirty="0">
                <a:sym typeface="宋体" panose="02010600030101010101" pitchFamily="2" charset="-122"/>
              </a:rPr>
              <a:t>/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二者之为，何哉？不以物喜，不以己悲；居庙 堂之高</a:t>
            </a:r>
            <a:r>
              <a:rPr lang="zh-CN" altLang="en-US" sz="2400" dirty="0">
                <a:sym typeface="宋体" panose="02010600030101010101" pitchFamily="2" charset="-122"/>
              </a:rPr>
              <a:t>/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则忧其民；处江湖之远</a:t>
            </a:r>
            <a:r>
              <a:rPr lang="zh-CN" altLang="en-US" sz="2400" dirty="0">
                <a:sym typeface="宋体" panose="02010600030101010101" pitchFamily="2" charset="-122"/>
              </a:rPr>
              <a:t>/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则忧其君。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是</a:t>
            </a:r>
            <a:r>
              <a:rPr lang="zh-CN" altLang="en-US" sz="2400" dirty="0">
                <a:sym typeface="宋体" panose="02010600030101010101" pitchFamily="2" charset="-122"/>
              </a:rPr>
              <a:t>/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进亦忧，退</a:t>
            </a:r>
            <a:r>
              <a:rPr lang="zh-CN" altLang="en-US" sz="2400" dirty="0">
                <a:sym typeface="宋体" panose="02010600030101010101" pitchFamily="2" charset="-122"/>
              </a:rPr>
              <a:t>/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亦忧。然则</a:t>
            </a:r>
            <a:r>
              <a:rPr lang="zh-CN" altLang="en-US" sz="2400" dirty="0">
                <a:sym typeface="宋体" panose="02010600030101010101" pitchFamily="2" charset="-122"/>
              </a:rPr>
              <a:t>/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何时而乐耶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（yé）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？其必曰“先天下之忧</a:t>
            </a:r>
            <a:r>
              <a:rPr lang="zh-CN" altLang="en-US" sz="2400" dirty="0">
                <a:sym typeface="宋体" panose="02010600030101010101" pitchFamily="2" charset="-122"/>
              </a:rPr>
              <a:t>/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而忧，后天下之乐</a:t>
            </a:r>
            <a:r>
              <a:rPr lang="zh-CN" altLang="en-US" sz="2400" dirty="0">
                <a:sym typeface="宋体" panose="02010600030101010101" pitchFamily="2" charset="-122"/>
              </a:rPr>
              <a:t>/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而乐”乎。噫！微</a:t>
            </a:r>
            <a:r>
              <a:rPr lang="zh-CN" altLang="en-US" sz="2400" dirty="0">
                <a:sym typeface="宋体" panose="02010600030101010101" pitchFamily="2" charset="-122"/>
              </a:rPr>
              <a:t>/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斯人，吾谁与归？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时</a:t>
            </a:r>
            <a:r>
              <a:rPr lang="zh-CN" altLang="en-US" sz="2400" dirty="0">
                <a:sym typeface="宋体" panose="02010600030101010101" pitchFamily="2" charset="-122"/>
              </a:rPr>
              <a:t>/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六年九月十五日。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274" name="图片 4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6835" y="1958975"/>
            <a:ext cx="2432050" cy="2817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65960"/>
            <a:ext cx="9144635" cy="48920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067560" y="2540"/>
            <a:ext cx="4677410" cy="17532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zh-CN" sz="5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活动二</a:t>
            </a:r>
            <a:endParaRPr lang="zh-CN" altLang="zh-CN" sz="5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zh-CN" sz="5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疏通文意</a:t>
            </a:r>
            <a:endParaRPr lang="zh-CN" altLang="zh-CN" sz="5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645795" y="1490980"/>
            <a:ext cx="7853045" cy="46888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zh-CN" sz="36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庆历四年</a:t>
            </a:r>
            <a:r>
              <a:rPr lang="zh-CN" altLang="zh-CN" sz="3600" b="1" dirty="0">
                <a:latin typeface="黑体" panose="02010609060101010101" charset="-122"/>
                <a:ea typeface="黑体" panose="02010609060101010101" charset="-122"/>
              </a:rPr>
              <a:t>春，</a:t>
            </a:r>
            <a:r>
              <a:rPr lang="zh-CN" altLang="zh-CN" sz="36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滕子京谪守巴陵郡</a:t>
            </a:r>
            <a:r>
              <a:rPr lang="zh-CN" altLang="zh-CN" sz="3600" b="1" dirty="0">
                <a:latin typeface="黑体" panose="02010609060101010101" charset="-122"/>
                <a:ea typeface="黑体" panose="02010609060101010101" charset="-122"/>
              </a:rPr>
              <a:t>。    </a:t>
            </a:r>
            <a:endParaRPr lang="zh-CN" altLang="zh-CN" sz="3600" b="1" dirty="0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zh-CN" sz="3600" b="1" dirty="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zh-CN" sz="36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越明年</a:t>
            </a:r>
            <a:r>
              <a:rPr lang="zh-CN" altLang="zh-CN" sz="3600" b="1" dirty="0">
                <a:latin typeface="黑体" panose="02010609060101010101" charset="-122"/>
                <a:ea typeface="黑体" panose="02010609060101010101" charset="-122"/>
              </a:rPr>
              <a:t>，</a:t>
            </a:r>
            <a:r>
              <a:rPr lang="zh-CN" altLang="zh-CN" sz="36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政通人和</a:t>
            </a:r>
            <a:r>
              <a:rPr lang="zh-CN" altLang="zh-CN" sz="3600" b="1" dirty="0">
                <a:latin typeface="黑体" panose="02010609060101010101" charset="-122"/>
                <a:ea typeface="黑体" panose="02010609060101010101" charset="-122"/>
              </a:rPr>
              <a:t>，百废</a:t>
            </a:r>
            <a:r>
              <a:rPr lang="zh-CN" altLang="zh-CN" sz="36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具</a:t>
            </a:r>
            <a:r>
              <a:rPr lang="zh-CN" altLang="zh-CN" sz="3600" b="1" dirty="0">
                <a:latin typeface="黑体" panose="02010609060101010101" charset="-122"/>
                <a:ea typeface="黑体" panose="02010609060101010101" charset="-122"/>
              </a:rPr>
              <a:t>兴，</a:t>
            </a:r>
            <a:endParaRPr lang="zh-CN" altLang="zh-CN" sz="3600" b="1" dirty="0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zh-CN" sz="3600" b="1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zh-CN" sz="36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乃重修岳阳楼，</a:t>
            </a:r>
            <a:r>
              <a:rPr lang="zh-CN" altLang="zh-CN" sz="36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增其旧制</a:t>
            </a:r>
            <a:r>
              <a:rPr lang="zh-CN" altLang="zh-CN" sz="36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，刻唐贤今</a:t>
            </a:r>
            <a:endParaRPr lang="zh-CN" altLang="zh-CN" sz="3600" b="1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10000"/>
              </a:lnSpc>
            </a:pPr>
            <a:endParaRPr lang="zh-CN" altLang="zh-CN" sz="3600" b="1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zh-CN" sz="36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人诗赋于其上，</a:t>
            </a:r>
            <a:r>
              <a:rPr lang="zh-CN" altLang="zh-CN" sz="36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属</a:t>
            </a:r>
            <a:r>
              <a:rPr lang="zh-CN" altLang="zh-CN" sz="36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予作文以记之。</a:t>
            </a:r>
            <a:endParaRPr lang="zh-CN" altLang="zh-CN" sz="3600" b="1" dirty="0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zh-CN" sz="36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863725" y="1030605"/>
            <a:ext cx="21844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公元1044年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09235" y="3199130"/>
            <a:ext cx="31261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zh-CN" sz="2400" b="1" dirty="0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同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“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俱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”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，全、皆。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22145" y="3198495"/>
            <a:ext cx="37084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政事顺利，百姓和乐。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53230" y="1030605"/>
            <a:ext cx="45053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滕子京被贬官到岳州做知州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45795" y="2169160"/>
            <a:ext cx="664718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到了第二年，就是庆历五年（1045）。越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,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到。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1010" name="文本框 3"/>
          <p:cNvSpPr txBox="1"/>
          <p:nvPr/>
        </p:nvSpPr>
        <p:spPr>
          <a:xfrm>
            <a:off x="749935" y="4832350"/>
            <a:ext cx="7833995" cy="755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zh-CN" altLang="zh-CN" sz="36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411" name="文本框 3"/>
          <p:cNvSpPr txBox="1"/>
          <p:nvPr/>
        </p:nvSpPr>
        <p:spPr>
          <a:xfrm>
            <a:off x="3375025" y="4371975"/>
            <a:ext cx="464883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扩大它原有的规模。制，规模。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223260" y="5588000"/>
            <a:ext cx="31210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同“嘱”，嘱咐。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172450" y="308610"/>
            <a:ext cx="540385" cy="52197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①</a:t>
            </a:r>
            <a:endParaRPr lang="zh-CN" altLang="en-US" sz="2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4" grpId="0"/>
      <p:bldP spid="2" grpId="0"/>
      <p:bldP spid="5" grpId="0"/>
      <p:bldP spid="6" grpId="0"/>
      <p:bldP spid="174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文本框 12"/>
          <p:cNvSpPr txBox="1"/>
          <p:nvPr/>
        </p:nvSpPr>
        <p:spPr>
          <a:xfrm>
            <a:off x="423863" y="470535"/>
            <a:ext cx="8129587" cy="39693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译文：</a:t>
            </a:r>
            <a:r>
              <a:rPr lang="zh-CN" altLang="zh-CN" sz="2800" b="1" dirty="0">
                <a:latin typeface="宋体" panose="02010600030101010101" pitchFamily="2" charset="-122"/>
              </a:rPr>
              <a:t>庆历四年（公元1044年）的春天，滕子京</a:t>
            </a:r>
            <a:r>
              <a:rPr lang="zh-CN" altLang="en-US" sz="2800" b="1" dirty="0">
                <a:latin typeface="宋体" panose="02010600030101010101" pitchFamily="2" charset="-122"/>
                <a:sym typeface="宋体" panose="02010600030101010101" pitchFamily="2" charset="-122"/>
              </a:rPr>
              <a:t>被贬官到岳州做知州</a:t>
            </a:r>
            <a:r>
              <a:rPr lang="zh-CN" altLang="zh-CN" sz="2800" b="1" dirty="0">
                <a:latin typeface="宋体" panose="02010600030101010101" pitchFamily="2" charset="-122"/>
              </a:rPr>
              <a:t>。到了第二年，</a:t>
            </a:r>
            <a:r>
              <a:rPr lang="zh-CN" altLang="en-US" sz="2800" b="1" dirty="0">
                <a:latin typeface="宋体" panose="02010600030101010101" pitchFamily="2" charset="-122"/>
                <a:sym typeface="宋体" panose="02010600030101010101" pitchFamily="2" charset="-122"/>
              </a:rPr>
              <a:t>政事顺利，百姓和乐</a:t>
            </a:r>
            <a:r>
              <a:rPr lang="zh-CN" altLang="zh-CN" sz="2800" b="1" dirty="0">
                <a:latin typeface="宋体" panose="02010600030101010101" pitchFamily="2" charset="-122"/>
              </a:rPr>
              <a:t>，</a:t>
            </a:r>
            <a:r>
              <a:rPr lang="zh-CN" altLang="zh-CN" sz="2800" b="1" dirty="0">
                <a:latin typeface="宋体" panose="02010600030101010101" pitchFamily="2" charset="-122"/>
                <a:sym typeface="宋体" panose="02010600030101010101" pitchFamily="2" charset="-122"/>
              </a:rPr>
              <a:t>各种该办而未办的事都兴办起来，</a:t>
            </a:r>
            <a:r>
              <a:rPr lang="zh-CN" altLang="zh-CN" sz="2800" b="1" dirty="0">
                <a:latin typeface="宋体" panose="02010600030101010101" pitchFamily="2" charset="-122"/>
              </a:rPr>
              <a:t>于是重新修建了岳阳楼，扩大它原有的规模，还在上面刻上唐代贤人和当代人的诗赋，（滕子京）嘱咐（我）写一篇文章用来记述这件事。</a:t>
            </a:r>
            <a:endParaRPr lang="zh-CN" altLang="zh-CN" sz="2800" b="1" dirty="0">
              <a:latin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246745" y="279400"/>
            <a:ext cx="540385" cy="52197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①</a:t>
            </a:r>
            <a:endParaRPr lang="zh-CN" altLang="en-US" sz="2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文本框 3"/>
          <p:cNvSpPr txBox="1"/>
          <p:nvPr/>
        </p:nvSpPr>
        <p:spPr>
          <a:xfrm>
            <a:off x="139065" y="689610"/>
            <a:ext cx="8865870" cy="55041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zh-CN" sz="3200" b="1" dirty="0">
                <a:latin typeface="黑体" panose="02010609060101010101" charset="-122"/>
                <a:ea typeface="黑体" panose="02010609060101010101" charset="-122"/>
              </a:rPr>
              <a:t>予观夫巴陵</a:t>
            </a:r>
            <a:r>
              <a:rPr lang="zh-CN" altLang="zh-CN" sz="32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胜状</a:t>
            </a:r>
            <a:r>
              <a:rPr lang="zh-CN" altLang="zh-CN" sz="3200" b="1" dirty="0">
                <a:latin typeface="黑体" panose="02010609060101010101" charset="-122"/>
                <a:ea typeface="黑体" panose="02010609060101010101" charset="-122"/>
              </a:rPr>
              <a:t>，在洞庭一湖。衔远山，</a:t>
            </a:r>
            <a:endParaRPr lang="zh-CN" altLang="zh-CN" sz="3200" b="1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10000"/>
              </a:lnSpc>
            </a:pPr>
            <a:endParaRPr lang="zh-CN" altLang="zh-CN" sz="3200" b="1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zh-CN" sz="3200" b="1" dirty="0">
                <a:latin typeface="黑体" panose="02010609060101010101" charset="-122"/>
                <a:ea typeface="黑体" panose="02010609060101010101" charset="-122"/>
              </a:rPr>
              <a:t>吞长江，</a:t>
            </a:r>
            <a:r>
              <a:rPr lang="zh-CN" altLang="zh-CN" sz="32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浩浩汤汤</a:t>
            </a:r>
            <a:r>
              <a:rPr lang="zh-CN" altLang="zh-CN" sz="3200" b="1" dirty="0">
                <a:latin typeface="黑体" panose="02010609060101010101" charset="-122"/>
                <a:ea typeface="黑体" panose="02010609060101010101" charset="-122"/>
              </a:rPr>
              <a:t>，</a:t>
            </a:r>
            <a:r>
              <a:rPr lang="zh-CN" altLang="zh-CN" sz="32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横无际涯</a:t>
            </a:r>
            <a:r>
              <a:rPr lang="zh-CN" altLang="zh-CN" sz="3200" b="1" dirty="0">
                <a:latin typeface="黑体" panose="02010609060101010101" charset="-122"/>
                <a:ea typeface="黑体" panose="02010609060101010101" charset="-122"/>
              </a:rPr>
              <a:t>，</a:t>
            </a:r>
            <a:r>
              <a:rPr lang="zh-CN" altLang="zh-CN" sz="32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朝晖夕阴</a:t>
            </a:r>
            <a:r>
              <a:rPr lang="zh-CN" altLang="zh-CN" sz="3200" b="1" dirty="0">
                <a:latin typeface="黑体" panose="02010609060101010101" charset="-122"/>
                <a:ea typeface="黑体" panose="02010609060101010101" charset="-122"/>
              </a:rPr>
              <a:t>，</a:t>
            </a:r>
            <a:endParaRPr lang="zh-CN" altLang="zh-CN" sz="3200" b="1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10000"/>
              </a:lnSpc>
            </a:pPr>
            <a:endParaRPr lang="zh-CN" altLang="zh-CN" sz="3200" b="1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zh-CN" sz="3200" b="1" dirty="0">
                <a:latin typeface="黑体" panose="02010609060101010101" charset="-122"/>
                <a:ea typeface="黑体" panose="02010609060101010101" charset="-122"/>
              </a:rPr>
              <a:t>气象万千，此则岳阳楼之</a:t>
            </a:r>
            <a:r>
              <a:rPr lang="zh-CN" altLang="zh-CN" sz="32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大观</a:t>
            </a:r>
            <a:r>
              <a:rPr lang="zh-CN" altLang="zh-CN" sz="3200" b="1" dirty="0">
                <a:latin typeface="黑体" panose="02010609060101010101" charset="-122"/>
                <a:ea typeface="黑体" panose="02010609060101010101" charset="-122"/>
              </a:rPr>
              <a:t>也，</a:t>
            </a:r>
            <a:r>
              <a:rPr lang="zh-CN" altLang="zh-CN" sz="32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前人之述备矣</a:t>
            </a:r>
            <a:r>
              <a:rPr lang="zh-CN" altLang="zh-CN" sz="3200" b="1" dirty="0"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altLang="zh-CN" sz="3200" b="1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10000"/>
              </a:lnSpc>
            </a:pPr>
            <a:endParaRPr lang="zh-CN" altLang="zh-CN" sz="2000" b="1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10000"/>
              </a:lnSpc>
            </a:pPr>
            <a:endParaRPr lang="zh-CN" altLang="zh-CN" sz="3200" b="1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altLang="zh-CN" sz="32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然则</a:t>
            </a:r>
            <a:r>
              <a:rPr lang="zh-CN" altLang="zh-CN" sz="32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北通巫峡，</a:t>
            </a:r>
            <a:r>
              <a:rPr lang="zh-CN" altLang="zh-CN" sz="32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南极潇湘</a:t>
            </a:r>
            <a:r>
              <a:rPr lang="zh-CN" altLang="zh-CN" sz="32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，</a:t>
            </a:r>
            <a:r>
              <a:rPr lang="zh-CN" altLang="zh-CN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迁客</a:t>
            </a:r>
            <a:r>
              <a:rPr lang="zh-CN" altLang="zh-CN" sz="32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骚人</a:t>
            </a:r>
            <a:r>
              <a:rPr lang="zh-CN" altLang="zh-CN" sz="32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，</a:t>
            </a:r>
            <a:endParaRPr lang="zh-CN" altLang="zh-CN" sz="3200" b="1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10000"/>
              </a:lnSpc>
            </a:pPr>
            <a:endParaRPr lang="zh-CN" altLang="zh-CN" sz="4000" b="1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altLang="zh-CN" sz="32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多会于此，</a:t>
            </a:r>
            <a:r>
              <a:rPr lang="zh-CN" altLang="zh-CN" sz="32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览物之情，得无异乎</a:t>
            </a:r>
            <a:r>
              <a:rPr lang="zh-CN" altLang="zh-CN" sz="32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？</a:t>
            </a:r>
            <a:endParaRPr lang="en-US" altLang="zh-CN" sz="32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8435" name="文本框 7"/>
          <p:cNvSpPr txBox="1"/>
          <p:nvPr/>
        </p:nvSpPr>
        <p:spPr>
          <a:xfrm>
            <a:off x="2261870" y="347345"/>
            <a:ext cx="41205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胜景，美景。胜</a:t>
            </a: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,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美好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文本框 7"/>
          <p:cNvSpPr txBox="1"/>
          <p:nvPr/>
        </p:nvSpPr>
        <p:spPr>
          <a:xfrm>
            <a:off x="1297940" y="1395730"/>
            <a:ext cx="280352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水势浩大的样子。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7"/>
          <p:cNvSpPr txBox="1"/>
          <p:nvPr/>
        </p:nvSpPr>
        <p:spPr>
          <a:xfrm>
            <a:off x="3799205" y="1395730"/>
            <a:ext cx="368681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宽阔无边。际涯，边际。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文本框 7"/>
          <p:cNvSpPr txBox="1"/>
          <p:nvPr/>
        </p:nvSpPr>
        <p:spPr>
          <a:xfrm>
            <a:off x="5471160" y="2374900"/>
            <a:ext cx="36404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早晚阴晴多变。晖，日光。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文本框 7"/>
          <p:cNvSpPr txBox="1"/>
          <p:nvPr/>
        </p:nvSpPr>
        <p:spPr>
          <a:xfrm>
            <a:off x="4505960" y="3430588"/>
            <a:ext cx="1681163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壮丽景象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文本框 7"/>
          <p:cNvSpPr txBox="1"/>
          <p:nvPr/>
        </p:nvSpPr>
        <p:spPr>
          <a:xfrm>
            <a:off x="6101715" y="3430588"/>
            <a:ext cx="3754438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前人的记述很详尽了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文本框 7"/>
          <p:cNvSpPr txBox="1"/>
          <p:nvPr/>
        </p:nvSpPr>
        <p:spPr>
          <a:xfrm>
            <a:off x="138748" y="3963670"/>
            <a:ext cx="314642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如此 </a:t>
            </a:r>
            <a:r>
              <a:rPr lang="en-US" altLang="zh-CN" sz="1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......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那么。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718435" y="3963670"/>
            <a:ext cx="320738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南面直到潇水、湘水。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文本框 7"/>
          <p:cNvSpPr txBox="1"/>
          <p:nvPr/>
        </p:nvSpPr>
        <p:spPr>
          <a:xfrm>
            <a:off x="4230370" y="4852035"/>
            <a:ext cx="319468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被降职到外地的官员。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迁，贬谪、降职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文本框 7"/>
          <p:cNvSpPr txBox="1"/>
          <p:nvPr/>
        </p:nvSpPr>
        <p:spPr>
          <a:xfrm>
            <a:off x="7266305" y="4852035"/>
            <a:ext cx="184531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骚人：泛指文人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7"/>
          <p:cNvSpPr txBox="1"/>
          <p:nvPr/>
        </p:nvSpPr>
        <p:spPr>
          <a:xfrm>
            <a:off x="313055" y="6123940"/>
            <a:ext cx="87985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看了自然景物而触发的感情，恐怕会有所不同吧？得无，表推测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351520" y="224155"/>
            <a:ext cx="653415" cy="58356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②</a:t>
            </a:r>
            <a:endParaRPr lang="zh-CN" altLang="en-US" sz="3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5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5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5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5" grpId="0"/>
      <p:bldP spid="18435" grpId="0"/>
      <p:bldP spid="3" grpId="0"/>
      <p:bldP spid="4" grpId="0"/>
      <p:bldP spid="5" grpId="0"/>
      <p:bldP spid="2" grpId="0"/>
      <p:bldP spid="7" grpId="0"/>
      <p:bldP spid="6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文本框 12"/>
          <p:cNvSpPr txBox="1"/>
          <p:nvPr/>
        </p:nvSpPr>
        <p:spPr>
          <a:xfrm>
            <a:off x="359410" y="318135"/>
            <a:ext cx="8231188" cy="52622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译文：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我看那巴陵郡的美景，集中在洞庭湖上。洞庭湖连接着远处的群山，吞吐长江的江水，水势浩大，宽阔无边，早晚阴晴多变，景象千变万化，这就是岳阳楼的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壮丽景象，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前人的记述很详尽了。</a:t>
            </a:r>
            <a:r>
              <a:rPr lang="zh-CN" altLang="zh-CN" sz="2800" b="1" dirty="0">
                <a:latin typeface="宋体" panose="02010600030101010101" pitchFamily="2" charset="-122"/>
                <a:sym typeface="+mn-ea"/>
              </a:rPr>
              <a:t>虽然如此，那么这里往北面通向巫峡，南面直到潇水、湘水，被</a:t>
            </a:r>
            <a:r>
              <a:rPr lang="zh-CN" altLang="en-US" sz="2800" b="1" dirty="0">
                <a:latin typeface="宋体" panose="02010600030101010101" pitchFamily="2" charset="-122"/>
                <a:sym typeface="宋体" panose="02010600030101010101" pitchFamily="2" charset="-122"/>
              </a:rPr>
              <a:t>降职到外地的官员和诗人</a:t>
            </a:r>
            <a:r>
              <a:rPr lang="zh-CN" altLang="zh-CN" sz="2800" b="1" dirty="0">
                <a:latin typeface="宋体" panose="02010600030101010101" pitchFamily="2" charset="-122"/>
                <a:sym typeface="+mn-ea"/>
              </a:rPr>
              <a:t>，大多在这里聚会，（他们）看了</a:t>
            </a:r>
            <a:r>
              <a:rPr lang="zh-CN" altLang="en-US" sz="2800" b="1" dirty="0">
                <a:latin typeface="宋体" panose="02010600030101010101" pitchFamily="2" charset="-122"/>
                <a:sym typeface="宋体" panose="02010600030101010101" pitchFamily="2" charset="-122"/>
              </a:rPr>
              <a:t>自然景物而触发的感情，恐怕会有所不同吧？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351520" y="224155"/>
            <a:ext cx="653415" cy="58356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②</a:t>
            </a:r>
            <a:endParaRPr lang="zh-CN" altLang="en-US" sz="3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文本框 3"/>
          <p:cNvSpPr txBox="1"/>
          <p:nvPr/>
        </p:nvSpPr>
        <p:spPr>
          <a:xfrm>
            <a:off x="413385" y="589915"/>
            <a:ext cx="8434070" cy="56781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zh-CN" sz="32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若夫 </a:t>
            </a:r>
            <a:r>
              <a:rPr lang="zh-CN" altLang="zh-CN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淫雨 </a:t>
            </a:r>
            <a:r>
              <a:rPr lang="zh-CN" altLang="zh-CN" sz="32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霏霏</a:t>
            </a:r>
            <a:r>
              <a:rPr lang="zh-CN" altLang="zh-CN" sz="3200" b="1" dirty="0">
                <a:latin typeface="黑体" panose="02010609060101010101" charset="-122"/>
                <a:ea typeface="黑体" panose="02010609060101010101" charset="-122"/>
              </a:rPr>
              <a:t>，连月不</a:t>
            </a:r>
            <a:r>
              <a:rPr lang="zh-CN" altLang="zh-CN" sz="32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开，</a:t>
            </a:r>
            <a:r>
              <a:rPr lang="zh-CN" altLang="zh-CN" sz="3200" b="1" dirty="0">
                <a:latin typeface="黑体" panose="02010609060101010101" charset="-122"/>
                <a:ea typeface="黑体" panose="02010609060101010101" charset="-122"/>
              </a:rPr>
              <a:t>阴风怒号，</a:t>
            </a:r>
            <a:endParaRPr lang="zh-CN" altLang="zh-CN" sz="3200" b="1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40000"/>
              </a:lnSpc>
            </a:pPr>
            <a:endParaRPr lang="zh-CN" altLang="zh-CN" sz="2000" b="1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40000"/>
              </a:lnSpc>
            </a:pPr>
            <a:r>
              <a:rPr lang="zh-CN" altLang="zh-CN" sz="3200" b="1" dirty="0">
                <a:latin typeface="黑体" panose="02010609060101010101" charset="-122"/>
                <a:ea typeface="黑体" panose="02010609060101010101" charset="-122"/>
              </a:rPr>
              <a:t>浊浪</a:t>
            </a:r>
            <a:r>
              <a:rPr lang="zh-CN" altLang="zh-CN" sz="32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排空，  日星隐曜 </a:t>
            </a:r>
            <a:r>
              <a:rPr lang="zh-CN" altLang="zh-CN" sz="3200" b="1" dirty="0">
                <a:latin typeface="黑体" panose="02010609060101010101" charset="-122"/>
                <a:ea typeface="黑体" panose="02010609060101010101" charset="-122"/>
              </a:rPr>
              <a:t>，   </a:t>
            </a:r>
            <a:r>
              <a:rPr lang="zh-CN" altLang="zh-CN" sz="32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山岳潜形，</a:t>
            </a:r>
            <a:endParaRPr lang="zh-CN" altLang="zh-CN" sz="3200" b="1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10000"/>
              </a:lnSpc>
            </a:pPr>
            <a:endParaRPr lang="zh-CN" altLang="zh-CN" sz="3200" b="1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40000"/>
              </a:lnSpc>
            </a:pPr>
            <a:r>
              <a:rPr lang="zh-CN" altLang="zh-CN" sz="3200" b="1" dirty="0">
                <a:latin typeface="黑体" panose="02010609060101010101" charset="-122"/>
                <a:ea typeface="黑体" panose="02010609060101010101" charset="-122"/>
              </a:rPr>
              <a:t>商旅不行，</a:t>
            </a:r>
            <a:r>
              <a:rPr lang="zh-CN" altLang="zh-CN" sz="32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樯倾楫摧， </a:t>
            </a:r>
            <a:r>
              <a:rPr lang="zh-CN" altLang="zh-CN" sz="32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薄暮冥冥</a:t>
            </a:r>
            <a:r>
              <a:rPr lang="zh-CN" altLang="zh-CN" sz="32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，虎啸猿啼。</a:t>
            </a:r>
            <a:endParaRPr lang="zh-CN" altLang="zh-CN" sz="3200" b="1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10000"/>
              </a:lnSpc>
            </a:pPr>
            <a:endParaRPr lang="zh-CN" altLang="zh-CN" sz="3200" b="1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altLang="zh-CN" sz="32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登斯楼也，则有</a:t>
            </a:r>
            <a:r>
              <a:rPr lang="zh-CN" altLang="zh-CN" sz="32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去国怀乡，忧谗畏讥</a:t>
            </a:r>
            <a:r>
              <a:rPr lang="zh-CN" altLang="zh-CN" sz="32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，</a:t>
            </a:r>
            <a:endParaRPr lang="zh-CN" altLang="zh-CN" sz="3200" b="1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10000"/>
              </a:lnSpc>
            </a:pPr>
            <a:endParaRPr lang="zh-CN" altLang="zh-CN" sz="3200" b="1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altLang="zh-CN" sz="32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满目萧然，感极而悲者矣。</a:t>
            </a:r>
            <a:endParaRPr lang="en-US" altLang="zh-CN" sz="32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7"/>
          <p:cNvSpPr txBox="1"/>
          <p:nvPr/>
        </p:nvSpPr>
        <p:spPr>
          <a:xfrm>
            <a:off x="985520" y="194945"/>
            <a:ext cx="2517140" cy="7556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用在一段话开头，以引起下文。</a:t>
            </a:r>
            <a:endParaRPr lang="zh-CN" altLang="zh-CN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59965" y="1226820"/>
            <a:ext cx="12426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连绵不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断的雨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文本框 7"/>
          <p:cNvSpPr txBox="1"/>
          <p:nvPr/>
        </p:nvSpPr>
        <p:spPr>
          <a:xfrm>
            <a:off x="5151120" y="342265"/>
            <a:ext cx="207327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指天气放晴。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02660" y="1226820"/>
            <a:ext cx="177292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雨雪纷纷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而下的样子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3130" y="2425700"/>
            <a:ext cx="1706563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冲向天空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41600" y="2425700"/>
            <a:ext cx="29997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太阳和星星隐藏起光辉。曜，光芒。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文本框 7"/>
          <p:cNvSpPr txBox="1"/>
          <p:nvPr/>
        </p:nvSpPr>
        <p:spPr>
          <a:xfrm>
            <a:off x="5641340" y="2425700"/>
            <a:ext cx="296291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山岳隐没在阴云中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87183" y="3614420"/>
            <a:ext cx="3687762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桅杆倒下，船桨断折。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倾，倒下。催，折断。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文本框 7"/>
          <p:cNvSpPr txBox="1"/>
          <p:nvPr/>
        </p:nvSpPr>
        <p:spPr>
          <a:xfrm>
            <a:off x="4769485" y="3614103"/>
            <a:ext cx="2836863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傍晚天色昏暗。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冥冥，昏暗。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889250" y="4862513"/>
            <a:ext cx="5645150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离开国都，怀念家乡，担心被说坏话，惧怕被批评指责。国，指国都。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360410" y="194310"/>
            <a:ext cx="540385" cy="52197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③</a:t>
            </a:r>
            <a:endParaRPr lang="zh-CN" altLang="en-US" sz="2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1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1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1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49" grpId="0"/>
      <p:bldP spid="5" grpId="0"/>
      <p:bldP spid="7" grpId="0"/>
      <p:bldP spid="9" grpId="0"/>
      <p:bldP spid="6" grpId="0"/>
      <p:bldP spid="2" grpId="0"/>
      <p:bldP spid="4" grpId="0"/>
      <p:bldP spid="3" grpId="0"/>
      <p:bldP spid="8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文本框 12"/>
          <p:cNvSpPr txBox="1"/>
          <p:nvPr/>
        </p:nvSpPr>
        <p:spPr>
          <a:xfrm>
            <a:off x="956310" y="649605"/>
            <a:ext cx="6915785" cy="42259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译文：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如果遇上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连绵不断的雨纷纷洒落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，连着整个月不放晴，寒风怒吼，浊浪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冲向天空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，太阳和星星隐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藏起光辉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，山岳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隐没了形体，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商人和旅客无法通行，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桅杆倒下，船桨断折，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傍晚天色昏暗，虎在长啸，猿在哀啼。（此时）登上岳阳楼，就会产生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离开国都，怀念家乡，担心被说坏话，惧怕被批评指责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的感觉，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满眼是凄凉冷落的样子，感慨悲伤到极点啊。</a:t>
            </a:r>
            <a:endParaRPr lang="zh-CN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360410" y="194310"/>
            <a:ext cx="540385" cy="52197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③</a:t>
            </a:r>
            <a:endParaRPr lang="zh-CN" altLang="en-US" sz="2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文本框 3"/>
          <p:cNvSpPr txBox="1"/>
          <p:nvPr/>
        </p:nvSpPr>
        <p:spPr>
          <a:xfrm>
            <a:off x="294005" y="631825"/>
            <a:ext cx="8759825" cy="51485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en-US" altLang="zh-CN" sz="32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lang="zh-CN" altLang="zh-CN" sz="2800" b="1" dirty="0">
                <a:latin typeface="黑体" panose="02010609060101010101" charset="-122"/>
                <a:ea typeface="黑体" panose="02010609060101010101" charset="-122"/>
              </a:rPr>
              <a:t>至若春和</a:t>
            </a:r>
            <a:r>
              <a:rPr lang="zh-CN" altLang="zh-CN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景</a:t>
            </a:r>
            <a:r>
              <a:rPr lang="zh-CN" altLang="zh-CN" sz="2800" b="1" dirty="0">
                <a:latin typeface="黑体" panose="02010609060101010101" charset="-122"/>
                <a:ea typeface="黑体" panose="02010609060101010101" charset="-122"/>
              </a:rPr>
              <a:t>明，</a:t>
            </a:r>
            <a:r>
              <a:rPr lang="zh-CN" altLang="zh-CN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波澜不惊</a:t>
            </a:r>
            <a:r>
              <a:rPr lang="zh-CN" altLang="zh-CN" sz="2800" b="1" dirty="0">
                <a:latin typeface="黑体" panose="02010609060101010101" charset="-122"/>
                <a:ea typeface="黑体" panose="02010609060101010101" charset="-122"/>
              </a:rPr>
              <a:t>，</a:t>
            </a:r>
            <a:r>
              <a:rPr lang="zh-CN" altLang="zh-CN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上下天光，一碧万顷，</a:t>
            </a:r>
            <a:endParaRPr lang="zh-CN" altLang="zh-CN" sz="2800" b="1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40000"/>
              </a:lnSpc>
            </a:pPr>
            <a:endParaRPr lang="zh-CN" altLang="zh-CN" sz="2800" b="1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zh-CN" sz="2800" b="1" dirty="0">
                <a:latin typeface="黑体" panose="02010609060101010101" charset="-122"/>
                <a:ea typeface="黑体" panose="02010609060101010101" charset="-122"/>
              </a:rPr>
              <a:t>沙鸥</a:t>
            </a:r>
            <a:r>
              <a:rPr lang="zh-CN" altLang="zh-CN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翔集</a:t>
            </a:r>
            <a:r>
              <a:rPr lang="zh-CN" altLang="zh-CN" sz="2800" b="1" dirty="0">
                <a:latin typeface="黑体" panose="02010609060101010101" charset="-122"/>
                <a:ea typeface="黑体" panose="02010609060101010101" charset="-122"/>
              </a:rPr>
              <a:t>， </a:t>
            </a:r>
            <a:r>
              <a:rPr lang="zh-CN" altLang="zh-CN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锦鳞</a:t>
            </a:r>
            <a:r>
              <a:rPr lang="zh-CN" altLang="zh-CN" sz="2800" b="1" dirty="0">
                <a:latin typeface="黑体" panose="02010609060101010101" charset="-122"/>
                <a:ea typeface="黑体" panose="02010609060101010101" charset="-122"/>
              </a:rPr>
              <a:t>游泳，   </a:t>
            </a:r>
            <a:r>
              <a:rPr lang="zh-CN" altLang="zh-CN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岸芷汀兰</a:t>
            </a:r>
            <a:r>
              <a:rPr lang="zh-CN" altLang="zh-CN" sz="2800" b="1" dirty="0">
                <a:latin typeface="黑体" panose="02010609060101010101" charset="-122"/>
                <a:ea typeface="黑体" panose="02010609060101010101" charset="-122"/>
              </a:rPr>
              <a:t>，     </a:t>
            </a:r>
            <a:r>
              <a:rPr lang="zh-CN" altLang="zh-CN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郁郁</a:t>
            </a:r>
            <a:r>
              <a:rPr lang="zh-CN" altLang="zh-CN" sz="2800" b="1" dirty="0">
                <a:latin typeface="黑体" panose="02010609060101010101" charset="-122"/>
                <a:ea typeface="黑体" panose="02010609060101010101" charset="-122"/>
              </a:rPr>
              <a:t>青青。</a:t>
            </a:r>
            <a:endParaRPr lang="zh-CN" altLang="zh-CN" sz="2800" b="1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endParaRPr lang="zh-CN" altLang="zh-CN" sz="2800" b="1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zh-CN" sz="2800" b="1" dirty="0">
                <a:latin typeface="黑体" panose="02010609060101010101" charset="-122"/>
                <a:ea typeface="黑体" panose="02010609060101010101" charset="-122"/>
              </a:rPr>
              <a:t>而或</a:t>
            </a:r>
            <a:r>
              <a:rPr lang="zh-CN" altLang="zh-CN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长烟一空</a:t>
            </a:r>
            <a:r>
              <a:rPr lang="zh-CN" altLang="zh-CN" sz="2800" b="1" dirty="0">
                <a:latin typeface="黑体" panose="02010609060101010101" charset="-122"/>
                <a:ea typeface="黑体" panose="02010609060101010101" charset="-122"/>
              </a:rPr>
              <a:t>，皓月千里，</a:t>
            </a:r>
            <a:r>
              <a:rPr lang="zh-CN" altLang="zh-CN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浮光跃金</a:t>
            </a:r>
            <a:r>
              <a:rPr lang="zh-CN" altLang="zh-CN" sz="28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，</a:t>
            </a:r>
            <a:r>
              <a:rPr lang="zh-CN" altLang="zh-CN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静影沉璧</a:t>
            </a:r>
            <a:r>
              <a:rPr lang="zh-CN" altLang="zh-CN" sz="28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，</a:t>
            </a:r>
            <a:endParaRPr lang="zh-CN" altLang="zh-CN" sz="2800" b="1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40000"/>
              </a:lnSpc>
            </a:pPr>
            <a:endParaRPr lang="zh-CN" altLang="zh-CN" sz="2800" b="1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zh-CN" sz="28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渔歌互答，此乐</a:t>
            </a:r>
            <a:r>
              <a:rPr lang="zh-CN" altLang="zh-CN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何极</a:t>
            </a:r>
            <a:r>
              <a:rPr lang="zh-CN" altLang="zh-CN" sz="28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！登斯楼也，则有心旷神怡，</a:t>
            </a:r>
            <a:endParaRPr lang="zh-CN" altLang="zh-CN" sz="2800" b="1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10000"/>
              </a:lnSpc>
            </a:pPr>
            <a:endParaRPr lang="zh-CN" altLang="zh-CN" sz="2800" b="1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zh-CN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宠辱偕忘</a:t>
            </a:r>
            <a:r>
              <a:rPr lang="zh-CN" altLang="zh-CN" sz="28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，    </a:t>
            </a:r>
            <a:r>
              <a:rPr lang="zh-CN" altLang="zh-CN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把酒临风</a:t>
            </a:r>
            <a:r>
              <a:rPr lang="zh-CN" altLang="zh-CN" sz="28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，其喜洋洋者矣。</a:t>
            </a:r>
            <a:endParaRPr lang="zh-CN" altLang="zh-CN" sz="2800" b="1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77770" y="396240"/>
            <a:ext cx="9004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日光</a:t>
            </a:r>
            <a:endParaRPr lang="zh-CN" altLang="zh-CN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84245" y="104140"/>
            <a:ext cx="167830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湖面平静，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没有风浪。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62550" y="104140"/>
            <a:ext cx="398653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天色湖光相接，一片青绿，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广阔无际。万顷，极言广阔。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2235" y="1308100"/>
            <a:ext cx="252603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时而飞翔，时而</a:t>
            </a:r>
            <a:endParaRPr lang="zh-CN" altLang="en-US" sz="20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停歇。集，停息。</a:t>
            </a:r>
            <a:endParaRPr lang="zh-CN" altLang="en-US" sz="20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72255" y="1308100"/>
            <a:ext cx="32105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岸上与小洲上的花草。芷，白芷。汀，小洲。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87918" y="1338263"/>
            <a:ext cx="1684337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美丽的鱼。鳞，代指鱼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。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204075" y="1461770"/>
            <a:ext cx="210629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形容草木茂盛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65188" y="3494723"/>
            <a:ext cx="3265487" cy="7067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大片烟雾完全消散。</a:t>
            </a:r>
            <a:endParaRPr lang="zh-CN" altLang="en-US" sz="20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一，全。</a:t>
            </a:r>
            <a:endParaRPr lang="zh-CN" altLang="en-US" sz="20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072255" y="2496820"/>
            <a:ext cx="375602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浮动的光像跳动的金子。</a:t>
            </a:r>
            <a:endParaRPr lang="zh-CN" altLang="en-US" sz="20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这是写月光照耀下的水波。</a:t>
            </a:r>
            <a:endParaRPr lang="zh-CN" altLang="en-US" sz="20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328478" y="3569335"/>
            <a:ext cx="4981575" cy="7067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静静的月影像沉入水中的玉璧。</a:t>
            </a:r>
            <a:endParaRPr lang="zh-CN" altLang="en-US" sz="20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这是写无风时水中的月影。壁，圆形的玉。</a:t>
            </a:r>
            <a:endParaRPr lang="zh-CN" altLang="en-US" sz="20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477453" y="4734560"/>
            <a:ext cx="1719262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哪有尽头。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94005" y="5704840"/>
            <a:ext cx="26015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荣耀和屈辱一并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忘掉。偕，一起。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805430" y="5704840"/>
            <a:ext cx="26015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端着酒，迎着风。把，持、执。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29590" y="257810"/>
            <a:ext cx="4476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④</a:t>
            </a:r>
            <a:endParaRPr lang="zh-CN" altLang="en-US" sz="2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1" grpId="0"/>
      <p:bldP spid="5" grpId="0"/>
      <p:bldP spid="2" grpId="0"/>
      <p:bldP spid="3" grpId="0"/>
      <p:bldP spid="6" grpId="0"/>
      <p:bldP spid="7" grpId="0"/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half" idx="2"/>
          </p:nvPr>
        </p:nvSpPr>
        <p:spPr>
          <a:xfrm>
            <a:off x="4762800" y="1421850"/>
            <a:ext cx="3920400" cy="4608000"/>
          </a:xfrm>
        </p:spPr>
        <p:txBody>
          <a:bodyPr>
            <a:noAutofit/>
          </a:bodyPr>
          <a:p>
            <a:r>
              <a:rPr lang="zh-CN" altLang="en-US"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范仲淹二岁而孤，母贫无依，在适长山朱氏。既长，知其世家，感泣辞母，去之南都，入学舍。昼夜苦学，五年未尝解衣就寝。若夜昏怠，辙以水沃面。往往饘(zhān)粥不继，日昃(zè)固始食。遂大通"六经"之旨，概然有志于天下。常自诵曰:"士当先天下之忧而忧，后天下之乐而乐。"</a:t>
            </a:r>
            <a:endParaRPr lang="zh-CN" altLang="en-US" sz="240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zh-CN"/>
              <a:t>范仲淹的故事</a:t>
            </a:r>
            <a:endParaRPr lang="zh-CN" altLang="zh-CN"/>
          </a:p>
        </p:txBody>
      </p:sp>
      <p:pic>
        <p:nvPicPr>
          <p:cNvPr id="5" name="图片占位符 4"/>
          <p:cNvPicPr>
            <a:picLocks noChangeAspect="1"/>
          </p:cNvPicPr>
          <p:nvPr>
            <p:ph type="pic" idx="1"/>
          </p:nvPr>
        </p:nvPicPr>
        <p:blipFill>
          <a:blip r:embed="rId1"/>
          <a:stretch>
            <a:fillRect/>
          </a:stretch>
        </p:blipFill>
        <p:spPr>
          <a:xfrm>
            <a:off x="0" y="1555115"/>
            <a:ext cx="4762500" cy="302387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文本框 12"/>
          <p:cNvSpPr txBox="1"/>
          <p:nvPr/>
        </p:nvSpPr>
        <p:spPr>
          <a:xfrm>
            <a:off x="332740" y="451168"/>
            <a:ext cx="8185150" cy="45231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译文：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至于春风和煦，阳光明媚的日子，湖面平静，没有风浪，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天色湖光相接，一片碧绿，广阔无际，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沙鸥时而飞翔，时而停歇，美丽的鱼儿在湖中游来游去，岸上与小洲上的花草，草木茂盛。而有时大片烟雾完全消散，皎洁的月光一泻千里。</a:t>
            </a:r>
            <a:r>
              <a:rPr lang="zh-CN" altLang="en-US" sz="2400" b="1" dirty="0">
                <a:latin typeface="宋体" panose="02010600030101010101" pitchFamily="2" charset="-122"/>
                <a:sym typeface="宋体" panose="02010600030101010101" pitchFamily="2" charset="-122"/>
              </a:rPr>
              <a:t>浮动的光像跳动的金子，静静的月影像沉入水中的玉璧</a:t>
            </a:r>
            <a:r>
              <a:rPr lang="zh-CN" altLang="zh-CN" sz="2400" b="1" dirty="0">
                <a:latin typeface="宋体" panose="02010600030101010101" pitchFamily="2" charset="-122"/>
                <a:sym typeface="+mn-ea"/>
              </a:rPr>
              <a:t>，渔夫的歌声一唱一和，这样的乐趣哪有尽头！（此时）登上岳阳楼，就会有心胸开阔，精神愉悦，</a:t>
            </a:r>
            <a:r>
              <a:rPr lang="zh-CN" altLang="en-US" sz="2400" b="1" dirty="0">
                <a:latin typeface="宋体" panose="02010600030101010101" pitchFamily="2" charset="-122"/>
                <a:sym typeface="宋体" panose="02010600030101010101" pitchFamily="2" charset="-122"/>
              </a:rPr>
              <a:t>荣耀和屈辱一并忘掉</a:t>
            </a:r>
            <a:r>
              <a:rPr lang="zh-CN" altLang="zh-CN" sz="2400" b="1" dirty="0">
                <a:latin typeface="宋体" panose="02010600030101010101" pitchFamily="2" charset="-122"/>
                <a:sym typeface="+mn-ea"/>
              </a:rPr>
              <a:t>，端起酒杯对着湖风，喜气洋洋的感觉。</a:t>
            </a:r>
            <a:endParaRPr lang="zh-CN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10540" y="140335"/>
            <a:ext cx="4476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④</a:t>
            </a:r>
            <a:endParaRPr lang="zh-CN" altLang="en-US" sz="2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文本框 3"/>
          <p:cNvSpPr txBox="1"/>
          <p:nvPr/>
        </p:nvSpPr>
        <p:spPr>
          <a:xfrm>
            <a:off x="53340" y="372745"/>
            <a:ext cx="9037955" cy="61125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zh-CN" sz="3200" b="1" dirty="0">
                <a:latin typeface="黑体" panose="02010609060101010101" charset="-122"/>
                <a:ea typeface="黑体" panose="02010609060101010101" charset="-122"/>
              </a:rPr>
              <a:t>嗟夫！予尝</a:t>
            </a:r>
            <a:r>
              <a:rPr lang="zh-CN" altLang="zh-CN" sz="32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求 </a:t>
            </a:r>
            <a:r>
              <a:rPr lang="zh-CN" altLang="zh-CN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古仁人</a:t>
            </a:r>
            <a:r>
              <a:rPr lang="zh-CN" altLang="zh-CN" sz="3200" b="1" dirty="0">
                <a:latin typeface="黑体" panose="02010609060101010101" charset="-122"/>
                <a:ea typeface="黑体" panose="02010609060101010101" charset="-122"/>
              </a:rPr>
              <a:t>之心，</a:t>
            </a:r>
            <a:r>
              <a:rPr lang="zh-CN" altLang="zh-CN" sz="32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或异二者之为</a:t>
            </a:r>
            <a:r>
              <a:rPr lang="zh-CN" altLang="zh-CN" sz="3200" b="1" dirty="0">
                <a:latin typeface="黑体" panose="02010609060101010101" charset="-122"/>
                <a:ea typeface="黑体" panose="02010609060101010101" charset="-122"/>
              </a:rPr>
              <a:t>，</a:t>
            </a:r>
            <a:endParaRPr lang="zh-CN" altLang="zh-CN" sz="3200" b="1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10000"/>
              </a:lnSpc>
            </a:pPr>
            <a:endParaRPr lang="zh-CN" altLang="zh-CN" sz="3200" b="1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zh-CN" sz="3200" b="1" dirty="0">
                <a:latin typeface="黑体" panose="02010609060101010101" charset="-122"/>
                <a:ea typeface="黑体" panose="02010609060101010101" charset="-122"/>
              </a:rPr>
              <a:t>何哉？</a:t>
            </a:r>
            <a:r>
              <a:rPr lang="zh-CN" altLang="zh-CN" sz="32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不以物喜，不以己悲，</a:t>
            </a:r>
            <a:endParaRPr lang="zh-CN" altLang="zh-CN" sz="3200" b="1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10000"/>
              </a:lnSpc>
            </a:pPr>
            <a:endParaRPr lang="zh-CN" altLang="zh-CN" sz="3200" b="1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zh-CN" sz="32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居庙堂之高</a:t>
            </a:r>
            <a:r>
              <a:rPr lang="zh-CN" altLang="zh-CN" sz="32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则忧其民，</a:t>
            </a:r>
            <a:r>
              <a:rPr lang="zh-CN" altLang="zh-CN" sz="32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处江湖之远</a:t>
            </a:r>
            <a:r>
              <a:rPr lang="zh-CN" altLang="zh-CN" sz="32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则忧其君。</a:t>
            </a:r>
            <a:endParaRPr lang="zh-CN" altLang="zh-CN" sz="3200" b="1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10000"/>
              </a:lnSpc>
            </a:pPr>
            <a:endParaRPr lang="zh-CN" altLang="zh-CN" sz="3200" b="1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altLang="zh-CN" sz="32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是进亦忧，退亦忧。然则何时而乐耶？</a:t>
            </a:r>
            <a:endParaRPr lang="zh-CN" altLang="zh-CN" sz="3200" b="1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10000"/>
              </a:lnSpc>
            </a:pPr>
            <a:endParaRPr lang="zh-CN" altLang="zh-CN" sz="3200" b="1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altLang="zh-CN" sz="32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其必曰“先天下之忧而忧，后天下之乐而乐”乎</a:t>
            </a:r>
            <a:r>
              <a:rPr lang="zh-CN" altLang="zh-CN" sz="32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！</a:t>
            </a:r>
            <a:endParaRPr lang="zh-CN" altLang="zh-CN" sz="3200" b="1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10000"/>
              </a:lnSpc>
            </a:pPr>
            <a:endParaRPr lang="zh-CN" altLang="zh-CN" sz="3200" b="1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altLang="zh-CN" sz="32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噫！</a:t>
            </a:r>
            <a:r>
              <a:rPr lang="zh-CN" altLang="zh-CN" sz="32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微斯人，吾谁与归</a:t>
            </a:r>
            <a:r>
              <a:rPr lang="zh-CN" altLang="zh-CN" sz="32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？时六年九月十五日。</a:t>
            </a:r>
            <a:endParaRPr lang="zh-CN" altLang="zh-CN" sz="3200" b="1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09875" y="84138"/>
            <a:ext cx="97472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探求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26180" y="114935"/>
            <a:ext cx="270065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古代品德高尚的人</a:t>
            </a:r>
            <a:endParaRPr lang="zh-CN" altLang="en-US" sz="20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45075" y="938530"/>
            <a:ext cx="4224338" cy="7067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或许不同于以上两种表现。或，或许、也许，表示委婉的语气。</a:t>
            </a:r>
            <a:endParaRPr lang="zh-CN" altLang="en-US" sz="20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23745" y="938530"/>
            <a:ext cx="313817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不因外界环境和</a:t>
            </a:r>
            <a:endParaRPr lang="zh-CN" altLang="en-US" sz="20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自己处境的变化而喜悲。</a:t>
            </a:r>
            <a:endParaRPr lang="zh-CN" altLang="en-US" sz="20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0810" y="2050415"/>
            <a:ext cx="61087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处在高高的朝堂上，意思是在朝廷做官。</a:t>
            </a:r>
            <a:endParaRPr lang="zh-CN" altLang="en-US" sz="20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庙堂，指朝廷。下文的</a:t>
            </a:r>
            <a:r>
              <a:rPr lang="en-US" altLang="zh-CN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“</a:t>
            </a:r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进</a:t>
            </a:r>
            <a:r>
              <a:rPr lang="en-US" altLang="zh-CN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”</a:t>
            </a:r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，即指</a:t>
            </a:r>
            <a:r>
              <a:rPr lang="en-US" altLang="zh-CN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“</a:t>
            </a:r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居庙堂之高</a:t>
            </a:r>
            <a:r>
              <a:rPr lang="en-US" altLang="zh-CN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”</a:t>
            </a:r>
            <a:endParaRPr lang="en-US" altLang="zh-CN" sz="20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71495" y="3075940"/>
            <a:ext cx="619823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处在僻远的江湖间，意思是指被贬谪到边远地区做地方官。下文的</a:t>
            </a:r>
            <a:r>
              <a:rPr lang="en-US" altLang="zh-CN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“</a:t>
            </a:r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退</a:t>
            </a:r>
            <a:r>
              <a:rPr lang="en-US" altLang="zh-CN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”</a:t>
            </a:r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，即指</a:t>
            </a:r>
            <a:r>
              <a:rPr lang="en-US" altLang="zh-CN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“</a:t>
            </a:r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处江湖之远</a:t>
            </a:r>
            <a:r>
              <a:rPr lang="en-US" altLang="zh-CN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”</a:t>
            </a:r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。</a:t>
            </a:r>
            <a:endParaRPr lang="zh-CN" altLang="en-US" sz="20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62305" y="4184015"/>
            <a:ext cx="752665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大概一定会说</a:t>
            </a:r>
            <a:r>
              <a:rPr lang="en-US" altLang="zh-CN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“</a:t>
            </a:r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在天下人忧之前先忧，在天下人乐之后才乐</a:t>
            </a:r>
            <a:r>
              <a:rPr lang="en-US" altLang="zh-CN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”</a:t>
            </a:r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吧。先，在</a:t>
            </a:r>
            <a:r>
              <a:rPr lang="en-US" altLang="zh-CN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......</a:t>
            </a:r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之前。后，在</a:t>
            </a:r>
            <a:r>
              <a:rPr lang="en-US" altLang="zh-CN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......</a:t>
            </a:r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之后。</a:t>
            </a:r>
            <a:endParaRPr lang="zh-CN" altLang="en-US" sz="20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29628" y="5273675"/>
            <a:ext cx="6670675" cy="7067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如果没有这种人，</a:t>
            </a:r>
            <a:r>
              <a:rPr lang="zh-CN" altLang="zh-CN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我同谁一道呢？微，如果没有。</a:t>
            </a:r>
            <a:endParaRPr lang="zh-CN" altLang="zh-CN" sz="20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zh-CN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谁与归，就是</a:t>
            </a:r>
            <a:r>
              <a:rPr lang="en-US" altLang="zh-CN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“</a:t>
            </a:r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与谁归</a:t>
            </a:r>
            <a:r>
              <a:rPr lang="en-US" altLang="zh-CN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”</a:t>
            </a:r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。</a:t>
            </a:r>
            <a:endParaRPr lang="zh-CN" altLang="en-US" sz="20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4480" y="194310"/>
            <a:ext cx="545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⑤</a:t>
            </a:r>
            <a:endParaRPr lang="zh-CN" altLang="en-US" sz="2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8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8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7" grpId="0"/>
      <p:bldP spid="2" grpId="0"/>
      <p:bldP spid="7" grpId="0"/>
      <p:bldP spid="3" grpId="0"/>
      <p:bldP spid="5" grpId="0"/>
      <p:bldP spid="6" grpId="0"/>
      <p:bldP spid="4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文本框 12"/>
          <p:cNvSpPr txBox="1"/>
          <p:nvPr/>
        </p:nvSpPr>
        <p:spPr>
          <a:xfrm>
            <a:off x="683578" y="1022033"/>
            <a:ext cx="8251825" cy="42259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译文：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唉！我曾经探求过古代品德高尚的人的思想，或许不同于以上两种心情，这是为什么呢？他们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不因外界环境和自己处境的变化而喜悲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，在朝廷上做官的人为百姓担忧，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被贬谪到边远地区做地方官的人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为君王担忧。这样在朝为官也担忧，在野为官也担忧。</a:t>
            </a:r>
            <a:r>
              <a:rPr lang="zh-CN" altLang="zh-CN" sz="2400" b="1" dirty="0">
                <a:latin typeface="宋体" panose="02010600030101010101" pitchFamily="2" charset="-122"/>
                <a:sym typeface="+mn-ea"/>
              </a:rPr>
              <a:t>既然这样，那么，什么时候才快乐呢？</a:t>
            </a:r>
            <a:r>
              <a:rPr lang="zh-CN" altLang="zh-CN" sz="2400" b="1" dirty="0">
                <a:latin typeface="宋体" panose="02010600030101010101" pitchFamily="2" charset="-122"/>
                <a:sym typeface="宋体" panose="02010600030101010101" pitchFamily="2" charset="-122"/>
              </a:rPr>
              <a:t>大概一定会说</a:t>
            </a:r>
            <a:r>
              <a:rPr lang="en-US" altLang="zh-CN" sz="2400" b="1" dirty="0">
                <a:latin typeface="宋体" panose="02010600030101010101" pitchFamily="2" charset="-122"/>
                <a:sym typeface="宋体" panose="02010600030101010101" pitchFamily="2" charset="-122"/>
              </a:rPr>
              <a:t>“</a:t>
            </a:r>
            <a:r>
              <a:rPr lang="zh-CN" altLang="en-US" sz="2400" b="1" dirty="0">
                <a:latin typeface="宋体" panose="02010600030101010101" pitchFamily="2" charset="-122"/>
                <a:sym typeface="宋体" panose="02010600030101010101" pitchFamily="2" charset="-122"/>
              </a:rPr>
              <a:t>在天下人忧之前先忧，在天下人乐之后才乐</a:t>
            </a:r>
            <a:r>
              <a:rPr lang="en-US" altLang="zh-CN" sz="2400" b="1" dirty="0">
                <a:latin typeface="宋体" panose="02010600030101010101" pitchFamily="2" charset="-122"/>
                <a:sym typeface="宋体" panose="02010600030101010101" pitchFamily="2" charset="-122"/>
              </a:rPr>
              <a:t>”</a:t>
            </a:r>
            <a:r>
              <a:rPr lang="zh-CN" altLang="en-US" sz="2400" b="1" dirty="0">
                <a:latin typeface="宋体" panose="02010600030101010101" pitchFamily="2" charset="-122"/>
                <a:sym typeface="宋体" panose="02010600030101010101" pitchFamily="2" charset="-122"/>
              </a:rPr>
              <a:t>吧！</a:t>
            </a:r>
            <a:r>
              <a:rPr lang="zh-CN" altLang="zh-CN" sz="2400" b="1" dirty="0">
                <a:latin typeface="宋体" panose="02010600030101010101" pitchFamily="2" charset="-122"/>
                <a:sym typeface="+mn-ea"/>
              </a:rPr>
              <a:t>唉！如果没有这种人，</a:t>
            </a:r>
            <a:r>
              <a:rPr lang="zh-CN" altLang="en-US" sz="2400" b="1" dirty="0">
                <a:latin typeface="宋体" panose="02010600030101010101" pitchFamily="2" charset="-122"/>
                <a:sym typeface="宋体" panose="02010600030101010101" pitchFamily="2" charset="-122"/>
              </a:rPr>
              <a:t>我同谁一道呢</a:t>
            </a:r>
            <a:r>
              <a:rPr lang="zh-CN" altLang="en-US" sz="2400" b="1" dirty="0">
                <a:latin typeface="宋体" panose="02010600030101010101" pitchFamily="2" charset="-122"/>
                <a:sym typeface="+mn-ea"/>
              </a:rPr>
              <a:t>？         </a:t>
            </a:r>
            <a:endParaRPr lang="zh-CN" altLang="en-US" sz="2400" b="1" dirty="0">
              <a:latin typeface="宋体" panose="02010600030101010101" pitchFamily="2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latin typeface="宋体" panose="02010600030101010101" pitchFamily="2" charset="-122"/>
                <a:sym typeface="+mn-ea"/>
              </a:rPr>
              <a:t>              写于庆历六年（1046年）九月十五日。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8430" y="194310"/>
            <a:ext cx="545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⑤</a:t>
            </a:r>
            <a:endParaRPr lang="zh-CN" altLang="en-US" sz="2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0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65960"/>
            <a:ext cx="9144635" cy="48920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067560" y="2540"/>
            <a:ext cx="4677410" cy="17532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zh-CN" sz="5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活动三</a:t>
            </a:r>
            <a:endParaRPr lang="zh-CN" altLang="zh-CN" sz="5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zh-CN" sz="5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归纳文言知识</a:t>
            </a:r>
            <a:endParaRPr lang="zh-CN" altLang="zh-CN" sz="5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矩形 25"/>
          <p:cNvSpPr>
            <a:spLocks noChangeArrowheads="1"/>
          </p:cNvSpPr>
          <p:nvPr/>
        </p:nvSpPr>
        <p:spPr bwMode="auto">
          <a:xfrm>
            <a:off x="644843" y="1223433"/>
            <a:ext cx="7594600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25000"/>
              </a:lnSpc>
            </a:pPr>
            <a:r>
              <a:rPr lang="zh-CN" altLang="zh-CN" sz="2400" b="1" i="0" u="none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（一）通假字</a:t>
            </a:r>
            <a:endParaRPr lang="zh-CN" altLang="zh-CN" sz="2400" b="1" i="0" u="none" dirty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b="1" i="0" u="none" dirty="0">
                <a:latin typeface="宋体" panose="02010600030101010101" pitchFamily="2" charset="-122"/>
                <a:cs typeface="Times New Roman" panose="02020603050405020304" pitchFamily="18" charset="0"/>
              </a:rPr>
              <a:t>   1. </a:t>
            </a:r>
            <a:r>
              <a:rPr lang="zh-CN" altLang="en-US" sz="2400" b="1" i="0" u="none" dirty="0">
                <a:solidFill>
                  <a:srgbClr val="008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属</a:t>
            </a:r>
            <a:r>
              <a:rPr lang="zh-CN" altLang="en-US" sz="2400" b="1" i="0" u="none" dirty="0">
                <a:latin typeface="宋体" panose="02010600030101010101" pitchFamily="2" charset="-122"/>
                <a:cs typeface="Times New Roman" panose="02020603050405020304" pitchFamily="18" charset="0"/>
              </a:rPr>
              <a:t>予作文以记之</a:t>
            </a:r>
            <a:endParaRPr lang="zh-CN" altLang="en-US" sz="2400" b="1" i="0" u="none" dirty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 i="0" u="none" dirty="0">
                <a:latin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altLang="zh-CN" sz="2400" b="1" i="0" u="none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400" b="1" i="0" u="none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“属”同“嘱”，嘱托</a:t>
            </a:r>
            <a:r>
              <a:rPr lang="zh-CN" altLang="en-US" sz="2400" i="0" u="none" dirty="0"/>
              <a:t> </a:t>
            </a:r>
            <a:r>
              <a:rPr lang="en-US" altLang="zh-CN" sz="2400" b="1" i="0" u="none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altLang="zh-CN" sz="2400" b="1" i="0" u="none" dirty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 i="0" u="none" dirty="0">
                <a:latin typeface="宋体" panose="02010600030101010101" pitchFamily="2" charset="-122"/>
                <a:cs typeface="Times New Roman" panose="02020603050405020304" pitchFamily="18" charset="0"/>
              </a:rPr>
              <a:t>   2</a:t>
            </a:r>
            <a:r>
              <a:rPr lang="en-US" altLang="zh-CN" sz="2400" b="1" i="0" u="none" dirty="0">
                <a:latin typeface="宋体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zh-CN" altLang="en-US" sz="2400" b="1" i="0" u="none" dirty="0">
                <a:latin typeface="宋体" panose="02010600030101010101" pitchFamily="2" charset="-122"/>
                <a:cs typeface="Times New Roman" panose="02020603050405020304" pitchFamily="18" charset="0"/>
              </a:rPr>
              <a:t>百废</a:t>
            </a:r>
            <a:r>
              <a:rPr lang="zh-CN" altLang="en-US" sz="2400" b="1" i="0" u="none" dirty="0">
                <a:solidFill>
                  <a:srgbClr val="008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具</a:t>
            </a:r>
            <a:r>
              <a:rPr lang="zh-CN" altLang="en-US" sz="2400" b="1" i="0" u="none" dirty="0">
                <a:latin typeface="宋体" panose="02010600030101010101" pitchFamily="2" charset="-122"/>
                <a:cs typeface="Times New Roman" panose="02020603050405020304" pitchFamily="18" charset="0"/>
              </a:rPr>
              <a:t>兴 </a:t>
            </a:r>
            <a:endParaRPr lang="en-US" altLang="zh-CN" sz="2400" b="1" i="0" u="none" dirty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b="1" i="0" u="none" dirty="0">
                <a:latin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altLang="zh-CN" sz="2400" b="1" i="0" u="none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（“具”同“俱”，全、皆）</a:t>
            </a:r>
            <a:endParaRPr lang="zh-CN" altLang="zh-CN" sz="2400" b="1" i="0" u="none" dirty="0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25"/>
          <p:cNvSpPr>
            <a:spLocks noChangeArrowheads="1"/>
          </p:cNvSpPr>
          <p:nvPr/>
        </p:nvSpPr>
        <p:spPr bwMode="auto">
          <a:xfrm>
            <a:off x="491491" y="525146"/>
            <a:ext cx="7972425" cy="678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25000"/>
              </a:lnSpc>
            </a:pPr>
            <a:r>
              <a:rPr lang="zh-CN" altLang="en-US" sz="2400" b="1" i="0" u="none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（二）</a:t>
            </a:r>
            <a:r>
              <a:rPr lang="zh-CN" altLang="zh-CN" sz="2400" b="1" i="0" u="none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古今异义</a:t>
            </a:r>
            <a:endParaRPr lang="zh-CN" altLang="zh-CN" sz="2400" b="1" i="0" u="none" dirty="0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 sz="2400" b="1" i="0" u="none" dirty="0">
                <a:latin typeface="宋体" panose="02010600030101010101" pitchFamily="2" charset="-122"/>
                <a:cs typeface="Times New Roman" panose="02020603050405020304" pitchFamily="18" charset="0"/>
              </a:rPr>
              <a:t>   1. </a:t>
            </a:r>
            <a:r>
              <a:rPr lang="zh-CN" altLang="en-US" sz="2400" b="1" i="0" u="none" dirty="0">
                <a:latin typeface="宋体" panose="02010600030101010101" pitchFamily="2" charset="-122"/>
                <a:cs typeface="Times New Roman" panose="02020603050405020304" pitchFamily="18" charset="0"/>
              </a:rPr>
              <a:t>越</a:t>
            </a:r>
            <a:r>
              <a:rPr lang="zh-CN" altLang="en-US" sz="2400" b="1" i="0" u="none" dirty="0">
                <a:solidFill>
                  <a:srgbClr val="008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明年</a:t>
            </a:r>
            <a:r>
              <a:rPr lang="zh-CN" altLang="en-US" sz="2400" b="1" i="0" u="none" dirty="0">
                <a:latin typeface="宋体" panose="02010600030101010101" pitchFamily="2" charset="-122"/>
                <a:cs typeface="Times New Roman" panose="02020603050405020304" pitchFamily="18" charset="0"/>
              </a:rPr>
              <a:t>   </a:t>
            </a:r>
            <a:endParaRPr lang="zh-CN" altLang="en-US" sz="2400" b="1" i="0" u="none" dirty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 sz="2400" b="1" i="0" u="none" dirty="0">
                <a:latin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altLang="zh-CN" sz="2400" b="1" i="0" u="none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古义：</a:t>
            </a:r>
            <a:r>
              <a:rPr lang="zh-CN" altLang="en-US" sz="2400" b="1" i="0" u="none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第二年</a:t>
            </a:r>
            <a:r>
              <a:rPr lang="zh-CN" altLang="zh-CN" sz="2400" b="1" i="0" u="none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；今义：</a:t>
            </a:r>
            <a:r>
              <a:rPr lang="zh-CN" altLang="en-US" sz="2400" b="1" i="0" u="none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今年的下一年</a:t>
            </a:r>
            <a:endParaRPr lang="zh-CN" altLang="zh-CN" sz="2400" b="1" i="0" u="none" dirty="0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 sz="2400" b="1" i="0" u="none" dirty="0">
                <a:latin typeface="宋体" panose="02010600030101010101" pitchFamily="2" charset="-122"/>
                <a:cs typeface="Times New Roman" panose="02020603050405020304" pitchFamily="18" charset="0"/>
              </a:rPr>
              <a:t>   2. </a:t>
            </a:r>
            <a:r>
              <a:rPr lang="zh-CN" altLang="en-US" sz="2400" b="1" i="0" u="none" dirty="0">
                <a:solidFill>
                  <a:srgbClr val="008000"/>
                </a:solidFill>
                <a:latin typeface="宋体" panose="02010600030101010101" pitchFamily="2" charset="-122"/>
              </a:rPr>
              <a:t>气象</a:t>
            </a:r>
            <a:r>
              <a:rPr lang="zh-CN" altLang="en-US" sz="2400" b="1" i="0" u="none" dirty="0">
                <a:latin typeface="宋体" panose="02010600030101010101" pitchFamily="2" charset="-122"/>
                <a:cs typeface="Times New Roman" panose="02020603050405020304" pitchFamily="18" charset="0"/>
              </a:rPr>
              <a:t>万千     </a:t>
            </a:r>
            <a:endParaRPr lang="zh-CN" altLang="en-US" sz="2400" b="1" i="0" u="none" dirty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400" b="1" i="0" u="none" dirty="0">
                <a:latin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altLang="zh-CN" sz="2400" b="1" i="0" u="none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古义：</a:t>
            </a:r>
            <a:r>
              <a:rPr lang="zh-CN" altLang="en-US" sz="2400" b="1" i="0" u="none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景象</a:t>
            </a:r>
            <a:r>
              <a:rPr lang="zh-CN" altLang="zh-CN" sz="2400" b="1" i="0" u="none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；今义：大气的状态和现象</a:t>
            </a:r>
            <a:endParaRPr lang="zh-CN" altLang="zh-CN" sz="2400" b="1" i="0" u="none" dirty="0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 sz="2400" b="1" i="0" u="none" dirty="0">
                <a:latin typeface="宋体" panose="02010600030101010101" pitchFamily="2" charset="-122"/>
                <a:cs typeface="Times New Roman" panose="02020603050405020304" pitchFamily="18" charset="0"/>
              </a:rPr>
              <a:t>   3. </a:t>
            </a:r>
            <a:r>
              <a:rPr lang="zh-CN" altLang="en-US" sz="2400" b="1" i="0" u="none" dirty="0">
                <a:latin typeface="宋体" panose="02010600030101010101" pitchFamily="2" charset="-122"/>
                <a:cs typeface="Times New Roman" panose="02020603050405020304" pitchFamily="18" charset="0"/>
              </a:rPr>
              <a:t>去</a:t>
            </a:r>
            <a:r>
              <a:rPr lang="zh-CN" altLang="en-US" sz="2400" b="1" i="0" u="none" dirty="0">
                <a:solidFill>
                  <a:srgbClr val="008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国</a:t>
            </a:r>
            <a:r>
              <a:rPr lang="zh-CN" altLang="en-US" sz="2400" b="1" i="0" u="none" dirty="0">
                <a:latin typeface="宋体" panose="02010600030101010101" pitchFamily="2" charset="-122"/>
                <a:cs typeface="Times New Roman" panose="02020603050405020304" pitchFamily="18" charset="0"/>
              </a:rPr>
              <a:t>怀乡 </a:t>
            </a:r>
            <a:endParaRPr lang="en-US" altLang="zh-CN" sz="2400" b="1" i="0" u="none" dirty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400" b="1" i="0" u="none" dirty="0">
                <a:latin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altLang="zh-CN" sz="2400" b="1" i="0" u="none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古义：</a:t>
            </a:r>
            <a:r>
              <a:rPr lang="zh-CN" altLang="en-US" sz="2400" b="1" i="0" u="none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国都</a:t>
            </a:r>
            <a:r>
              <a:rPr lang="zh-CN" altLang="zh-CN" sz="2400" b="1" i="0" u="none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；今义：</a:t>
            </a:r>
            <a:r>
              <a:rPr lang="zh-CN" altLang="en-US" sz="2400" b="1" i="0" u="none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国家</a:t>
            </a:r>
            <a:endParaRPr lang="zh-CN" altLang="en-US" sz="2400" b="1" i="0" u="none" dirty="0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4. </a:t>
            </a:r>
            <a:r>
              <a:rPr lang="zh-CN" altLang="en-US" sz="2400" b="1" dirty="0"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春和</a:t>
            </a:r>
            <a:r>
              <a:rPr lang="zh-CN" altLang="en-US" sz="2400" b="1" dirty="0">
                <a:solidFill>
                  <a:srgbClr val="008000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景</a:t>
            </a:r>
            <a:r>
              <a:rPr lang="zh-CN" altLang="en-US" sz="2400" b="1" dirty="0"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明 </a:t>
            </a:r>
            <a:r>
              <a:rPr lang="zh-CN" altLang="en-US" sz="2400" b="1" dirty="0">
                <a:solidFill>
                  <a:srgbClr val="008000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 sz="2400" b="1" i="0" dirty="0">
              <a:solidFill>
                <a:srgbClr val="008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</a:t>
            </a:r>
            <a:r>
              <a:rPr lang="zh-CN" altLang="zh-CN" sz="2400" b="1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古义：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日光</a:t>
            </a:r>
            <a:r>
              <a:rPr lang="zh-CN" altLang="zh-CN" sz="2400" b="1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；今义：景致，风景</a:t>
            </a:r>
            <a:endParaRPr lang="zh-CN" altLang="zh-CN" sz="2400" b="1" i="0" u="none" dirty="0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5. </a:t>
            </a:r>
            <a:r>
              <a:rPr lang="zh-CN" altLang="en-US" sz="2400" b="1" dirty="0">
                <a:solidFill>
                  <a:srgbClr val="008000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微</a:t>
            </a:r>
            <a:r>
              <a:rPr lang="zh-CN" altLang="en-US" sz="2400" b="1" dirty="0"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斯人     </a:t>
            </a:r>
            <a:endParaRPr lang="zh-CN" altLang="en-US" sz="2400" b="1" i="0" u="none" dirty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</a:t>
            </a:r>
            <a:r>
              <a:rPr lang="zh-CN" altLang="zh-CN" sz="2400" b="1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古义：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非，如果没有</a:t>
            </a:r>
            <a:r>
              <a:rPr lang="zh-CN" altLang="zh-CN" sz="2400" b="1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；今义：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细小，轻微 </a:t>
            </a:r>
            <a:endParaRPr lang="zh-CN" altLang="zh-CN" sz="2400" b="1" i="0" u="none" dirty="0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altLang="en-US" sz="2400" b="1" i="0" u="none" dirty="0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altLang="zh-CN" sz="2400" b="1" i="0" u="none" dirty="0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 sz="2400" b="1" i="0" u="none" dirty="0">
                <a:latin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endParaRPr lang="zh-CN" altLang="zh-CN" sz="2400" b="1" i="0" u="none" dirty="0"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650" name="矩形 25"/>
          <p:cNvSpPr>
            <a:spLocks noChangeArrowheads="1"/>
          </p:cNvSpPr>
          <p:nvPr/>
        </p:nvSpPr>
        <p:spPr bwMode="auto">
          <a:xfrm>
            <a:off x="959486" y="4483736"/>
            <a:ext cx="7972425" cy="103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25000"/>
              </a:lnSpc>
            </a:pPr>
            <a:endParaRPr lang="zh-CN" altLang="zh-CN" sz="2400" b="1" i="0" u="none" dirty="0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 sz="2400" b="1" i="0" u="none" dirty="0">
                <a:latin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endParaRPr lang="zh-CN" altLang="zh-CN" sz="2400" b="1" i="0" u="none" dirty="0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294958" y="241089"/>
            <a:ext cx="8553450" cy="624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 eaLnBrk="0" hangingPunct="0">
              <a:lnSpc>
                <a:spcPct val="150000"/>
              </a:lnSpc>
            </a:pPr>
            <a:r>
              <a:rPr lang="zh-CN" altLang="en-US" sz="2300" b="1" i="0" u="none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（三）</a:t>
            </a:r>
            <a:r>
              <a:rPr lang="zh-CN" altLang="zh-CN" sz="2300" b="1" i="0" u="none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一词多义</a:t>
            </a:r>
            <a:endParaRPr lang="zh-CN" altLang="zh-CN" sz="2300" b="1" i="0" u="none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2300" b="1" i="0" u="none">
                <a:latin typeface="宋体" panose="02010600030101010101" pitchFamily="2" charset="-122"/>
                <a:cs typeface="Times New Roman" panose="02020603050405020304" pitchFamily="18" charset="0"/>
              </a:rPr>
              <a:t>    1. </a:t>
            </a:r>
            <a:r>
              <a:rPr lang="zh-CN" altLang="en-US" sz="2300" b="1" i="0" u="none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极</a:t>
            </a:r>
            <a:r>
              <a:rPr lang="zh-CN" altLang="zh-CN" sz="2300" b="1" i="0" u="none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en-US" sz="2300" b="1" i="0" u="none">
                <a:latin typeface="宋体" panose="02010600030101010101" pitchFamily="2" charset="-122"/>
                <a:cs typeface="Times New Roman" panose="02020603050405020304" pitchFamily="18" charset="0"/>
              </a:rPr>
              <a:t>北通巫峡，南</a:t>
            </a:r>
            <a:r>
              <a:rPr lang="zh-CN" altLang="en-US" sz="2300" b="1" i="0" u="none">
                <a:solidFill>
                  <a:srgbClr val="008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极</a:t>
            </a:r>
            <a:r>
              <a:rPr lang="zh-CN" altLang="en-US" sz="2300" b="1" i="0" u="none">
                <a:latin typeface="宋体" panose="02010600030101010101" pitchFamily="2" charset="-122"/>
                <a:cs typeface="Times New Roman" panose="02020603050405020304" pitchFamily="18" charset="0"/>
              </a:rPr>
              <a:t>潇湘     </a:t>
            </a:r>
            <a:r>
              <a:rPr lang="zh-CN" altLang="en-US" sz="2300" b="1" i="0" u="none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直到，动词</a:t>
            </a:r>
            <a:endParaRPr lang="zh-CN" altLang="en-US" sz="2300" b="1" i="0" u="none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zh-CN" altLang="en-US" sz="2300" b="1" i="0" u="none">
                <a:latin typeface="宋体" panose="02010600030101010101" pitchFamily="2" charset="-122"/>
                <a:cs typeface="Times New Roman" panose="02020603050405020304" pitchFamily="18" charset="0"/>
              </a:rPr>
              <a:t>           渔歌互答，此乐何</a:t>
            </a:r>
            <a:r>
              <a:rPr lang="zh-CN" altLang="en-US" sz="2300" b="1" i="0" u="none">
                <a:solidFill>
                  <a:srgbClr val="008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极</a:t>
            </a:r>
            <a:r>
              <a:rPr lang="zh-CN" altLang="en-US" sz="2300" b="1" i="0" u="none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    穷尽，动词</a:t>
            </a:r>
            <a:endParaRPr lang="zh-CN" altLang="en-US" sz="2300" b="1" i="0" u="none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2300" b="1" i="0" u="none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2300" b="1" i="0" u="none">
                <a:latin typeface="宋体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zh-CN" altLang="en-US" sz="2300" b="1" i="0" u="none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会：</a:t>
            </a:r>
            <a:r>
              <a:rPr lang="zh-CN" altLang="en-US" sz="2300" b="1" i="0" u="none">
                <a:latin typeface="宋体" panose="02010600030101010101" pitchFamily="2" charset="-122"/>
                <a:cs typeface="Times New Roman" panose="02020603050405020304" pitchFamily="18" charset="0"/>
              </a:rPr>
              <a:t>迁客骚人，多</a:t>
            </a:r>
            <a:r>
              <a:rPr lang="zh-CN" altLang="en-US" sz="2300" b="1" i="0" u="none">
                <a:solidFill>
                  <a:srgbClr val="008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会</a:t>
            </a:r>
            <a:r>
              <a:rPr lang="zh-CN" altLang="en-US" sz="2300" b="1" i="0" u="none">
                <a:latin typeface="宋体" panose="02010600030101010101" pitchFamily="2" charset="-122"/>
                <a:cs typeface="Times New Roman" panose="02020603050405020304" pitchFamily="18" charset="0"/>
              </a:rPr>
              <a:t>于此</a:t>
            </a:r>
            <a:r>
              <a:rPr lang="zh-CN" altLang="en-US" sz="2300" b="1" i="0" u="none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    聚集，动词</a:t>
            </a:r>
            <a:endParaRPr lang="en-US" altLang="zh-CN" sz="2300" b="1" i="0" u="none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2300" b="1" i="0" u="none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          </a:t>
            </a:r>
            <a:r>
              <a:rPr lang="zh-CN" altLang="en-US" sz="2300" b="1" i="0" u="none">
                <a:solidFill>
                  <a:srgbClr val="008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会</a:t>
            </a:r>
            <a:r>
              <a:rPr lang="zh-CN" altLang="en-US" sz="2300" b="1" i="0" u="none">
                <a:latin typeface="宋体" panose="02010600030101010101" pitchFamily="2" charset="-122"/>
                <a:cs typeface="Times New Roman" panose="02020603050405020304" pitchFamily="18" charset="0"/>
              </a:rPr>
              <a:t>天大雨</a:t>
            </a:r>
            <a:r>
              <a:rPr lang="zh-CN" altLang="en-US" sz="2300" b="1" i="0" u="none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              适逢，副词</a:t>
            </a:r>
            <a:endParaRPr lang="zh-CN" altLang="en-US" sz="2300" b="1" i="0" u="none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300" b="1" i="0" u="none">
                <a:latin typeface="宋体" panose="02010600030101010101" pitchFamily="2" charset="-122"/>
                <a:cs typeface="Times New Roman" panose="02020603050405020304" pitchFamily="18" charset="0"/>
              </a:rPr>
              <a:t>    3. </a:t>
            </a:r>
            <a:r>
              <a:rPr lang="zh-CN" altLang="en-US" sz="2300" b="1" i="0" u="none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夫：</a:t>
            </a:r>
            <a:r>
              <a:rPr lang="zh-CN" altLang="en-US" sz="2300" b="1" i="0" u="none">
                <a:latin typeface="宋体" panose="02010600030101010101" pitchFamily="2" charset="-122"/>
                <a:cs typeface="Times New Roman" panose="02020603050405020304" pitchFamily="18" charset="0"/>
              </a:rPr>
              <a:t>予观</a:t>
            </a:r>
            <a:r>
              <a:rPr lang="zh-CN" altLang="en-US" sz="2300" b="1" i="0" u="none">
                <a:solidFill>
                  <a:srgbClr val="008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夫</a:t>
            </a:r>
            <a:r>
              <a:rPr lang="zh-CN" altLang="en-US" sz="2300" b="1" i="0" u="none">
                <a:latin typeface="宋体" panose="02010600030101010101" pitchFamily="2" charset="-122"/>
                <a:cs typeface="Times New Roman" panose="02020603050405020304" pitchFamily="18" charset="0"/>
              </a:rPr>
              <a:t>巴陵胜状</a:t>
            </a:r>
            <a:r>
              <a:rPr lang="zh-CN" altLang="en-US" sz="2300" b="1" i="0" u="none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       那，指示代词</a:t>
            </a:r>
            <a:endParaRPr lang="zh-CN" altLang="en-US" sz="2300" b="1" i="0" u="none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300" b="1" i="0" u="none">
                <a:solidFill>
                  <a:srgbClr val="008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          夫</a:t>
            </a:r>
            <a:r>
              <a:rPr lang="zh-CN" altLang="en-US" sz="2300" b="1" i="0" u="none">
                <a:latin typeface="宋体" panose="02010600030101010101" pitchFamily="2" charset="-122"/>
                <a:cs typeface="Times New Roman" panose="02020603050405020304" pitchFamily="18" charset="0"/>
              </a:rPr>
              <a:t>环而攻之</a:t>
            </a:r>
            <a:r>
              <a:rPr lang="zh-CN" altLang="en-US" sz="2300" b="1" i="0" u="none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           句首发语词，不译</a:t>
            </a:r>
            <a:endParaRPr lang="en-US" altLang="zh-CN" sz="2300" b="1" i="0" u="none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300" b="1" i="0" u="none">
                <a:latin typeface="宋体" panose="02010600030101010101" pitchFamily="2" charset="-122"/>
                <a:cs typeface="Times New Roman" panose="02020603050405020304" pitchFamily="18" charset="0"/>
              </a:rPr>
              <a:t>           未几，</a:t>
            </a:r>
            <a:r>
              <a:rPr lang="zh-CN" altLang="en-US" sz="2300" b="1" i="0" u="none">
                <a:solidFill>
                  <a:srgbClr val="008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夫</a:t>
            </a:r>
            <a:r>
              <a:rPr lang="zh-CN" altLang="en-US" sz="2300" b="1" i="0" u="none">
                <a:latin typeface="宋体" panose="02010600030101010101" pitchFamily="2" charset="-122"/>
                <a:cs typeface="Times New Roman" panose="02020603050405020304" pitchFamily="18" charset="0"/>
              </a:rPr>
              <a:t>齁声起</a:t>
            </a:r>
            <a:r>
              <a:rPr lang="zh-CN" altLang="en-US" sz="2300" b="1" i="0" u="none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       丈夫，名词</a:t>
            </a:r>
            <a:endParaRPr lang="zh-CN" altLang="en-US" sz="2300" b="1" i="0" u="none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l" eaLnBrk="0" hangingPunct="0">
              <a:lnSpc>
                <a:spcPct val="120000"/>
              </a:lnSpc>
            </a:pPr>
            <a:r>
              <a:rPr lang="en-US" altLang="zh-CN" sz="2300" b="1"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4. </a:t>
            </a:r>
            <a:r>
              <a:rPr lang="zh-CN" altLang="en-US" sz="2300" b="1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观</a:t>
            </a:r>
            <a:r>
              <a:rPr lang="zh-CN" altLang="zh-CN" sz="2300" b="1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zh-CN" altLang="en-US" sz="2300" b="1"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予</a:t>
            </a:r>
            <a:r>
              <a:rPr lang="zh-CN" altLang="en-US" sz="2300" b="1">
                <a:solidFill>
                  <a:srgbClr val="008000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观</a:t>
            </a:r>
            <a:r>
              <a:rPr lang="zh-CN" altLang="en-US" sz="2300" b="1"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夫巴陵胜状</a:t>
            </a:r>
            <a:r>
              <a:rPr lang="zh-CN" altLang="en-US" sz="2300" b="1">
                <a:sym typeface="+mn-ea"/>
              </a:rPr>
              <a:t>                      </a:t>
            </a:r>
            <a:r>
              <a:rPr lang="zh-CN" altLang="en-US" sz="2300" b="1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看，动词</a:t>
            </a:r>
            <a:endParaRPr lang="zh-CN" altLang="en-US" sz="2300" b="1" i="0" u="none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300" b="1">
                <a:sym typeface="+mn-ea"/>
              </a:rPr>
              <a:t>                           </a:t>
            </a:r>
            <a:r>
              <a:rPr lang="zh-CN" altLang="en-US" sz="2300" b="1"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此则岳阳楼之大</a:t>
            </a:r>
            <a:r>
              <a:rPr lang="zh-CN" altLang="en-US" sz="2300" b="1">
                <a:solidFill>
                  <a:srgbClr val="008000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观</a:t>
            </a:r>
            <a:r>
              <a:rPr lang="zh-CN" altLang="en-US" sz="2300" b="1"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也</a:t>
            </a:r>
            <a:r>
              <a:rPr lang="zh-CN" altLang="en-US" sz="2300" b="1">
                <a:sym typeface="+mn-ea"/>
              </a:rPr>
              <a:t>            </a:t>
            </a:r>
            <a:r>
              <a:rPr lang="zh-CN" altLang="en-US" sz="2300" b="1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景象，名词</a:t>
            </a:r>
            <a:endParaRPr lang="zh-CN" altLang="en-US" sz="2300" b="1" i="0" u="none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300" b="1">
                <a:sym typeface="+mn-ea"/>
              </a:rPr>
              <a:t>                           </a:t>
            </a:r>
            <a:r>
              <a:rPr lang="zh-CN" altLang="en-US" sz="2300" b="1"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以俟 夫</a:t>
            </a:r>
            <a:r>
              <a:rPr lang="zh-CN" altLang="en-US" sz="2300" b="1">
                <a:solidFill>
                  <a:srgbClr val="008000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观</a:t>
            </a:r>
            <a:r>
              <a:rPr lang="zh-CN" altLang="en-US" sz="2300" b="1"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人风者得焉    </a:t>
            </a:r>
            <a:r>
              <a:rPr lang="zh-CN" altLang="en-US" sz="2300" b="1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考察，动词</a:t>
            </a:r>
            <a:endParaRPr lang="zh-CN" altLang="en-US" sz="2300" b="1" i="0" u="none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300" b="1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altLang="zh-CN" sz="2300" b="1"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5. </a:t>
            </a:r>
            <a:r>
              <a:rPr lang="zh-CN" altLang="en-US" sz="2300" b="1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国：</a:t>
            </a:r>
            <a:r>
              <a:rPr lang="zh-CN" altLang="en-US" sz="2300" b="1"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去</a:t>
            </a:r>
            <a:r>
              <a:rPr lang="zh-CN" altLang="en-US" sz="2300" b="1">
                <a:solidFill>
                  <a:srgbClr val="008000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国</a:t>
            </a:r>
            <a:r>
              <a:rPr lang="zh-CN" altLang="en-US" sz="2300" b="1"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怀乡                </a:t>
            </a:r>
            <a:r>
              <a:rPr lang="zh-CN" altLang="en-US" sz="2300" b="1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国都，名词</a:t>
            </a:r>
            <a:endParaRPr lang="zh-CN" altLang="en-US" sz="2300" b="1" i="0" u="none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300" b="1"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     死</a:t>
            </a:r>
            <a:r>
              <a:rPr lang="zh-CN" altLang="en-US" sz="2300" b="1">
                <a:solidFill>
                  <a:srgbClr val="008000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国</a:t>
            </a:r>
            <a:r>
              <a:rPr lang="zh-CN" altLang="en-US" sz="2300" b="1"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可乎                </a:t>
            </a:r>
            <a:r>
              <a:rPr lang="zh-CN" altLang="en-US" sz="2300" b="1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国家，名词</a:t>
            </a:r>
            <a:endParaRPr lang="zh-CN" altLang="en-US" sz="2300" b="1" i="0" u="none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300" b="1"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     固</a:t>
            </a:r>
            <a:r>
              <a:rPr lang="zh-CN" altLang="en-US" sz="2300" b="1">
                <a:solidFill>
                  <a:srgbClr val="008000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国</a:t>
            </a:r>
            <a:r>
              <a:rPr lang="zh-CN" altLang="en-US" sz="2300" b="1"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不以山溪之险        </a:t>
            </a:r>
            <a:r>
              <a:rPr lang="zh-CN" altLang="en-US" sz="2300" b="1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国防，名词</a:t>
            </a:r>
            <a:r>
              <a:rPr lang="zh-CN" altLang="en-US" i="0" u="none"/>
              <a:t> </a:t>
            </a:r>
            <a:endParaRPr lang="en-US" altLang="zh-CN" i="0" u="non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6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6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6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6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6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6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6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6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6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871220" y="1058476"/>
            <a:ext cx="7518400" cy="433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i="0" u="none">
                <a:latin typeface="宋体" panose="02010600030101010101" pitchFamily="2" charset="-122"/>
                <a:cs typeface="Times New Roman" panose="02020603050405020304" pitchFamily="18" charset="0"/>
              </a:rPr>
              <a:t>6. </a:t>
            </a:r>
            <a:r>
              <a:rPr lang="zh-CN" altLang="en-US" sz="2400" b="1" i="0" u="none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或：</a:t>
            </a:r>
            <a:r>
              <a:rPr lang="zh-CN" altLang="en-US" sz="2400" b="1" i="0" u="none">
                <a:latin typeface="宋体" panose="02010600030101010101" pitchFamily="2" charset="-122"/>
                <a:cs typeface="Times New Roman" panose="02020603050405020304" pitchFamily="18" charset="0"/>
              </a:rPr>
              <a:t>而</a:t>
            </a:r>
            <a:r>
              <a:rPr lang="zh-CN" altLang="en-US" sz="2400" b="1" i="0" u="none">
                <a:solidFill>
                  <a:srgbClr val="008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zh-CN" altLang="en-US" sz="2400" b="1" i="0" u="none">
                <a:latin typeface="宋体" panose="02010600030101010101" pitchFamily="2" charset="-122"/>
                <a:cs typeface="Times New Roman" panose="02020603050405020304" pitchFamily="18" charset="0"/>
              </a:rPr>
              <a:t>长烟一空           </a:t>
            </a:r>
            <a:r>
              <a:rPr lang="zh-CN" altLang="en-US" sz="2400" b="1" i="0" u="none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有时，副词</a:t>
            </a:r>
            <a:endParaRPr lang="zh-CN" altLang="en-US" sz="2400" b="1" i="0" u="none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i="0" u="none">
                <a:latin typeface="宋体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en-US" sz="2400" b="1" i="0" u="none">
                <a:solidFill>
                  <a:srgbClr val="008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zh-CN" altLang="en-US" sz="2400" b="1" i="0" u="none">
                <a:latin typeface="宋体" panose="02010600030101010101" pitchFamily="2" charset="-122"/>
                <a:cs typeface="Times New Roman" panose="02020603050405020304" pitchFamily="18" charset="0"/>
              </a:rPr>
              <a:t>以为亡               </a:t>
            </a:r>
            <a:r>
              <a:rPr lang="zh-CN" altLang="en-US" sz="2400" b="1" i="0" u="none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有人，代词</a:t>
            </a:r>
            <a:endParaRPr lang="zh-CN" altLang="en-US" sz="2400" b="1" i="0" u="none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i="0" u="none">
                <a:latin typeface="宋体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en-US" sz="2400" b="1" i="0" u="none">
                <a:solidFill>
                  <a:srgbClr val="008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zh-CN" altLang="en-US" sz="2400" b="1" i="0" u="none">
                <a:latin typeface="宋体" panose="02010600030101010101" pitchFamily="2" charset="-122"/>
                <a:cs typeface="Times New Roman" panose="02020603050405020304" pitchFamily="18" charset="0"/>
              </a:rPr>
              <a:t>异二者之为           </a:t>
            </a:r>
            <a:r>
              <a:rPr lang="zh-CN" altLang="en-US" sz="2400" b="1" i="0" u="none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或许，副词</a:t>
            </a:r>
            <a:endParaRPr lang="zh-CN" altLang="en-US" sz="2400" b="1" i="0" u="none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b="1" i="0" u="none">
                <a:latin typeface="宋体" panose="02010600030101010101" pitchFamily="2" charset="-122"/>
                <a:cs typeface="Times New Roman" panose="02020603050405020304" pitchFamily="18" charset="0"/>
              </a:rPr>
              <a:t>7. </a:t>
            </a:r>
            <a:r>
              <a:rPr lang="zh-CN" altLang="en-US" sz="2400" b="1" i="0" u="none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一：</a:t>
            </a:r>
            <a:r>
              <a:rPr lang="zh-CN" altLang="en-US" sz="2400" b="1" i="0" u="none">
                <a:solidFill>
                  <a:srgbClr val="008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一</a:t>
            </a:r>
            <a:r>
              <a:rPr lang="zh-CN" altLang="en-US" sz="2400" b="1" i="0" u="none">
                <a:latin typeface="宋体" panose="02010600030101010101" pitchFamily="2" charset="-122"/>
                <a:cs typeface="Times New Roman" panose="02020603050405020304" pitchFamily="18" charset="0"/>
              </a:rPr>
              <a:t>碧万顷               </a:t>
            </a:r>
            <a:r>
              <a:rPr lang="zh-CN" altLang="en-US" sz="2400" b="1" i="0" u="none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一片，数量词</a:t>
            </a:r>
            <a:endParaRPr lang="zh-CN" altLang="en-US" sz="2400" b="1" i="0" u="none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i="0" u="none">
                <a:latin typeface="宋体" panose="02010600030101010101" pitchFamily="2" charset="-122"/>
                <a:cs typeface="Times New Roman" panose="02020603050405020304" pitchFamily="18" charset="0"/>
              </a:rPr>
              <a:t>       而或长烟</a:t>
            </a:r>
            <a:r>
              <a:rPr lang="zh-CN" altLang="en-US" sz="2400" b="1" i="0" u="none">
                <a:solidFill>
                  <a:srgbClr val="008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一</a:t>
            </a:r>
            <a:r>
              <a:rPr lang="zh-CN" altLang="en-US" sz="2400" b="1" i="0" u="none">
                <a:latin typeface="宋体" panose="02010600030101010101" pitchFamily="2" charset="-122"/>
                <a:cs typeface="Times New Roman" panose="02020603050405020304" pitchFamily="18" charset="0"/>
              </a:rPr>
              <a:t>空           </a:t>
            </a:r>
            <a:r>
              <a:rPr lang="zh-CN" altLang="en-US" sz="2400" b="1" i="0" u="none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完全，副词</a:t>
            </a:r>
            <a:endParaRPr lang="zh-CN" altLang="en-US" sz="2400" b="1" i="0" u="none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i="0" u="none">
                <a:latin typeface="宋体" panose="02010600030101010101" pitchFamily="2" charset="-122"/>
                <a:cs typeface="Times New Roman" panose="02020603050405020304" pitchFamily="18" charset="0"/>
              </a:rPr>
              <a:t>8. </a:t>
            </a:r>
            <a:r>
              <a:rPr lang="zh-CN" altLang="en-US" sz="2400" b="1" i="0" u="none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和：</a:t>
            </a:r>
            <a:r>
              <a:rPr lang="zh-CN" altLang="en-US" sz="2400" b="1" i="0" u="none">
                <a:latin typeface="宋体" panose="02010600030101010101" pitchFamily="2" charset="-122"/>
                <a:cs typeface="Times New Roman" panose="02020603050405020304" pitchFamily="18" charset="0"/>
              </a:rPr>
              <a:t>春</a:t>
            </a:r>
            <a:r>
              <a:rPr lang="zh-CN" altLang="en-US" sz="2400" b="1" i="0" u="none">
                <a:solidFill>
                  <a:srgbClr val="008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zh-CN" altLang="en-US" sz="2400" b="1" i="0" u="none">
                <a:latin typeface="宋体" panose="02010600030101010101" pitchFamily="2" charset="-122"/>
                <a:cs typeface="Times New Roman" panose="02020603050405020304" pitchFamily="18" charset="0"/>
              </a:rPr>
              <a:t>景明               </a:t>
            </a:r>
            <a:r>
              <a:rPr lang="zh-CN" altLang="en-US" sz="2400" b="1" i="0" u="none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和煦，形容词</a:t>
            </a:r>
            <a:endParaRPr lang="zh-CN" altLang="en-US" sz="2400" b="1" i="0" u="none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i="0" u="none">
                <a:latin typeface="宋体" panose="02010600030101010101" pitchFamily="2" charset="-122"/>
                <a:cs typeface="Times New Roman" panose="02020603050405020304" pitchFamily="18" charset="0"/>
              </a:rPr>
              <a:t>       政通人</a:t>
            </a:r>
            <a:r>
              <a:rPr lang="zh-CN" altLang="en-US" sz="2400" b="1" i="0" u="none">
                <a:solidFill>
                  <a:srgbClr val="008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和 </a:t>
            </a:r>
            <a:r>
              <a:rPr lang="zh-CN" altLang="en-US" sz="2400" b="1" i="0" u="none">
                <a:latin typeface="宋体" panose="02010600030101010101" pitchFamily="2" charset="-122"/>
                <a:cs typeface="Times New Roman" panose="02020603050405020304" pitchFamily="18" charset="0"/>
              </a:rPr>
              <a:t>              </a:t>
            </a:r>
            <a:r>
              <a:rPr lang="zh-CN" altLang="en-US" sz="2400" b="1" i="0" u="none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和乐，形容词</a:t>
            </a:r>
            <a:endParaRPr lang="zh-CN" altLang="en-US" sz="2400" b="1" i="0" u="none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zh-CN" altLang="en-US" i="0" u="none"/>
              <a:t> </a:t>
            </a:r>
            <a:endParaRPr lang="en-US" altLang="zh-CN" i="0" u="non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821374" y="639869"/>
            <a:ext cx="7748587" cy="481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190000"/>
              </a:lnSpc>
            </a:pPr>
            <a:r>
              <a:rPr lang="zh-CN" altLang="zh-CN" sz="2400" b="1" i="0" u="none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（四）词类活用</a:t>
            </a:r>
            <a:endParaRPr lang="zh-CN" altLang="zh-CN" sz="2400" b="1" i="0" u="none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90000"/>
              </a:lnSpc>
              <a:buFont typeface="Arial" panose="020B0604020202020204" pitchFamily="34" charset="0"/>
              <a:buNone/>
            </a:pPr>
            <a:r>
              <a:rPr lang="en-US" altLang="zh-CN" sz="2400" b="1" i="0" u="none">
                <a:latin typeface="宋体" panose="02010600030101010101" pitchFamily="2" charset="-122"/>
                <a:cs typeface="Times New Roman" panose="02020603050405020304" pitchFamily="18" charset="0"/>
              </a:rPr>
              <a:t>   1. </a:t>
            </a:r>
            <a:r>
              <a:rPr lang="zh-CN" altLang="en-US" sz="2400" b="1" i="0" u="none">
                <a:latin typeface="宋体" panose="02010600030101010101" pitchFamily="2" charset="-122"/>
                <a:cs typeface="Times New Roman" panose="02020603050405020304" pitchFamily="18" charset="0"/>
              </a:rPr>
              <a:t>滕子京谪</a:t>
            </a:r>
            <a:r>
              <a:rPr lang="zh-CN" altLang="en-US" sz="2400" b="1" i="0" u="none">
                <a:solidFill>
                  <a:srgbClr val="008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守</a:t>
            </a:r>
            <a:r>
              <a:rPr lang="zh-CN" altLang="en-US" sz="2400" b="1" i="0" u="none">
                <a:latin typeface="宋体" panose="02010600030101010101" pitchFamily="2" charset="-122"/>
                <a:cs typeface="Times New Roman" panose="02020603050405020304" pitchFamily="18" charset="0"/>
              </a:rPr>
              <a:t>巴陵郡</a:t>
            </a:r>
            <a:r>
              <a:rPr lang="zh-CN" altLang="en-US" sz="2400" b="1" i="0" u="none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  </a:t>
            </a:r>
            <a:endParaRPr lang="en-US" altLang="zh-CN" sz="2400" b="1" i="0" u="none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i="0" u="none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altLang="en-US" sz="2400" b="1" i="0" u="none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名词作动词，做郡的长官</a:t>
            </a:r>
            <a:endParaRPr lang="zh-CN" altLang="en-US" sz="2400" b="1" i="0" u="none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i="0" u="none">
                <a:latin typeface="宋体" panose="02010600030101010101" pitchFamily="2" charset="-122"/>
                <a:cs typeface="Times New Roman" panose="02020603050405020304" pitchFamily="18" charset="0"/>
              </a:rPr>
              <a:t>   2. </a:t>
            </a:r>
            <a:r>
              <a:rPr lang="zh-CN" altLang="en-US" sz="2400" b="1" i="0" u="none">
                <a:latin typeface="宋体" panose="02010600030101010101" pitchFamily="2" charset="-122"/>
                <a:cs typeface="Times New Roman" panose="02020603050405020304" pitchFamily="18" charset="0"/>
              </a:rPr>
              <a:t>百</a:t>
            </a:r>
            <a:r>
              <a:rPr lang="zh-CN" altLang="en-US" sz="2400" b="1" i="0" u="none">
                <a:solidFill>
                  <a:srgbClr val="008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废</a:t>
            </a:r>
            <a:r>
              <a:rPr lang="zh-CN" altLang="en-US" sz="2400" b="1" i="0" u="none">
                <a:latin typeface="宋体" panose="02010600030101010101" pitchFamily="2" charset="-122"/>
                <a:cs typeface="Times New Roman" panose="02020603050405020304" pitchFamily="18" charset="0"/>
              </a:rPr>
              <a:t>具兴</a:t>
            </a:r>
            <a:r>
              <a:rPr lang="zh-CN" altLang="en-US" sz="2400" b="1" i="0" u="none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  形容词作名词，荒废的事业</a:t>
            </a:r>
            <a:endParaRPr lang="zh-CN" altLang="en-US" sz="2400" b="1" i="0" u="none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i="0" u="none">
                <a:latin typeface="宋体" panose="02010600030101010101" pitchFamily="2" charset="-122"/>
                <a:cs typeface="Times New Roman" panose="02020603050405020304" pitchFamily="18" charset="0"/>
              </a:rPr>
              <a:t>   3. </a:t>
            </a:r>
            <a:r>
              <a:rPr lang="zh-CN" altLang="en-US" sz="2400" b="1" i="0" u="none">
                <a:solidFill>
                  <a:srgbClr val="008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北</a:t>
            </a:r>
            <a:r>
              <a:rPr lang="zh-CN" altLang="en-US" sz="2400" b="1" i="0" u="none">
                <a:latin typeface="宋体" panose="02010600030101010101" pitchFamily="2" charset="-122"/>
                <a:cs typeface="Times New Roman" panose="02020603050405020304" pitchFamily="18" charset="0"/>
              </a:rPr>
              <a:t>通巫峡</a:t>
            </a:r>
            <a:r>
              <a:rPr lang="zh-CN" altLang="en-US" sz="2400" b="1" i="0" u="none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  方位名词作状语，向北</a:t>
            </a:r>
            <a:endParaRPr lang="zh-CN" altLang="en-US" sz="2400" b="1" i="0" u="none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i="0" u="none">
                <a:latin typeface="宋体" panose="02010600030101010101" pitchFamily="2" charset="-122"/>
                <a:cs typeface="Times New Roman" panose="02020603050405020304" pitchFamily="18" charset="0"/>
              </a:rPr>
              <a:t>   4. </a:t>
            </a:r>
            <a:r>
              <a:rPr lang="zh-CN" altLang="en-US" sz="2400" b="1" i="0" u="none">
                <a:solidFill>
                  <a:srgbClr val="008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先</a:t>
            </a:r>
            <a:r>
              <a:rPr lang="zh-CN" altLang="en-US" sz="2400" b="1" i="0" u="none">
                <a:latin typeface="宋体" panose="02010600030101010101" pitchFamily="2" charset="-122"/>
                <a:cs typeface="Times New Roman" panose="02020603050405020304" pitchFamily="18" charset="0"/>
              </a:rPr>
              <a:t>天下之忧而忧，</a:t>
            </a:r>
            <a:r>
              <a:rPr lang="zh-CN" altLang="en-US" sz="2400" b="1" i="0" u="none">
                <a:solidFill>
                  <a:srgbClr val="008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后</a:t>
            </a:r>
            <a:r>
              <a:rPr lang="zh-CN" altLang="en-US" sz="2400" b="1" i="0" u="none">
                <a:latin typeface="宋体" panose="02010600030101010101" pitchFamily="2" charset="-122"/>
                <a:cs typeface="Times New Roman" panose="02020603050405020304" pitchFamily="18" charset="0"/>
              </a:rPr>
              <a:t>天下之乐而乐</a:t>
            </a:r>
            <a:r>
              <a:rPr lang="zh-CN" altLang="en-US" sz="2400" b="1" i="0" u="none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  </a:t>
            </a:r>
            <a:endParaRPr lang="zh-CN" altLang="en-US" sz="2400" b="1" i="0" u="none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i="0" u="none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     名词作状语，在</a:t>
            </a:r>
            <a:r>
              <a:rPr lang="en-US" altLang="zh-CN" sz="2400" b="1" i="0" u="none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en-US" sz="2400" b="1" i="0" u="none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之前；  名词作状语，</a:t>
            </a:r>
            <a:endParaRPr lang="en-US" altLang="zh-CN" sz="2400" b="1" i="0" u="none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i="0" u="none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altLang="en-US" sz="2400" b="1" i="0" u="none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sz="2400" b="1" i="0" u="none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…… </a:t>
            </a:r>
            <a:r>
              <a:rPr lang="zh-CN" altLang="en-US" sz="2400" b="1" i="0" u="none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之后</a:t>
            </a:r>
            <a:endParaRPr lang="zh-CN" altLang="en-US" sz="2400" b="1" i="0" u="none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50620" y="1271905"/>
            <a:ext cx="6678295" cy="4486275"/>
            <a:chOff x="1843" y="2295"/>
            <a:chExt cx="10517" cy="7065"/>
          </a:xfrm>
        </p:grpSpPr>
        <p:grpSp>
          <p:nvGrpSpPr>
            <p:cNvPr id="2" name="组合 1"/>
            <p:cNvGrpSpPr/>
            <p:nvPr/>
          </p:nvGrpSpPr>
          <p:grpSpPr>
            <a:xfrm>
              <a:off x="3175" y="2295"/>
              <a:ext cx="9185" cy="7065"/>
              <a:chOff x="3175" y="2295"/>
              <a:chExt cx="9185" cy="7065"/>
            </a:xfrm>
          </p:grpSpPr>
          <p:sp>
            <p:nvSpPr>
              <p:cNvPr id="70658" name="Rectangle 2"/>
              <p:cNvSpPr>
                <a:spLocks noChangeArrowheads="1"/>
              </p:cNvSpPr>
              <p:nvPr/>
            </p:nvSpPr>
            <p:spPr bwMode="auto">
              <a:xfrm>
                <a:off x="3743" y="2295"/>
                <a:ext cx="8617" cy="70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lnSpc>
                    <a:spcPct val="120000"/>
                  </a:lnSpc>
                </a:pPr>
                <a:r>
                  <a:rPr lang="zh-CN" altLang="en-US" sz="2800" b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属予作文</a:t>
                </a:r>
                <a:r>
                  <a:rPr lang="zh-CN" altLang="en-US" sz="2800" b="1">
                    <a:solidFill>
                      <a:srgbClr val="0000FE"/>
                    </a:solidFill>
                    <a:latin typeface="Times New Roman" panose="02020603050405020304" pitchFamily="18" charset="0"/>
                  </a:rPr>
                  <a:t>以</a:t>
                </a:r>
                <a:r>
                  <a:rPr lang="zh-CN" altLang="en-US" sz="2800" b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记之</a:t>
                </a:r>
                <a:endParaRPr lang="zh-CN" altLang="en-US" sz="2800" b="1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20000"/>
                  </a:lnSpc>
                </a:pPr>
                <a:r>
                  <a:rPr lang="zh-CN" altLang="en-US" sz="2800" b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不</a:t>
                </a:r>
                <a:r>
                  <a:rPr lang="zh-CN" altLang="en-US" sz="2800" b="1">
                    <a:solidFill>
                      <a:srgbClr val="0000FE"/>
                    </a:solidFill>
                    <a:latin typeface="Times New Roman" panose="02020603050405020304" pitchFamily="18" charset="0"/>
                  </a:rPr>
                  <a:t>以</a:t>
                </a:r>
                <a:r>
                  <a:rPr lang="zh-CN" altLang="en-US" sz="2800" b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物喜 </a:t>
                </a:r>
                <a:endParaRPr lang="zh-CN" altLang="en-US" sz="2800" b="1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20000"/>
                  </a:lnSpc>
                </a:pPr>
                <a:r>
                  <a:rPr lang="zh-CN" altLang="en-US" sz="2800" b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固国不</a:t>
                </a:r>
                <a:r>
                  <a:rPr lang="zh-CN" altLang="en-US" sz="2800" b="1">
                    <a:solidFill>
                      <a:srgbClr val="0000FE"/>
                    </a:solidFill>
                    <a:latin typeface="Times New Roman" panose="02020603050405020304" pitchFamily="18" charset="0"/>
                  </a:rPr>
                  <a:t>以</a:t>
                </a:r>
                <a:r>
                  <a:rPr lang="zh-CN" altLang="en-US" sz="2800" b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山溪之险</a:t>
                </a:r>
                <a:endParaRPr lang="zh-CN" altLang="en-US" sz="2800" b="1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20000"/>
                  </a:lnSpc>
                </a:pPr>
                <a:r>
                  <a:rPr lang="zh-CN" altLang="en-US" sz="2800" b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所</a:t>
                </a:r>
                <a:r>
                  <a:rPr lang="zh-CN" altLang="en-US" sz="2800" b="1">
                    <a:solidFill>
                      <a:srgbClr val="0000FE"/>
                    </a:solidFill>
                    <a:latin typeface="Times New Roman" panose="02020603050405020304" pitchFamily="18" charset="0"/>
                  </a:rPr>
                  <a:t>以</a:t>
                </a:r>
                <a:r>
                  <a:rPr lang="zh-CN" altLang="en-US" sz="2800" b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动心忍性</a:t>
                </a:r>
                <a:endParaRPr lang="zh-CN" altLang="en-US" sz="2800" b="1">
                  <a:solidFill>
                    <a:srgbClr val="0000CC"/>
                  </a:solidFill>
                  <a:latin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20000"/>
                  </a:lnSpc>
                </a:pPr>
                <a:endParaRPr lang="zh-CN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20000"/>
                  </a:lnSpc>
                </a:pPr>
                <a:r>
                  <a:rPr lang="zh-CN" altLang="en-US" sz="2800" b="1">
                    <a:solidFill>
                      <a:srgbClr val="0000FE"/>
                    </a:solidFill>
                    <a:latin typeface="Times New Roman" panose="02020603050405020304" pitchFamily="18" charset="0"/>
                  </a:rPr>
                  <a:t>其</a:t>
                </a:r>
                <a:r>
                  <a:rPr lang="zh-CN" altLang="en-US" sz="2800" b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必曰</a:t>
                </a:r>
                <a:endParaRPr lang="zh-CN" altLang="en-US" sz="2800" b="1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20000"/>
                  </a:lnSpc>
                </a:pPr>
                <a:r>
                  <a:rPr lang="zh-CN" altLang="en-US" sz="2800" b="1">
                    <a:solidFill>
                      <a:srgbClr val="0000FE"/>
                    </a:solidFill>
                    <a:latin typeface="Times New Roman" panose="02020603050405020304" pitchFamily="18" charset="0"/>
                  </a:rPr>
                  <a:t>其</a:t>
                </a:r>
                <a:r>
                  <a:rPr lang="zh-CN" altLang="en-US" sz="2800" b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喜洋洋者矣</a:t>
                </a:r>
                <a:endParaRPr lang="zh-CN" altLang="en-US" sz="2800" b="1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20000"/>
                  </a:lnSpc>
                </a:pPr>
                <a:r>
                  <a:rPr lang="zh-CN" altLang="en-US" sz="2800" b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必先苦</a:t>
                </a:r>
                <a:r>
                  <a:rPr lang="zh-CN" altLang="en-US" sz="2800" b="1">
                    <a:solidFill>
                      <a:srgbClr val="0000FE"/>
                    </a:solidFill>
                    <a:latin typeface="Times New Roman" panose="02020603050405020304" pitchFamily="18" charset="0"/>
                  </a:rPr>
                  <a:t>其</a:t>
                </a:r>
                <a:r>
                  <a:rPr lang="zh-CN" altLang="en-US" sz="2800" b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心志</a:t>
                </a:r>
                <a:endParaRPr lang="zh-CN" altLang="en-US" sz="2800" b="1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0661" name="Rectangle 5"/>
              <p:cNvSpPr>
                <a:spLocks noChangeArrowheads="1"/>
              </p:cNvSpPr>
              <p:nvPr/>
            </p:nvSpPr>
            <p:spPr bwMode="auto">
              <a:xfrm>
                <a:off x="9371" y="2295"/>
                <a:ext cx="852" cy="818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28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楷体_GB2312" pitchFamily="49" charset="-122"/>
                  </a:rPr>
                  <a:t>来</a:t>
                </a:r>
                <a:endParaRPr lang="zh-CN" alt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_GB2312" pitchFamily="49" charset="-122"/>
                </a:endParaRPr>
              </a:p>
            </p:txBody>
          </p:sp>
          <p:sp>
            <p:nvSpPr>
              <p:cNvPr id="70662" name="Rectangle 6"/>
              <p:cNvSpPr>
                <a:spLocks noChangeArrowheads="1"/>
              </p:cNvSpPr>
              <p:nvPr/>
            </p:nvSpPr>
            <p:spPr bwMode="auto">
              <a:xfrm>
                <a:off x="9383" y="3113"/>
                <a:ext cx="852" cy="818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28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楷体_GB2312" pitchFamily="49" charset="-122"/>
                  </a:rPr>
                  <a:t>因</a:t>
                </a:r>
                <a:endParaRPr lang="zh-CN" alt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_GB2312" pitchFamily="49" charset="-122"/>
                </a:endParaRPr>
              </a:p>
            </p:txBody>
          </p:sp>
          <p:sp>
            <p:nvSpPr>
              <p:cNvPr id="70663" name="Rectangle 7"/>
              <p:cNvSpPr>
                <a:spLocks noChangeArrowheads="1"/>
              </p:cNvSpPr>
              <p:nvPr/>
            </p:nvSpPr>
            <p:spPr bwMode="auto">
              <a:xfrm>
                <a:off x="9383" y="3993"/>
                <a:ext cx="852" cy="818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28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楷体_GB2312" pitchFamily="49" charset="-122"/>
                  </a:rPr>
                  <a:t>凭</a:t>
                </a:r>
                <a:endParaRPr lang="zh-CN" alt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_GB2312" pitchFamily="49" charset="-122"/>
                </a:endParaRPr>
              </a:p>
            </p:txBody>
          </p:sp>
          <p:sp>
            <p:nvSpPr>
              <p:cNvPr id="70664" name="Rectangle 8"/>
              <p:cNvSpPr>
                <a:spLocks noChangeArrowheads="1"/>
              </p:cNvSpPr>
              <p:nvPr/>
            </p:nvSpPr>
            <p:spPr bwMode="auto">
              <a:xfrm>
                <a:off x="9102" y="4811"/>
                <a:ext cx="1415" cy="818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28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楷体_GB2312" pitchFamily="49" charset="-122"/>
                  </a:rPr>
                  <a:t>用来</a:t>
                </a:r>
                <a:endParaRPr lang="zh-CN" alt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_GB2312" pitchFamily="49" charset="-122"/>
                </a:endParaRPr>
              </a:p>
            </p:txBody>
          </p:sp>
          <p:sp>
            <p:nvSpPr>
              <p:cNvPr id="70665" name="Rectangle 9"/>
              <p:cNvSpPr>
                <a:spLocks noChangeArrowheads="1"/>
              </p:cNvSpPr>
              <p:nvPr/>
            </p:nvSpPr>
            <p:spPr bwMode="auto">
              <a:xfrm>
                <a:off x="8133" y="6478"/>
                <a:ext cx="4227" cy="817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28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楷体_GB2312" pitchFamily="49" charset="-122"/>
                  </a:rPr>
                  <a:t>代词：他，他们</a:t>
                </a:r>
                <a:endParaRPr lang="zh-CN" alt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_GB2312" pitchFamily="49" charset="-122"/>
                </a:endParaRPr>
              </a:p>
            </p:txBody>
          </p:sp>
          <p:sp>
            <p:nvSpPr>
              <p:cNvPr id="70666" name="Rectangle 10"/>
              <p:cNvSpPr>
                <a:spLocks noChangeArrowheads="1"/>
              </p:cNvSpPr>
              <p:nvPr/>
            </p:nvSpPr>
            <p:spPr bwMode="auto">
              <a:xfrm>
                <a:off x="8866" y="7356"/>
                <a:ext cx="2355" cy="817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8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楷体_GB2312" pitchFamily="49" charset="-122"/>
                  </a:rPr>
                  <a:t>语气词</a:t>
                </a:r>
                <a:endParaRPr lang="zh-CN" alt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_GB2312" pitchFamily="49" charset="-122"/>
                </a:endParaRPr>
              </a:p>
            </p:txBody>
          </p:sp>
          <p:sp>
            <p:nvSpPr>
              <p:cNvPr id="70667" name="Rectangle 11"/>
              <p:cNvSpPr>
                <a:spLocks noChangeArrowheads="1"/>
              </p:cNvSpPr>
              <p:nvPr/>
            </p:nvSpPr>
            <p:spPr bwMode="auto">
              <a:xfrm>
                <a:off x="8492" y="8348"/>
                <a:ext cx="3102" cy="817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28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楷体_GB2312" pitchFamily="49" charset="-122"/>
                  </a:rPr>
                  <a:t>代词：他的</a:t>
                </a:r>
                <a:endParaRPr lang="zh-CN" alt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_GB2312" pitchFamily="49" charset="-122"/>
                </a:endParaRPr>
              </a:p>
            </p:txBody>
          </p:sp>
          <p:sp>
            <p:nvSpPr>
              <p:cNvPr id="70668" name="AutoShape 12"/>
              <p:cNvSpPr/>
              <p:nvPr/>
            </p:nvSpPr>
            <p:spPr bwMode="auto">
              <a:xfrm>
                <a:off x="3175" y="2610"/>
                <a:ext cx="567" cy="2855"/>
              </a:xfrm>
              <a:prstGeom prst="leftBrace">
                <a:avLst>
                  <a:gd name="adj1" fmla="val 41924"/>
                  <a:gd name="adj2" fmla="val 50000"/>
                </a:avLst>
              </a:prstGeom>
              <a:noFill/>
              <a:ln w="38100">
                <a:solidFill>
                  <a:srgbClr val="3366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FF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669" name="AutoShape 13"/>
              <p:cNvSpPr/>
              <p:nvPr/>
            </p:nvSpPr>
            <p:spPr bwMode="auto">
              <a:xfrm>
                <a:off x="3175" y="6645"/>
                <a:ext cx="568" cy="2140"/>
              </a:xfrm>
              <a:prstGeom prst="leftBrace">
                <a:avLst>
                  <a:gd name="adj1" fmla="val 31424"/>
                  <a:gd name="adj2" fmla="val 50000"/>
                </a:avLst>
              </a:prstGeom>
              <a:noFill/>
              <a:ln w="38100">
                <a:solidFill>
                  <a:srgbClr val="3366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FF000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0659" name="Rectangle 3"/>
            <p:cNvSpPr>
              <a:spLocks noChangeArrowheads="1"/>
            </p:cNvSpPr>
            <p:nvPr/>
          </p:nvSpPr>
          <p:spPr bwMode="auto">
            <a:xfrm>
              <a:off x="1843" y="3370"/>
              <a:ext cx="1250" cy="10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lnSpc>
                  <a:spcPct val="140000"/>
                </a:lnSpc>
                <a:spcBef>
                  <a:spcPct val="20000"/>
                </a:spcBef>
              </a:pPr>
              <a:r>
                <a:rPr lang="zh-CN" altLang="en-US" sz="3200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以</a:t>
              </a:r>
              <a:endPara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0660" name="Rectangle 4"/>
            <p:cNvSpPr>
              <a:spLocks noChangeArrowheads="1"/>
            </p:cNvSpPr>
            <p:nvPr/>
          </p:nvSpPr>
          <p:spPr bwMode="auto">
            <a:xfrm>
              <a:off x="1843" y="7163"/>
              <a:ext cx="1250" cy="10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lnSpc>
                  <a:spcPct val="140000"/>
                </a:lnSpc>
                <a:spcBef>
                  <a:spcPct val="20000"/>
                </a:spcBef>
              </a:pPr>
              <a:r>
                <a:rPr lang="zh-CN" altLang="en-US" sz="3200" b="1">
                  <a:solidFill>
                    <a:schemeClr val="tx1"/>
                  </a:solidFill>
                  <a:latin typeface="Times New Roman" panose="02020603050405020304" pitchFamily="18" charset="0"/>
                </a:rPr>
                <a:t>其</a:t>
              </a:r>
              <a:endPara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710565" y="311150"/>
            <a:ext cx="1713230" cy="7924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90000"/>
              </a:lnSpc>
            </a:pPr>
            <a:r>
              <a:rPr lang="zh-CN" altLang="zh-CN" sz="2400" b="1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（五）虚词</a:t>
            </a:r>
            <a:endParaRPr lang="zh-CN" altLang="zh-CN" sz="2400" b="1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955925" y="177165"/>
            <a:ext cx="5719445" cy="61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范仲淹(989年8月29日-1052年5月20日)，字希文，汉族。苏州吴县人。北宋杰出的思想家、政治家、文学家。</a:t>
            </a:r>
            <a:endParaRPr sz="2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范仲淹幼年丧父，母亲改嫁长山朱氏，遂更名朱说。大中祥符八年(1015年)，范仲淹苦读及第， 授广德军司理参军，迎母归养，改回本名。后历任兴化县令、秘阁校理、陈州通判、苏州知州等职，因秉公直言而屡遭贬斥。康定元年(1040年)，与韩琦共任陕西经略安抚招讨副使，采取"屯田久守"方针，巩固西北边防。庆历三年(1043年)，出任参知政事，发起"庆历新政"。不久后，新政受挫，范仲淹被贬出京，历知邠州、邓州、杭州、青州。皇佑四年(1052年)，改知颍州，范仲淹扶疾上任，于途中逝世，年六十四。追赠兵部尚书、楚国公，谥号"文正"，世称范文正公。</a:t>
            </a:r>
            <a:endParaRPr sz="2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范仲淹政绩卓著，文学成就突出。他倡导的"先天下之忧而忧，后天下之乐而乐"思想和仁人志士节操，对后世影响深远 。有《范文正公文集》传世。</a:t>
            </a:r>
            <a:endParaRPr sz="2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24000"/>
            <a:ext cx="2771775" cy="3810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8605" y="177165"/>
            <a:ext cx="499364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0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作者简介</a:t>
            </a:r>
            <a:endParaRPr lang="zh-CN" altLang="en-US" sz="400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624206" y="62758"/>
            <a:ext cx="7896225" cy="673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zh-CN" sz="2400" b="1" i="0" u="none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（六）</a:t>
            </a:r>
            <a:r>
              <a:rPr lang="zh-CN" altLang="en-US" sz="2400" b="1" i="0" u="none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特殊句式</a:t>
            </a:r>
            <a:endParaRPr lang="zh-CN" altLang="en-US" sz="2400" b="1" i="0" u="none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 sz="2400" b="1" i="0" u="none">
                <a:latin typeface="宋体" panose="02010600030101010101" pitchFamily="2" charset="-122"/>
                <a:cs typeface="Times New Roman" panose="02020603050405020304" pitchFamily="18" charset="0"/>
              </a:rPr>
              <a:t>   1. </a:t>
            </a:r>
            <a:r>
              <a:rPr lang="zh-CN" altLang="en-US" sz="2400" b="1" i="0" u="none">
                <a:latin typeface="宋体" panose="02010600030101010101" pitchFamily="2" charset="-122"/>
                <a:cs typeface="Times New Roman" panose="02020603050405020304" pitchFamily="18" charset="0"/>
              </a:rPr>
              <a:t>判断句</a:t>
            </a:r>
            <a:endParaRPr lang="zh-CN" altLang="en-US" sz="2400" b="1" i="0" u="none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</a:pPr>
            <a:r>
              <a:rPr lang="zh-CN" altLang="en-US" sz="2400" b="1" i="0" u="none">
                <a:latin typeface="宋体" panose="02010600030101010101" pitchFamily="2" charset="-122"/>
                <a:cs typeface="Times New Roman" panose="02020603050405020304" pitchFamily="18" charset="0"/>
              </a:rPr>
              <a:t>      此则岳阳楼之大观也   </a:t>
            </a:r>
            <a:endParaRPr lang="en-US" altLang="zh-CN" sz="2400" b="1" i="0" u="none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</a:pPr>
            <a:r>
              <a:rPr lang="en-US" altLang="zh-CN" sz="2400" b="1" i="0" u="none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altLang="en-US" sz="2400" b="1" i="0" u="none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400" b="1" i="0" u="none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en-US" sz="2400" b="1" i="0" u="none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也”表示判断。</a:t>
            </a:r>
            <a:endParaRPr lang="zh-CN" altLang="en-US" sz="2400" b="1" i="0" u="none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</a:pPr>
            <a:r>
              <a:rPr lang="en-US" altLang="zh-CN" sz="2400" b="1" i="0" u="none">
                <a:latin typeface="宋体" panose="02010600030101010101" pitchFamily="2" charset="-122"/>
                <a:cs typeface="Times New Roman" panose="02020603050405020304" pitchFamily="18" charset="0"/>
              </a:rPr>
              <a:t>   2. </a:t>
            </a:r>
            <a:r>
              <a:rPr lang="zh-CN" altLang="en-US" sz="2400" b="1" i="0" u="none">
                <a:latin typeface="宋体" panose="02010600030101010101" pitchFamily="2" charset="-122"/>
                <a:cs typeface="Times New Roman" panose="02020603050405020304" pitchFamily="18" charset="0"/>
              </a:rPr>
              <a:t>省略句</a:t>
            </a:r>
            <a:endParaRPr lang="zh-CN" altLang="en-US" sz="2400" b="1" i="0" u="none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</a:pPr>
            <a:r>
              <a:rPr lang="zh-CN" altLang="en-US" sz="2400" b="1" i="0" u="none">
                <a:latin typeface="宋体" panose="02010600030101010101" pitchFamily="2" charset="-122"/>
                <a:cs typeface="Times New Roman" panose="02020603050405020304" pitchFamily="18" charset="0"/>
              </a:rPr>
              <a:t>      属予作文以记之    </a:t>
            </a:r>
            <a:endParaRPr lang="en-US" altLang="zh-CN" sz="2400" b="1" i="0" u="none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</a:pPr>
            <a:r>
              <a:rPr lang="en-US" altLang="zh-CN" sz="2400" b="1" i="0" u="none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altLang="en-US" sz="2400" b="1" i="0" u="none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省略了主语“滕子京”，即“滕子京属予作</a:t>
            </a:r>
            <a:endParaRPr lang="en-US" altLang="zh-CN" sz="2400" b="1" i="0" u="none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</a:pPr>
            <a:r>
              <a:rPr lang="en-US" altLang="zh-CN" sz="2400" b="1" i="0" u="none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altLang="en-US" sz="2400" b="1" i="0" u="none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文以记之”。</a:t>
            </a:r>
            <a:endParaRPr lang="zh-CN" altLang="en-US" sz="2400" b="1" i="0" u="none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</a:pPr>
            <a:r>
              <a:rPr lang="en-US" altLang="zh-CN" sz="2400" b="1"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3. </a:t>
            </a:r>
            <a:r>
              <a:rPr lang="zh-CN" altLang="en-US" sz="2400" b="1"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倒装句</a:t>
            </a:r>
            <a:endParaRPr lang="zh-CN" altLang="en-US" sz="2400" b="1" i="0" u="none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</a:pPr>
            <a:r>
              <a:rPr lang="zh-CN" altLang="en-US" sz="2400" b="1"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刻唐贤今人诗赋于其上   </a:t>
            </a:r>
            <a:endParaRPr lang="en-US" altLang="zh-CN" sz="2400" b="1" i="0" u="none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</a:pP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“于其上”为后置状语，应在“刻”字的前面，即</a:t>
            </a:r>
            <a:endParaRPr lang="en-US" altLang="zh-CN" sz="2400" b="1" i="0" u="none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</a:pP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“于其上刻唐贤今人诗赋”。</a:t>
            </a:r>
            <a:endParaRPr lang="zh-CN" altLang="en-US" sz="2400" b="1" i="0" u="none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微斯人，吾谁与归   </a:t>
            </a:r>
            <a:endParaRPr lang="en-US" altLang="zh-CN" sz="2400" b="1" i="0" u="none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“谁”为前置宾语，应在“与”的后面，即“微斯</a:t>
            </a:r>
            <a:endParaRPr lang="en-US" altLang="zh-CN" sz="2400" b="1" i="0" u="none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人，吾与谁归”。</a:t>
            </a:r>
            <a:endParaRPr lang="zh-CN" altLang="en-US" sz="2400" b="1" i="0" u="none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buFont typeface="Arial" panose="020B0604020202020204" pitchFamily="34" charset="0"/>
              <a:buNone/>
            </a:pPr>
            <a:endParaRPr lang="zh-CN" altLang="en-US" sz="2400" b="1" i="0" u="none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27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27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7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7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27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7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7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27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7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7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27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7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7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721996" y="732684"/>
            <a:ext cx="7826375" cy="396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zh-CN" sz="2400" b="1" i="0" u="none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（七）</a:t>
            </a:r>
            <a:r>
              <a:rPr lang="zh-CN" altLang="en-US" sz="2400" b="1" i="0" u="none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成语积累</a:t>
            </a:r>
            <a:endParaRPr lang="zh-CN" altLang="zh-CN" sz="2400" b="1" i="0" u="none" dirty="0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i="0" u="none" dirty="0">
                <a:latin typeface="宋体" panose="02010600030101010101" pitchFamily="2" charset="-122"/>
                <a:cs typeface="Times New Roman" panose="02020603050405020304" pitchFamily="18" charset="0"/>
              </a:rPr>
              <a:t>   1. </a:t>
            </a:r>
            <a:r>
              <a:rPr lang="zh-CN" altLang="en-US" sz="2400" b="1" i="0" u="none" dirty="0">
                <a:latin typeface="宋体" panose="02010600030101010101" pitchFamily="2" charset="-122"/>
                <a:cs typeface="Times New Roman" panose="02020603050405020304" pitchFamily="18" charset="0"/>
              </a:rPr>
              <a:t>先忧后乐：在天下人担忧之前先担忧，在天下</a:t>
            </a:r>
            <a:endParaRPr lang="en-US" altLang="zh-CN" sz="2400" b="1" i="0" u="none" dirty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i="0" u="none" dirty="0">
                <a:latin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altLang="en-US" sz="2400" b="1" i="0" u="none" dirty="0">
                <a:latin typeface="宋体" panose="02010600030101010101" pitchFamily="2" charset="-122"/>
                <a:cs typeface="Times New Roman" panose="02020603050405020304" pitchFamily="18" charset="0"/>
              </a:rPr>
              <a:t>人享乐之后才享乐。比喻吃苦在先，享受在后。</a:t>
            </a:r>
            <a:endParaRPr lang="zh-CN" altLang="en-US" sz="2400" b="1" i="0" u="none" dirty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i="0" u="none" dirty="0">
                <a:latin typeface="宋体" panose="02010600030101010101" pitchFamily="2" charset="-122"/>
                <a:cs typeface="Times New Roman" panose="02020603050405020304" pitchFamily="18" charset="0"/>
              </a:rPr>
              <a:t>   2. </a:t>
            </a:r>
            <a:r>
              <a:rPr lang="zh-CN" altLang="en-US" sz="2400" b="1" i="0" u="none" dirty="0">
                <a:latin typeface="宋体" panose="02010600030101010101" pitchFamily="2" charset="-122"/>
                <a:cs typeface="Times New Roman" panose="02020603050405020304" pitchFamily="18" charset="0"/>
              </a:rPr>
              <a:t>心旷神怡：形容心情开朗，精神愉快。</a:t>
            </a:r>
            <a:endParaRPr lang="zh-CN" altLang="en-US" sz="2400" b="1" i="0" u="none" dirty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i="0" u="none" dirty="0">
                <a:latin typeface="宋体" panose="02010600030101010101" pitchFamily="2" charset="-122"/>
                <a:cs typeface="Times New Roman" panose="02020603050405020304" pitchFamily="18" charset="0"/>
              </a:rPr>
              <a:t>   3. </a:t>
            </a:r>
            <a:r>
              <a:rPr lang="zh-CN" altLang="en-US" sz="2400" b="1" i="0" u="none" dirty="0">
                <a:latin typeface="宋体" panose="02010600030101010101" pitchFamily="2" charset="-122"/>
                <a:cs typeface="Times New Roman" panose="02020603050405020304" pitchFamily="18" charset="0"/>
              </a:rPr>
              <a:t>气象万千：形容景象或事物多种多样，非常壮观。</a:t>
            </a:r>
            <a:endParaRPr lang="zh-CN" altLang="en-US" sz="2400" b="1" i="0" u="none" dirty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i="0" u="none" dirty="0">
                <a:latin typeface="宋体" panose="02010600030101010101" pitchFamily="2" charset="-122"/>
                <a:cs typeface="Times New Roman" panose="02020603050405020304" pitchFamily="18" charset="0"/>
              </a:rPr>
              <a:t>   4. </a:t>
            </a:r>
            <a:r>
              <a:rPr lang="zh-CN" altLang="en-US" sz="2400" b="1" i="0" u="none" dirty="0">
                <a:latin typeface="宋体" panose="02010600030101010101" pitchFamily="2" charset="-122"/>
                <a:cs typeface="Times New Roman" panose="02020603050405020304" pitchFamily="18" charset="0"/>
              </a:rPr>
              <a:t>政通人和：政治修明，人民和乐。</a:t>
            </a:r>
            <a:endParaRPr lang="zh-CN" altLang="en-US" sz="2400" b="1" i="0" u="none" dirty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i="0" u="none" dirty="0">
                <a:latin typeface="宋体" panose="02010600030101010101" pitchFamily="2" charset="-122"/>
                <a:cs typeface="Times New Roman" panose="02020603050405020304" pitchFamily="18" charset="0"/>
              </a:rPr>
              <a:t>   5. </a:t>
            </a:r>
            <a:r>
              <a:rPr lang="zh-CN" altLang="en-US" sz="2400" b="1" i="0" u="none" dirty="0">
                <a:latin typeface="宋体" panose="02010600030101010101" pitchFamily="2" charset="-122"/>
                <a:cs typeface="Times New Roman" panose="02020603050405020304" pitchFamily="18" charset="0"/>
              </a:rPr>
              <a:t>春和景明：春风和煦，阳光明媚。</a:t>
            </a:r>
            <a:endParaRPr lang="zh-CN" altLang="zh-CN" sz="2400" b="1" i="0" u="none" dirty="0"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65960"/>
            <a:ext cx="9144635" cy="48920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067560" y="2540"/>
            <a:ext cx="4677410" cy="17532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zh-CN" sz="5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活动四</a:t>
            </a:r>
            <a:endParaRPr lang="zh-CN" altLang="zh-CN" sz="5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zh-CN" sz="5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感知文章</a:t>
            </a:r>
            <a:endParaRPr lang="zh-CN" altLang="zh-CN" sz="5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 170"/>
          <p:cNvSpPr/>
          <p:nvPr/>
        </p:nvSpPr>
        <p:spPr>
          <a:xfrm>
            <a:off x="720329" y="4495800"/>
            <a:ext cx="7621190" cy="1843088"/>
          </a:xfrm>
          <a:prstGeom prst="round2Diag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noProof="1">
              <a:solidFill>
                <a:srgbClr val="FFFFFF"/>
              </a:solidFill>
            </a:endParaRPr>
          </a:p>
        </p:txBody>
      </p:sp>
      <p:sp>
        <p:nvSpPr>
          <p:cNvPr id="2" name=" 170"/>
          <p:cNvSpPr/>
          <p:nvPr/>
        </p:nvSpPr>
        <p:spPr>
          <a:xfrm>
            <a:off x="720329" y="2230438"/>
            <a:ext cx="7621190" cy="2119312"/>
          </a:xfrm>
          <a:prstGeom prst="round2Diag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noProof="1">
              <a:solidFill>
                <a:srgbClr val="FFFFFF"/>
              </a:solidFill>
            </a:endParaRPr>
          </a:p>
        </p:txBody>
      </p:sp>
      <p:sp>
        <p:nvSpPr>
          <p:cNvPr id="170" name=" 170"/>
          <p:cNvSpPr/>
          <p:nvPr/>
        </p:nvSpPr>
        <p:spPr>
          <a:xfrm>
            <a:off x="720329" y="1470026"/>
            <a:ext cx="7530703" cy="657225"/>
          </a:xfrm>
          <a:prstGeom prst="round2Diag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noProof="1">
              <a:solidFill>
                <a:srgbClr val="FFFFFF"/>
              </a:solidFill>
            </a:endParaRPr>
          </a:p>
        </p:txBody>
      </p:sp>
      <p:sp>
        <p:nvSpPr>
          <p:cNvPr id="33797" name="文本框 19"/>
          <p:cNvSpPr txBox="1">
            <a:spLocks noChangeArrowheads="1"/>
          </p:cNvSpPr>
          <p:nvPr/>
        </p:nvSpPr>
        <p:spPr bwMode="auto">
          <a:xfrm>
            <a:off x="7269956" y="6581775"/>
            <a:ext cx="18473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050">
              <a:solidFill>
                <a:srgbClr val="8CC5B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0" name="矩形 222210"/>
          <p:cNvSpPr>
            <a:spLocks noChangeArrowheads="1"/>
          </p:cNvSpPr>
          <p:nvPr/>
        </p:nvSpPr>
        <p:spPr bwMode="auto">
          <a:xfrm>
            <a:off x="956310" y="1573530"/>
            <a:ext cx="6498590" cy="39878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第一部分（1）：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记叙重修岳阳楼的背景及作记的缘由。</a:t>
            </a:r>
            <a:endParaRPr lang="zh-CN" altLang="en-US" sz="2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2531" name="矩形 222211"/>
          <p:cNvSpPr>
            <a:spLocks noChangeArrowheads="1"/>
          </p:cNvSpPr>
          <p:nvPr/>
        </p:nvSpPr>
        <p:spPr bwMode="auto">
          <a:xfrm>
            <a:off x="532210" y="2309813"/>
            <a:ext cx="6169819" cy="39878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第二部分（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2—4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）：</a:t>
            </a:r>
            <a:endParaRPr lang="zh-CN" altLang="en-US" sz="20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2" name="矩形 222212"/>
          <p:cNvSpPr>
            <a:spLocks noChangeArrowheads="1"/>
          </p:cNvSpPr>
          <p:nvPr/>
        </p:nvSpPr>
        <p:spPr bwMode="auto">
          <a:xfrm>
            <a:off x="795655" y="2799080"/>
            <a:ext cx="6864350" cy="39878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）概述岳阳楼胜景并提出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迁客骚人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的“览物之情”。</a:t>
            </a:r>
            <a:endParaRPr lang="zh-CN" altLang="en-US" sz="20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3" name="矩形 222213"/>
          <p:cNvSpPr>
            <a:spLocks noChangeArrowheads="1"/>
          </p:cNvSpPr>
          <p:nvPr/>
        </p:nvSpPr>
        <p:spPr bwMode="auto">
          <a:xfrm>
            <a:off x="816610" y="3149600"/>
            <a:ext cx="6843395" cy="101473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）雨天（萧条景色）</a:t>
            </a:r>
            <a:r>
              <a:rPr lang="en-US" altLang="zh-CN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悲（去国怀乡，忧谗畏讥）</a:t>
            </a:r>
            <a:endParaRPr lang="zh-CN" altLang="en-US" sz="20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）晴天（春光明媚）</a:t>
            </a:r>
            <a:r>
              <a:rPr lang="en-US" altLang="zh-CN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喜（心旷神怡，宠辱偕忘）</a:t>
            </a:r>
            <a:endParaRPr lang="zh-CN" altLang="en-US" sz="20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2215" name="矩形 222214"/>
          <p:cNvSpPr>
            <a:spLocks noChangeArrowheads="1"/>
          </p:cNvSpPr>
          <p:nvPr/>
        </p:nvSpPr>
        <p:spPr bwMode="auto">
          <a:xfrm>
            <a:off x="956310" y="4495800"/>
            <a:ext cx="6812280" cy="147637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第三部分（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提出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古仁人之心</a:t>
            </a:r>
            <a:r>
              <a:rPr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，表达自己的胸襟和抱负。</a:t>
            </a:r>
            <a:endParaRPr lang="zh-CN" altLang="en-US" sz="20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阔大胸襟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：不以物喜，不以己悲           </a:t>
            </a:r>
            <a:endParaRPr lang="zh-CN" altLang="en-US" sz="20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政治抱负：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先天下之忧而忧，后天下之乐而乐。（自励励人）</a:t>
            </a:r>
            <a:endParaRPr lang="zh-CN" altLang="en-US" sz="20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5" name="左大括号 222216"/>
          <p:cNvSpPr/>
          <p:nvPr/>
        </p:nvSpPr>
        <p:spPr bwMode="auto">
          <a:xfrm>
            <a:off x="719852" y="2899410"/>
            <a:ext cx="209550" cy="1158875"/>
          </a:xfrm>
          <a:prstGeom prst="leftBrace">
            <a:avLst>
              <a:gd name="adj1" fmla="val 28016"/>
              <a:gd name="adj2" fmla="val 48972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2218" name="矩形 222217"/>
          <p:cNvSpPr>
            <a:spLocks noChangeArrowheads="1"/>
          </p:cNvSpPr>
          <p:nvPr/>
        </p:nvSpPr>
        <p:spPr bwMode="auto">
          <a:xfrm>
            <a:off x="7454900" y="1666875"/>
            <a:ext cx="131381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记叙</a:t>
            </a:r>
            <a:endParaRPr lang="zh-CN" altLang="en-US" sz="2400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2219" name="矩形 222218"/>
          <p:cNvSpPr>
            <a:spLocks noChangeArrowheads="1"/>
          </p:cNvSpPr>
          <p:nvPr/>
        </p:nvSpPr>
        <p:spPr bwMode="auto">
          <a:xfrm>
            <a:off x="7454900" y="2799080"/>
            <a:ext cx="116967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描写</a:t>
            </a:r>
            <a:endParaRPr lang="zh-CN" altLang="en-US" sz="2400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2220" name="矩形 222219"/>
          <p:cNvSpPr>
            <a:spLocks noChangeArrowheads="1"/>
          </p:cNvSpPr>
          <p:nvPr/>
        </p:nvSpPr>
        <p:spPr bwMode="auto">
          <a:xfrm>
            <a:off x="7454900" y="3427095"/>
            <a:ext cx="160591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描写抒情</a:t>
            </a:r>
            <a:endParaRPr lang="zh-CN" altLang="en-US" sz="2400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2221" name="矩形 222220"/>
          <p:cNvSpPr>
            <a:spLocks noChangeArrowheads="1"/>
          </p:cNvSpPr>
          <p:nvPr/>
        </p:nvSpPr>
        <p:spPr bwMode="auto">
          <a:xfrm>
            <a:off x="7665085" y="4911090"/>
            <a:ext cx="146113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抒情</a:t>
            </a:r>
            <a:r>
              <a:rPr lang="zh-CN" altLang="en-US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议论</a:t>
            </a:r>
            <a:endParaRPr lang="zh-CN" altLang="en-US" sz="2400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3" name="左大括号 222216"/>
          <p:cNvSpPr/>
          <p:nvPr/>
        </p:nvSpPr>
        <p:spPr bwMode="auto">
          <a:xfrm>
            <a:off x="795338" y="5112386"/>
            <a:ext cx="207169" cy="785813"/>
          </a:xfrm>
          <a:prstGeom prst="leftBrace">
            <a:avLst>
              <a:gd name="adj1" fmla="val 28080"/>
              <a:gd name="adj2" fmla="val 48972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99820" y="376555"/>
            <a:ext cx="700214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2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小组合作讨论本文可划分几个层次</a:t>
            </a:r>
            <a:endParaRPr lang="zh-CN" altLang="en-US" sz="320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2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2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2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22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22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ldLvl="0" animBg="1"/>
      <p:bldP spid="22531" grpId="0" bldLvl="0" animBg="1"/>
      <p:bldP spid="22532" grpId="0" bldLvl="0" animBg="1"/>
      <p:bldP spid="22533" grpId="0" bldLvl="0" animBg="1"/>
      <p:bldP spid="222215" grpId="0" bldLvl="0" animBg="1"/>
      <p:bldP spid="22535" grpId="0" bldLvl="0" animBg="1"/>
      <p:bldP spid="222218" grpId="0" bldLvl="0" animBg="1"/>
      <p:bldP spid="222219" grpId="0" bldLvl="0" animBg="1"/>
      <p:bldP spid="222220" grpId="0" bldLvl="0" animBg="1"/>
      <p:bldP spid="33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32460" y="1156335"/>
            <a:ext cx="817626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  1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、第</a:t>
            </a: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1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段写重修岳阳楼的背景，这背景是什么？说明了什么？</a:t>
            </a:r>
            <a:endParaRPr lang="zh-CN" altLang="en-US" sz="3200" b="1" dirty="0">
              <a:solidFill>
                <a:srgbClr val="0000FF"/>
              </a:solidFill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2460" y="3014345"/>
            <a:ext cx="787146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 eaLnBrk="0" hangingPunct="0">
              <a:lnSpc>
                <a:spcPct val="15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作用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：</a:t>
            </a:r>
            <a:r>
              <a:rPr lang="zh-CN" altLang="zh-CN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①交代本文</a:t>
            </a:r>
            <a:r>
              <a:rPr lang="zh-CN" altLang="zh-CN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写作起因</a:t>
            </a:r>
            <a:r>
              <a:rPr lang="zh-CN" altLang="zh-CN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。②“谪守”暗含作者对仕途浮沉的感慨，奠下本文</a:t>
            </a:r>
            <a:r>
              <a:rPr lang="zh-CN" altLang="zh-CN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写作基调</a:t>
            </a:r>
            <a:r>
              <a:rPr lang="zh-CN" altLang="zh-CN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——下文的写景、抒情、议论都是围绕着如何对待贬谪这一点展开的。③反映了作者一种积极的</a:t>
            </a:r>
            <a:r>
              <a:rPr lang="zh-CN" altLang="zh-CN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政治态度</a:t>
            </a:r>
            <a:r>
              <a:rPr lang="zh-CN" altLang="zh-CN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：即使受到不公正的对待，也应该奋发有</a:t>
            </a:r>
            <a:r>
              <a:rPr lang="zh-CN" altLang="zh-CN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为，而不能消沉下去。</a:t>
            </a:r>
            <a:endParaRPr lang="zh-CN" altLang="en-US" sz="2400" b="1" i="0" u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60425" y="2399030"/>
            <a:ext cx="6029325" cy="565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 背景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：</a:t>
            </a:r>
            <a:r>
              <a:rPr lang="en-US" altLang="zh-CN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政通人和，百废具兴</a:t>
            </a:r>
            <a:r>
              <a:rPr lang="en-US" altLang="zh-CN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zh-CN" altLang="en-US" sz="28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32130" y="1153795"/>
            <a:ext cx="837120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None/>
            </a:pPr>
            <a:r>
              <a:rPr lang="en-US" altLang="zh-CN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2、第2段写洞庭湖的全景，用“衔远山，吞长江”，如果把“衔”改为“连”，把“吞”改为“接”好不好？为什么？</a:t>
            </a:r>
            <a:endParaRPr lang="en-US" altLang="zh-CN" sz="32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26135" y="2892425"/>
            <a:ext cx="760793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hangingPunct="0">
              <a:lnSpc>
                <a:spcPct val="10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洞庭湖是无生命之物，“衔”“吞”二字采用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拟人手法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化静为动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，把“远山”“长</a:t>
            </a:r>
            <a:r>
              <a:rPr lang="en-US" altLang="zh-CN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江”跟洞庭湖的关系写得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活灵活现，极力渲染洞庭湖的阔大气势，生动别致，绘成了一幅大气磅礴的画面。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 eaLnBrk="0" hangingPunct="0">
              <a:lnSpc>
                <a:spcPct val="10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如果用“连”“接”来替换，只是客观地说明三者的相对位置，画面是静止的，效果没有这样好。</a:t>
            </a:r>
            <a:endParaRPr lang="zh-CN" altLang="en-US" sz="28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59510" y="1275080"/>
            <a:ext cx="7739380" cy="6819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indent="0" algn="l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  3、从岳阳楼上看到的雄伟景象有哪些？</a:t>
            </a:r>
            <a:endParaRPr lang="en-US" altLang="zh-CN" sz="3200" b="1" dirty="0">
              <a:solidFill>
                <a:srgbClr val="0000FF"/>
              </a:solidFill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2130" y="2218690"/>
            <a:ext cx="7835900" cy="164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）“衔远山，吞长江”。       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气势非凡</a:t>
            </a:r>
            <a:endParaRPr lang="zh-CN" altLang="en-US" sz="28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）“浩浩汤汤，横无际涯”。   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宽阔无边</a:t>
            </a:r>
            <a:endParaRPr lang="zh-CN" altLang="en-US" sz="28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）“朝晖夕阴，气象万千”。  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湖光山色</a:t>
            </a:r>
            <a:endParaRPr lang="zh-CN" altLang="en-US" sz="28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70230" y="1283335"/>
            <a:ext cx="8157845" cy="1272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l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  4、第3、4两段中的写景与两节中的抒情有什么关系？</a:t>
            </a:r>
            <a:endParaRPr lang="en-US" altLang="zh-CN" sz="3200" b="1" dirty="0">
              <a:solidFill>
                <a:srgbClr val="0000FF"/>
              </a:solidFill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03605" y="2651760"/>
            <a:ext cx="70707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hangingPunct="0">
              <a:lnSpc>
                <a:spcPct val="15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</a:t>
            </a:r>
            <a:r>
              <a:rPr lang="zh-CN" altLang="zh-CN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这两节中的</a:t>
            </a:r>
            <a:r>
              <a:rPr lang="zh-CN" alt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写景是为抒情服务</a:t>
            </a:r>
            <a:r>
              <a:rPr lang="zh-CN" altLang="zh-CN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，作者要极力渲染出悲喜之情，由景生情，情景交融，写景是为了抒情。</a:t>
            </a:r>
            <a:endParaRPr lang="zh-CN" altLang="zh-CN" sz="28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4315" y="1149350"/>
            <a:ext cx="8555990" cy="127254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indent="0" algn="l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  5、作者用哪些话概括说明了“迁客骚人”的</a:t>
            </a:r>
            <a:endParaRPr lang="en-US" altLang="zh-CN" sz="3200" b="1" dirty="0">
              <a:solidFill>
                <a:srgbClr val="0000FF"/>
              </a:solidFill>
              <a:latin typeface="宋体" panose="02010600030101010101" pitchFamily="2" charset="-122"/>
              <a:sym typeface="+mn-ea"/>
            </a:endParaRPr>
          </a:p>
          <a:p>
            <a:pPr marL="0" indent="0" algn="l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“悲”和“喜”？这样写的目的是什么？</a:t>
            </a:r>
            <a:endParaRPr lang="en-US" altLang="zh-CN" sz="3200" b="1" dirty="0">
              <a:solidFill>
                <a:srgbClr val="0000FF"/>
              </a:solidFill>
              <a:latin typeface="宋体" panose="02010600030101010101" pitchFamily="2" charset="-122"/>
              <a:ea typeface="楷体_GB2312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36320" y="2503805"/>
            <a:ext cx="707072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hangingPunct="0">
              <a:lnSpc>
                <a:spcPct val="150000"/>
              </a:lnSpc>
            </a:pPr>
            <a:r>
              <a:rPr lang="en-US" altLang="zh-CN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</a:t>
            </a:r>
            <a:r>
              <a:rPr lang="zh-CN" altLang="zh-CN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</a:t>
            </a:r>
            <a:r>
              <a:rPr lang="zh-CN" alt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去国怀乡，忧谗畏讥</a:t>
            </a:r>
            <a:r>
              <a:rPr lang="zh-CN" altLang="zh-CN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”概括说明了“迁客骚人”的“</a:t>
            </a:r>
            <a:r>
              <a:rPr lang="zh-CN" alt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悲</a:t>
            </a:r>
            <a:r>
              <a:rPr lang="zh-CN" altLang="zh-CN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”</a:t>
            </a:r>
            <a:r>
              <a:rPr lang="en-US" altLang="zh-CN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;</a:t>
            </a:r>
            <a:r>
              <a:rPr lang="zh-CN" altLang="zh-CN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</a:t>
            </a:r>
            <a:r>
              <a:rPr lang="zh-CN" alt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心旷神怡，宠辱偕忘</a:t>
            </a:r>
            <a:r>
              <a:rPr lang="zh-CN" altLang="zh-CN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”概括说明了“迁客骚人”的“</a:t>
            </a:r>
            <a:r>
              <a:rPr lang="zh-CN" alt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喜</a:t>
            </a:r>
            <a:r>
              <a:rPr lang="zh-CN" altLang="zh-CN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”。这样写是为了将这类人的悲喜感情跟“古仁人之心’</a:t>
            </a:r>
            <a:r>
              <a:rPr lang="zh-CN" alt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作对比，引出下文，由写情自然转入议论，突出全文的主旨。</a:t>
            </a:r>
            <a:endParaRPr lang="zh-CN" altLang="zh-CN" sz="28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4970" y="1178560"/>
            <a:ext cx="8522970" cy="1346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l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 </a:t>
            </a: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 6、怎样理解“先天下之忧而忧，后天下之乐而乐”这句话？</a:t>
            </a:r>
            <a:endParaRPr lang="en-US" altLang="zh-CN" sz="3200" b="1" dirty="0">
              <a:solidFill>
                <a:srgbClr val="0000FF"/>
              </a:solidFill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48335" y="2689860"/>
            <a:ext cx="8016875" cy="3487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B0F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</a:t>
            </a:r>
            <a:r>
              <a:rPr lang="zh-CN" altLang="en-US" sz="2800" b="1" dirty="0"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我国古代早有“与民同乐”的思想。孟子：“乐民之乐者，民亦乐其乐；忧民之忧者，民亦忧其忧。乐以天下，忧以天下，然而不王者，未之有也。”这里说的“乐以天下，忧以天下”来源于民本思想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。</a:t>
            </a:r>
            <a:endParaRPr lang="en-US" altLang="zh-CN" sz="28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揭示了古仁人和迁客骚人思想感情之异；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概括了古仁人的宏伟抱负；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表达了作者高远的志向。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/>
        </p:nvSpPr>
        <p:spPr>
          <a:xfrm>
            <a:off x="191135" y="857250"/>
            <a:ext cx="8761095" cy="60007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　</a:t>
            </a:r>
            <a:r>
              <a:rPr sz="20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这篇文章写于庆历六年（1046）。范仲淹生活在北宋王朝内忧外患的年代，对内阶级矛盾日益突出，对外契丹和西夏虎视眈眈。为了巩固政权，改善这一处境，以范仲淹为首的政治集团开始进行改革，后人称之为“庆历新政”。但改革触犯了封建大地主阶级保守派的利益，遭到了他们的强烈反对。而皇帝改革的决心也不坚定，在以太后为首的保守官僚集团的压迫下，改革以失败告终。“庆历新政”失败后，范仲淹又因得罪了宰相吕夷简，范仲淹贬放河南邓州，这篇文章便是写于邓州，而非写于岳阳楼。</a:t>
            </a:r>
            <a:endParaRPr sz="20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sz="20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岳阳楼</a:t>
            </a:r>
            <a:endParaRPr sz="20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sz="20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按照宋代人的习惯，写“记”以及散文一类的文章，本人并不一定要身在其地，主要是通过这种文章记录事情、写景、记人来抒发作者的感情或见解，借景抒情，托物言志。古时，邀人作记通常要附带一份所记之物的样本，也就是画卷或相关文献之类的资料，以供作记之人参考。滕子京虽然被贬岳州，但他在任期间，做了三件政绩工程，希望能够取得朝廷的谅解。重修岳阳楼便是其中之一，完成于庆历五年（1045）。滕子京为了提高其政绩工程的知名度，赠给范仲淹《洞庭晚秋图》，并向他求作两记，一则就是《岳阳楼记》，另一则是《偃虹堤记》。《岳阳楼记》所述内容有实物可查，然而《偃虹堤记》则无迹可寻。但是在《偃虹堤记》中，范仲淹也同样将偃虹堤描写得具体翔实，相较岳阳楼毫不逊色。因而，便引发了少数学者关于范仲淹写《岳阳楼记》时是否去过岳阳楼的争议。</a:t>
            </a:r>
            <a:endParaRPr sz="20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92455" y="243205"/>
            <a:ext cx="3495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背景链接</a:t>
            </a:r>
            <a:endParaRPr lang="zh-CN" altLang="en-US" sz="3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80695" y="1132205"/>
            <a:ext cx="8062595" cy="1346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l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 </a:t>
            </a: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 7、“先天下之忧而忧，后天下之乐而乐”表现出作者怎样的思想境界？</a:t>
            </a:r>
            <a:endParaRPr lang="en-US" altLang="zh-CN" sz="3200" b="1" dirty="0">
              <a:solidFill>
                <a:srgbClr val="0000FF"/>
              </a:solidFill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6585" y="2478405"/>
            <a:ext cx="8079740" cy="164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表现了作者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忧国忧民、以天下为己任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的政治抱负，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积极向上、奋发有为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的思想，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吃苦在前，享乐在后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的品德。</a:t>
            </a:r>
            <a:endParaRPr lang="zh-CN" altLang="en-US" sz="28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7825" y="1289685"/>
            <a:ext cx="8702040" cy="1346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l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 </a:t>
            </a: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 8、“微斯人，吾谁与归？”是一个反问句，它表达了作者怎样的思想情感？ </a:t>
            </a:r>
            <a:endParaRPr lang="en-US" altLang="zh-CN" sz="3200" b="1" dirty="0">
              <a:solidFill>
                <a:srgbClr val="0000FF"/>
              </a:solidFill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10615" y="2763520"/>
            <a:ext cx="7070725" cy="3709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（1）表达了作者对“古仁人”阔达胸怀和崇高情怀的</a:t>
            </a:r>
            <a:r>
              <a:rPr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肯定和赞美</a:t>
            </a:r>
            <a:r>
              <a:rPr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；</a:t>
            </a:r>
            <a:endParaRPr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（2）具有</a:t>
            </a:r>
            <a:r>
              <a:rPr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自勉</a:t>
            </a:r>
            <a:r>
              <a:rPr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之意，含蓄地表达了作者以“古仁人”为学习榜样的决心；</a:t>
            </a:r>
            <a:endParaRPr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（3）表达了作者对好友滕子京的</a:t>
            </a:r>
            <a:r>
              <a:rPr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勉励</a:t>
            </a:r>
            <a:r>
              <a:rPr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之情；</a:t>
            </a:r>
            <a:endParaRPr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（4）同时，</a:t>
            </a:r>
            <a:r>
              <a:rPr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慨叹</a:t>
            </a:r>
            <a:r>
              <a:rPr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当今世人具有这种胸怀和情操的人太少了。</a:t>
            </a:r>
            <a:endParaRPr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1" descr="中国教育出版网"/>
          <p:cNvSpPr txBox="1"/>
          <p:nvPr/>
        </p:nvSpPr>
        <p:spPr>
          <a:xfrm>
            <a:off x="965835" y="589280"/>
            <a:ext cx="7212965" cy="1272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9.课文写了哪几幅画面？分别表现了怎样的感情？</a:t>
            </a:r>
            <a:endParaRPr lang="en-US" altLang="zh-CN" sz="3200" b="1" dirty="0">
              <a:solidFill>
                <a:srgbClr val="0000FF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7891" name="TextBox 2" descr="中国教育出版网"/>
          <p:cNvSpPr txBox="1"/>
          <p:nvPr/>
        </p:nvSpPr>
        <p:spPr>
          <a:xfrm>
            <a:off x="714375" y="2143125"/>
            <a:ext cx="2357438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巴陵胜状图</a:t>
            </a:r>
            <a:endParaRPr lang="zh-CN" altLang="en-US" sz="28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7892" name="TextBox 3" descr="中国教育出版网"/>
          <p:cNvSpPr txBox="1"/>
          <p:nvPr/>
        </p:nvSpPr>
        <p:spPr>
          <a:xfrm>
            <a:off x="714375" y="3571875"/>
            <a:ext cx="4071938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淫雨霏霏图</a:t>
            </a:r>
            <a:endParaRPr lang="zh-CN" altLang="en-US" sz="28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7893" name="TextBox 4" descr="中国教育出版网"/>
          <p:cNvSpPr txBox="1"/>
          <p:nvPr/>
        </p:nvSpPr>
        <p:spPr>
          <a:xfrm>
            <a:off x="714375" y="4929188"/>
            <a:ext cx="244157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春和景明图</a:t>
            </a:r>
            <a:endParaRPr lang="zh-CN" altLang="en-US" sz="28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7894" name="TextBox 5" descr="中国教育出版网"/>
          <p:cNvSpPr txBox="1"/>
          <p:nvPr/>
        </p:nvSpPr>
        <p:spPr>
          <a:xfrm>
            <a:off x="3155633" y="2002790"/>
            <a:ext cx="5286375" cy="1198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400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</a:t>
            </a:r>
            <a:r>
              <a:rPr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既表现了作者容纳百川般的开阔胸怀，同时又暗含规劝 朋友滕子京，虽遭贬谪但仍然心胸开阔，矢志不移。</a:t>
            </a:r>
            <a:endParaRPr lang="zh-CN" altLang="en-US" sz="2000" dirty="0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7895" name="TextBox 6" descr="中国教育出版网"/>
          <p:cNvSpPr txBox="1"/>
          <p:nvPr/>
        </p:nvSpPr>
        <p:spPr>
          <a:xfrm>
            <a:off x="3155950" y="3322955"/>
            <a:ext cx="5286375" cy="1198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400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作者用这样的景物烘托了悲凉凄清的气氛，引出迁客骚人远离京都，怀念故土的失意忧虑的悲苦情感。</a:t>
            </a:r>
            <a:endParaRPr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7896" name="TextBox 7" descr="中国教育出版网"/>
          <p:cNvSpPr txBox="1"/>
          <p:nvPr/>
        </p:nvSpPr>
        <p:spPr>
          <a:xfrm>
            <a:off x="3179128" y="4839653"/>
            <a:ext cx="5072062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400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迁客骚人看到这优美的景色内心洋溢着无边的快乐。</a:t>
            </a:r>
            <a:endParaRPr lang="en-US" altLang="zh-CN" sz="2400" dirty="0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autoRev="1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0470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0470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autoRev="1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EAB4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EAB4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autoRev="1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CE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autoRev="1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CE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autoRev="1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/>
      <p:bldP spid="37891" grpId="0"/>
      <p:bldP spid="37892" grpId="0"/>
      <p:bldP spid="37893" grpId="0"/>
      <p:bldP spid="37894" grpId="0"/>
      <p:bldP spid="37895" grpId="0"/>
      <p:bldP spid="3789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文本框 19"/>
          <p:cNvSpPr txBox="1">
            <a:spLocks noChangeArrowheads="1"/>
          </p:cNvSpPr>
          <p:nvPr/>
        </p:nvSpPr>
        <p:spPr bwMode="auto">
          <a:xfrm>
            <a:off x="7269956" y="6581775"/>
            <a:ext cx="18473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050">
              <a:solidFill>
                <a:srgbClr val="8CC5B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1565275" y="2437765"/>
            <a:ext cx="6620510" cy="332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2000" b="1" dirty="0">
                <a:solidFill>
                  <a:srgbClr val="0086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  <a:ea typeface="+mn-ea"/>
                <a:cs typeface="+mn-ea"/>
              </a:rPr>
              <a:t>通过对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  <a:ea typeface="+mn-ea"/>
                <a:cs typeface="+mn-ea"/>
                <a:sym typeface="宋体" panose="02010600030101010101" pitchFamily="2" charset="-122"/>
              </a:rPr>
              <a:t>通过对岳阳楼周围景物的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  <a:cs typeface="+mn-ea"/>
                <a:sym typeface="宋体" panose="02010600030101010101" pitchFamily="2" charset="-122"/>
              </a:rPr>
              <a:t>描写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  <a:ea typeface="+mn-ea"/>
                <a:cs typeface="+mn-ea"/>
                <a:sym typeface="宋体" panose="02010600030101010101" pitchFamily="2" charset="-122"/>
              </a:rPr>
              <a:t>以及</a:t>
            </a:r>
            <a:r>
              <a:rPr lang="zh-CN" altLang="en-US" sz="2800" b="1" u="sng" dirty="0">
                <a:solidFill>
                  <a:schemeClr val="tx1"/>
                </a:solidFill>
                <a:latin typeface="+mn-ea"/>
                <a:ea typeface="+mn-ea"/>
                <a:cs typeface="+mn-ea"/>
              </a:rPr>
              <a:t>迁客骚人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  <a:ea typeface="+mn-ea"/>
                <a:cs typeface="+mn-ea"/>
              </a:rPr>
              <a:t>登楼时或悲或喜的“</a:t>
            </a:r>
            <a:r>
              <a:rPr lang="zh-CN" altLang="en-US" sz="2800" b="1" u="sng" dirty="0">
                <a:solidFill>
                  <a:schemeClr val="tx1"/>
                </a:solidFill>
                <a:latin typeface="+mn-ea"/>
                <a:ea typeface="+mn-ea"/>
                <a:cs typeface="+mn-ea"/>
              </a:rPr>
              <a:t>览物之情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  <a:ea typeface="+mn-ea"/>
                <a:cs typeface="+mn-ea"/>
              </a:rPr>
              <a:t>”的分析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议论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  <a:ea typeface="+mn-ea"/>
                <a:cs typeface="+mn-ea"/>
              </a:rPr>
              <a:t>，表达了作者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“不以物喜，不以己悲”的旷达胸怀和“先天下之忧而忧，后天下之乐而乐”的政治抱负</a:t>
            </a:r>
            <a:r>
              <a:rPr lang="zh-CN" altLang="en-US" sz="2800" b="1" dirty="0" smtClean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。 </a:t>
            </a:r>
            <a:endParaRPr lang="zh-CN" altLang="en-US" sz="2800" b="1" dirty="0" smtClean="0">
              <a:solidFill>
                <a:srgbClr val="FF0000"/>
              </a:solidFill>
              <a:latin typeface="+mn-ea"/>
              <a:ea typeface="+mn-ea"/>
              <a:cs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39745" y="1109345"/>
            <a:ext cx="4683125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0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课堂小结</a:t>
            </a:r>
            <a:endParaRPr lang="zh-CN" altLang="en-US" sz="400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2" name="TextBox 46"/>
          <p:cNvSpPr txBox="1">
            <a:spLocks noChangeArrowheads="1"/>
          </p:cNvSpPr>
          <p:nvPr/>
        </p:nvSpPr>
        <p:spPr bwMode="auto">
          <a:xfrm>
            <a:off x="269875" y="2588896"/>
            <a:ext cx="921385" cy="208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i="1" u="sng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zh-CN" altLang="en-US" sz="3200" b="1" i="0" u="none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岳阳楼记</a:t>
            </a:r>
            <a:endParaRPr lang="zh-CN" altLang="en-US" sz="3200" b="1" i="0" u="none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9883" name="矩形 47"/>
          <p:cNvSpPr>
            <a:spLocks noChangeArrowheads="1"/>
          </p:cNvSpPr>
          <p:nvPr/>
        </p:nvSpPr>
        <p:spPr bwMode="auto">
          <a:xfrm>
            <a:off x="1854835" y="1306195"/>
            <a:ext cx="2169160" cy="319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400" b="1" i="0" u="none"/>
              <a:t>写记 缘由</a:t>
            </a:r>
            <a:endParaRPr lang="zh-CN" altLang="en-US" sz="2400" b="1" i="0" u="none"/>
          </a:p>
          <a:p>
            <a:pPr algn="l">
              <a:lnSpc>
                <a:spcPct val="120000"/>
              </a:lnSpc>
            </a:pPr>
            <a:endParaRPr lang="en-US" altLang="zh-CN" sz="2400" b="1" i="0" u="none"/>
          </a:p>
          <a:p>
            <a:pPr algn="l">
              <a:lnSpc>
                <a:spcPct val="120000"/>
              </a:lnSpc>
            </a:pPr>
            <a:r>
              <a:rPr lang="zh-CN" altLang="en-US" sz="2400" b="1">
                <a:sym typeface="+mn-ea"/>
              </a:rPr>
              <a:t>岳阳楼胜景</a:t>
            </a:r>
            <a:endParaRPr lang="zh-CN" altLang="en-US" sz="2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</a:pPr>
            <a:endParaRPr lang="zh-CN" altLang="en-US" sz="2400" b="1" i="0" u="none"/>
          </a:p>
          <a:p>
            <a:pPr algn="l">
              <a:lnSpc>
                <a:spcPct val="120000"/>
              </a:lnSpc>
            </a:pPr>
            <a:endParaRPr lang="zh-CN" altLang="en-US" sz="2400" b="1" i="0" u="none"/>
          </a:p>
          <a:p>
            <a:pPr algn="l">
              <a:lnSpc>
                <a:spcPct val="120000"/>
              </a:lnSpc>
            </a:pPr>
            <a:r>
              <a:rPr lang="zh-CN" altLang="en-US" sz="2400" b="1" i="0" u="none">
                <a:solidFill>
                  <a:srgbClr val="FF0000"/>
                </a:solidFill>
              </a:rPr>
              <a:t>迁客骚人</a:t>
            </a:r>
            <a:endParaRPr lang="zh-CN" altLang="en-US" sz="2400" b="1" i="0" u="none"/>
          </a:p>
          <a:p>
            <a:pPr algn="l">
              <a:lnSpc>
                <a:spcPct val="120000"/>
              </a:lnSpc>
            </a:pPr>
            <a:r>
              <a:rPr lang="zh-CN" altLang="zh-CN" sz="2400" b="1">
                <a:sym typeface="+mn-ea"/>
              </a:rPr>
              <a:t>览物之</a:t>
            </a:r>
            <a:r>
              <a:rPr lang="zh-CN" altLang="zh-CN" sz="2400" b="1" u="sng">
                <a:solidFill>
                  <a:srgbClr val="FF0000"/>
                </a:solidFill>
                <a:sym typeface="+mn-ea"/>
              </a:rPr>
              <a:t>情</a:t>
            </a:r>
            <a:r>
              <a:rPr lang="zh-CN" altLang="en-US" sz="2400" b="1" i="0" u="none"/>
              <a:t> </a:t>
            </a:r>
            <a:endParaRPr lang="zh-CN" altLang="en-US" sz="5400" b="1" i="0" u="none"/>
          </a:p>
        </p:txBody>
      </p:sp>
      <p:sp>
        <p:nvSpPr>
          <p:cNvPr id="79884" name="矩形 50"/>
          <p:cNvSpPr>
            <a:spLocks noChangeArrowheads="1"/>
          </p:cNvSpPr>
          <p:nvPr/>
        </p:nvSpPr>
        <p:spPr bwMode="auto">
          <a:xfrm>
            <a:off x="1854836" y="4958292"/>
            <a:ext cx="1713230" cy="57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400" b="1" i="0" u="none">
                <a:solidFill>
                  <a:srgbClr val="FF0000"/>
                </a:solidFill>
              </a:rPr>
              <a:t>古仁人之心</a:t>
            </a:r>
            <a:endParaRPr lang="zh-CN" altLang="en-US" sz="2400" b="1" i="0" u="none">
              <a:solidFill>
                <a:srgbClr val="FF0000"/>
              </a:solidFill>
            </a:endParaRPr>
          </a:p>
        </p:txBody>
      </p:sp>
      <p:sp>
        <p:nvSpPr>
          <p:cNvPr id="52" name="左大括号 51"/>
          <p:cNvSpPr/>
          <p:nvPr/>
        </p:nvSpPr>
        <p:spPr>
          <a:xfrm>
            <a:off x="1191260" y="1374775"/>
            <a:ext cx="487680" cy="4340860"/>
          </a:xfrm>
          <a:prstGeom prst="leftBrace">
            <a:avLst>
              <a:gd name="adj1" fmla="val 8333"/>
              <a:gd name="adj2" fmla="val 4902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l" eaLnBrk="0" hangingPunct="0">
              <a:defRPr/>
            </a:pPr>
            <a:endParaRPr lang="zh-CN" altLang="zh-CN" sz="2800" b="1" i="0" u="none" dirty="0">
              <a:solidFill>
                <a:prstClr val="black"/>
              </a:solidFill>
            </a:endParaRPr>
          </a:p>
        </p:txBody>
      </p:sp>
      <p:sp>
        <p:nvSpPr>
          <p:cNvPr id="57" name="左大括号 56"/>
          <p:cNvSpPr/>
          <p:nvPr/>
        </p:nvSpPr>
        <p:spPr>
          <a:xfrm>
            <a:off x="3473451" y="3575051"/>
            <a:ext cx="284163" cy="1098549"/>
          </a:xfrm>
          <a:prstGeom prst="leftBrace">
            <a:avLst>
              <a:gd name="adj1" fmla="val 8333"/>
              <a:gd name="adj2" fmla="val 4902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l" eaLnBrk="0" hangingPunct="0">
              <a:defRPr/>
            </a:pPr>
            <a:endParaRPr lang="zh-CN" altLang="zh-CN" sz="2800" b="1" i="0" u="none" dirty="0">
              <a:solidFill>
                <a:prstClr val="black"/>
              </a:solidFill>
            </a:endParaRPr>
          </a:p>
        </p:txBody>
      </p:sp>
      <p:sp>
        <p:nvSpPr>
          <p:cNvPr id="79887" name="TextBox 4"/>
          <p:cNvSpPr txBox="1">
            <a:spLocks noChangeArrowheads="1"/>
          </p:cNvSpPr>
          <p:nvPr/>
        </p:nvSpPr>
        <p:spPr bwMode="auto">
          <a:xfrm>
            <a:off x="5846764" y="1306196"/>
            <a:ext cx="954087" cy="142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 u="sng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zh-CN" altLang="en-US" sz="2400" b="1" i="0" u="none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叙事</a:t>
            </a:r>
            <a:endParaRPr lang="zh-CN" altLang="en-US" sz="2400" b="1" i="0" u="none"/>
          </a:p>
          <a:p>
            <a:pPr algn="l">
              <a:lnSpc>
                <a:spcPct val="120000"/>
              </a:lnSpc>
            </a:pPr>
            <a:endParaRPr lang="zh-CN" altLang="en-US" sz="2400" b="1" i="0" u="none"/>
          </a:p>
          <a:p>
            <a:pPr algn="l">
              <a:lnSpc>
                <a:spcPct val="120000"/>
              </a:lnSpc>
            </a:pPr>
            <a:r>
              <a:rPr lang="zh-CN" altLang="en-US" sz="2400" b="1" i="0" u="none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写景</a:t>
            </a:r>
            <a:endParaRPr lang="zh-CN" altLang="en-US" sz="2400" b="1" i="0" u="none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888" name="TextBox 6"/>
          <p:cNvSpPr txBox="1">
            <a:spLocks noChangeArrowheads="1"/>
          </p:cNvSpPr>
          <p:nvPr/>
        </p:nvSpPr>
        <p:spPr bwMode="auto">
          <a:xfrm>
            <a:off x="3938905" y="4074372"/>
            <a:ext cx="175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 u="sng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zh-CN" sz="2400" b="1" i="0" u="none"/>
              <a:t>晴——物喜</a:t>
            </a:r>
            <a:endParaRPr lang="zh-CN" altLang="zh-CN" sz="2400" b="1" i="0" u="non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889" name="TextBox 7"/>
          <p:cNvSpPr txBox="1">
            <a:spLocks noChangeArrowheads="1"/>
          </p:cNvSpPr>
          <p:nvPr/>
        </p:nvSpPr>
        <p:spPr bwMode="auto">
          <a:xfrm>
            <a:off x="3938905" y="3427942"/>
            <a:ext cx="17081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 u="sng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zh-CN" sz="2400" b="1" i="0" u="none"/>
              <a:t>阴——己悲</a:t>
            </a:r>
            <a:endParaRPr lang="zh-CN" altLang="zh-CN" sz="2400" b="1" i="0" u="none"/>
          </a:p>
        </p:txBody>
      </p:sp>
      <p:sp>
        <p:nvSpPr>
          <p:cNvPr id="79890" name="TextBox 8"/>
          <p:cNvSpPr txBox="1">
            <a:spLocks noChangeArrowheads="1"/>
          </p:cNvSpPr>
          <p:nvPr/>
        </p:nvSpPr>
        <p:spPr bwMode="auto">
          <a:xfrm>
            <a:off x="5876609" y="5013326"/>
            <a:ext cx="8588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 u="sng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400" b="1" i="0" u="none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议论</a:t>
            </a:r>
            <a:endParaRPr lang="zh-CN" altLang="en-US" sz="2400" b="1" i="0" u="none">
              <a:solidFill>
                <a:srgbClr val="000000"/>
              </a:solidFill>
            </a:endParaRPr>
          </a:p>
        </p:txBody>
      </p:sp>
      <p:sp>
        <p:nvSpPr>
          <p:cNvPr id="79891" name="TextBox 9"/>
          <p:cNvSpPr txBox="1">
            <a:spLocks noChangeArrowheads="1"/>
          </p:cNvSpPr>
          <p:nvPr/>
        </p:nvSpPr>
        <p:spPr bwMode="auto">
          <a:xfrm>
            <a:off x="5876609" y="3894032"/>
            <a:ext cx="9239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 u="sng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400" b="1" i="0" u="none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抒情</a:t>
            </a:r>
            <a:endParaRPr lang="zh-CN" altLang="en-US" sz="2400" b="1" i="0" u="none">
              <a:solidFill>
                <a:srgbClr val="000000"/>
              </a:solidFill>
            </a:endParaRPr>
          </a:p>
        </p:txBody>
      </p:sp>
      <p:sp>
        <p:nvSpPr>
          <p:cNvPr id="2" name="右大括号 1"/>
          <p:cNvSpPr/>
          <p:nvPr/>
        </p:nvSpPr>
        <p:spPr>
          <a:xfrm>
            <a:off x="6800850" y="1306830"/>
            <a:ext cx="447675" cy="440944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79894" name="TextBox 2"/>
          <p:cNvSpPr txBox="1">
            <a:spLocks noChangeArrowheads="1"/>
          </p:cNvSpPr>
          <p:nvPr/>
        </p:nvSpPr>
        <p:spPr bwMode="auto">
          <a:xfrm>
            <a:off x="7482205" y="2588685"/>
            <a:ext cx="1044575" cy="253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i="1" u="sng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i="0" u="none">
                <a:solidFill>
                  <a:srgbClr val="FF0000"/>
                </a:solidFill>
              </a:rPr>
              <a:t>豁达的胸襟</a:t>
            </a:r>
            <a:endParaRPr lang="zh-CN" altLang="en-US" sz="2800" b="1" i="0" u="none">
              <a:solidFill>
                <a:srgbClr val="FF0000"/>
              </a:solidFill>
            </a:endParaRPr>
          </a:p>
          <a:p>
            <a:pPr eaLnBrk="1" hangingPunct="1"/>
            <a:r>
              <a:rPr lang="zh-CN" altLang="en-US" sz="2800" b="1" i="0" u="none">
                <a:solidFill>
                  <a:srgbClr val="FF0000"/>
                </a:solidFill>
              </a:rPr>
              <a:t>远大的抱负</a:t>
            </a:r>
            <a:endParaRPr lang="zh-CN" altLang="en-US" sz="2800" b="1" i="0" u="none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9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9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9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9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9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9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98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98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9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9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9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9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798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2" grpId="0"/>
      <p:bldP spid="79884" grpId="0"/>
      <p:bldP spid="52" grpId="0" animBg="1"/>
      <p:bldP spid="57" grpId="0" animBg="1"/>
      <p:bldP spid="79888" grpId="0"/>
      <p:bldP spid="79889" grpId="0"/>
      <p:bldP spid="2" grpId="0" animBg="1"/>
      <p:bldP spid="79894" grpId="0"/>
      <p:bldP spid="7989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19"/>
          <p:cNvSpPr txBox="1">
            <a:spLocks noChangeArrowheads="1"/>
          </p:cNvSpPr>
          <p:nvPr/>
        </p:nvSpPr>
        <p:spPr bwMode="auto">
          <a:xfrm>
            <a:off x="7269956" y="6581775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200">
              <a:solidFill>
                <a:srgbClr val="8CC5B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7" name="文本框 3"/>
          <p:cNvSpPr txBox="1">
            <a:spLocks noChangeArrowheads="1"/>
          </p:cNvSpPr>
          <p:nvPr/>
        </p:nvSpPr>
        <p:spPr bwMode="auto">
          <a:xfrm>
            <a:off x="548640" y="1323975"/>
            <a:ext cx="7863840" cy="203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“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记”，是古代的一种文体。主要是记载事物，并通过记事、记物，写景、记人来抒发作者的感情或见解，即借景抒情，托物言志。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5363" name="Text Box 3" descr="中国教育出版网"/>
          <p:cNvSpPr txBox="1"/>
          <p:nvPr/>
        </p:nvSpPr>
        <p:spPr>
          <a:xfrm>
            <a:off x="719455" y="3554095"/>
            <a:ext cx="4445635" cy="31076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如</a:t>
            </a:r>
            <a:endParaRPr lang="zh-CN" altLang="en-US" sz="2800" b="1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叙事：</a:t>
            </a:r>
            <a:r>
              <a:rPr lang="en-US" altLang="zh-CN" sz="2800" b="1" dirty="0">
                <a:latin typeface="黑体" panose="02010609060101010101" charset="-122"/>
                <a:ea typeface="黑体" panose="02010609060101010101" charset="-122"/>
              </a:rPr>
              <a:t>《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桃花源记</a:t>
            </a:r>
            <a:r>
              <a:rPr lang="en-US" altLang="zh-CN" sz="2800" b="1" dirty="0">
                <a:latin typeface="黑体" panose="02010609060101010101" charset="-122"/>
                <a:ea typeface="黑体" panose="02010609060101010101" charset="-122"/>
              </a:rPr>
              <a:t>》</a:t>
            </a:r>
            <a:endParaRPr lang="en-US" altLang="zh-CN" sz="2800" b="1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说明：</a:t>
            </a:r>
            <a:r>
              <a:rPr lang="en-US" altLang="zh-CN" sz="2800" b="1" dirty="0">
                <a:latin typeface="黑体" panose="02010609060101010101" charset="-122"/>
                <a:ea typeface="黑体" panose="02010609060101010101" charset="-122"/>
              </a:rPr>
              <a:t>《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核舟记</a:t>
            </a:r>
            <a:r>
              <a:rPr lang="en-US" altLang="zh-CN" sz="2800" b="1" dirty="0">
                <a:latin typeface="黑体" panose="02010609060101010101" charset="-122"/>
                <a:ea typeface="黑体" panose="02010609060101010101" charset="-122"/>
              </a:rPr>
              <a:t>》</a:t>
            </a:r>
            <a:endParaRPr lang="en-US" altLang="zh-CN" sz="2800" b="1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写景：</a:t>
            </a:r>
            <a:r>
              <a:rPr lang="en-US" altLang="zh-CN" sz="2800" b="1" dirty="0">
                <a:latin typeface="黑体" panose="02010609060101010101" charset="-122"/>
                <a:ea typeface="黑体" panose="02010609060101010101" charset="-122"/>
              </a:rPr>
              <a:t>《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小石潭记</a:t>
            </a:r>
            <a:r>
              <a:rPr lang="en-US" altLang="zh-CN" sz="2800" b="1" dirty="0">
                <a:latin typeface="黑体" panose="02010609060101010101" charset="-122"/>
                <a:ea typeface="黑体" panose="02010609060101010101" charset="-122"/>
              </a:rPr>
              <a:t>》</a:t>
            </a:r>
            <a:endParaRPr lang="en-US" altLang="zh-CN" sz="2800" b="1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言志：</a:t>
            </a:r>
            <a:r>
              <a:rPr lang="en-US" altLang="zh-CN" sz="2800" b="1" dirty="0">
                <a:latin typeface="黑体" panose="02010609060101010101" charset="-122"/>
                <a:ea typeface="黑体" panose="02010609060101010101" charset="-122"/>
              </a:rPr>
              <a:t>《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岳阳楼记</a:t>
            </a:r>
            <a:r>
              <a:rPr lang="en-US" altLang="zh-CN" sz="2800" b="1" dirty="0">
                <a:latin typeface="黑体" panose="02010609060101010101" charset="-122"/>
                <a:ea typeface="黑体" panose="02010609060101010101" charset="-122"/>
              </a:rPr>
              <a:t>》</a:t>
            </a:r>
            <a:endParaRPr lang="en-US" altLang="zh-CN" sz="28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36265" y="387985"/>
            <a:ext cx="360616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6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文学常识</a:t>
            </a:r>
            <a:endParaRPr lang="zh-CN" altLang="en-US" sz="360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153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文本框 19"/>
          <p:cNvSpPr txBox="1">
            <a:spLocks noChangeArrowheads="1"/>
          </p:cNvSpPr>
          <p:nvPr/>
        </p:nvSpPr>
        <p:spPr bwMode="auto">
          <a:xfrm>
            <a:off x="7269956" y="6581775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200">
              <a:solidFill>
                <a:srgbClr val="8CC5B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1"/>
          <p:cNvSpPr txBox="1">
            <a:spLocks noChangeArrowheads="1"/>
          </p:cNvSpPr>
          <p:nvPr/>
        </p:nvSpPr>
        <p:spPr bwMode="auto">
          <a:xfrm>
            <a:off x="396003" y="1409383"/>
            <a:ext cx="8350885" cy="363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80000"/>
              </a:lnSpc>
            </a:pPr>
            <a:r>
              <a:rPr lang="en-US" altLang="zh-CN" sz="3200" b="1" dirty="0">
                <a:latin typeface="宋体" panose="02010600030101010101" pitchFamily="2" charset="-122"/>
                <a:sym typeface="+mn-ea"/>
              </a:rPr>
              <a:t>1.</a:t>
            </a:r>
            <a:r>
              <a:rPr lang="zh-CN" altLang="en-US" sz="3200" b="1" dirty="0">
                <a:latin typeface="宋体" panose="02010600030101010101" pitchFamily="2" charset="-122"/>
                <a:sym typeface="+mn-ea"/>
              </a:rPr>
              <a:t>掌握常用文言词语的意思和用法。</a:t>
            </a:r>
            <a:endParaRPr lang="zh-CN" altLang="en-US" sz="3200" b="1" dirty="0">
              <a:latin typeface="宋体" panose="02010600030101010101" pitchFamily="2" charset="-122"/>
            </a:endParaRPr>
          </a:p>
          <a:p>
            <a:pPr algn="l">
              <a:lnSpc>
                <a:spcPct val="180000"/>
              </a:lnSpc>
            </a:pPr>
            <a:r>
              <a:rPr lang="en-US" altLang="zh-CN" sz="3200" b="1" dirty="0">
                <a:latin typeface="宋体" panose="02010600030101010101" pitchFamily="2" charset="-122"/>
                <a:sym typeface="+mn-ea"/>
              </a:rPr>
              <a:t>2.</a:t>
            </a:r>
            <a:r>
              <a:rPr lang="zh-CN" altLang="en-US" sz="3200" b="1" dirty="0">
                <a:latin typeface="宋体" panose="02010600030101010101" pitchFamily="2" charset="-122"/>
                <a:sym typeface="+mn-ea"/>
              </a:rPr>
              <a:t>品味优美语言，学习文章将叙事、写景、</a:t>
            </a:r>
            <a:endParaRPr lang="zh-CN" altLang="en-US" sz="3200" b="1" dirty="0">
              <a:latin typeface="宋体" panose="02010600030101010101" pitchFamily="2" charset="-122"/>
              <a:sym typeface="+mn-ea"/>
            </a:endParaRPr>
          </a:p>
          <a:p>
            <a:pPr algn="l">
              <a:lnSpc>
                <a:spcPct val="180000"/>
              </a:lnSpc>
            </a:pPr>
            <a:r>
              <a:rPr lang="zh-CN" altLang="en-US" sz="3200" b="1" dirty="0">
                <a:latin typeface="宋体" panose="02010600030101010101" pitchFamily="2" charset="-122"/>
                <a:sym typeface="+mn-ea"/>
              </a:rPr>
              <a:t>抒情和议论巧妙结合在一起的写法。</a:t>
            </a:r>
            <a:endParaRPr lang="zh-CN" altLang="en-US" sz="3200" b="1" dirty="0">
              <a:latin typeface="宋体" panose="02010600030101010101" pitchFamily="2" charset="-122"/>
            </a:endParaRPr>
          </a:p>
          <a:p>
            <a:pPr algn="l">
              <a:lnSpc>
                <a:spcPct val="180000"/>
              </a:lnSpc>
            </a:pPr>
            <a:r>
              <a:rPr lang="en-US" altLang="zh-CN" sz="3200" b="1" dirty="0">
                <a:latin typeface="宋体" panose="02010600030101010101" pitchFamily="2" charset="-122"/>
                <a:sym typeface="+mn-ea"/>
              </a:rPr>
              <a:t>3.</a:t>
            </a:r>
            <a:r>
              <a:rPr lang="zh-CN" altLang="en-US" sz="3200" b="1" dirty="0">
                <a:latin typeface="宋体" panose="02010600030101010101" pitchFamily="2" charset="-122"/>
                <a:sym typeface="+mn-ea"/>
              </a:rPr>
              <a:t>培养高尚情操和热爱祖国大好河山的感情。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64535" y="354330"/>
            <a:ext cx="44615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学习目标</a:t>
            </a:r>
            <a:endParaRPr lang="zh-CN" altLang="en-US" sz="440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65960"/>
            <a:ext cx="9144635" cy="48920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067560" y="2540"/>
            <a:ext cx="4677410" cy="17532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zh-CN" sz="5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活动一</a:t>
            </a:r>
            <a:endParaRPr lang="zh-CN" altLang="zh-CN" sz="5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zh-CN" sz="5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听朗读划节奏</a:t>
            </a:r>
            <a:endParaRPr lang="zh-CN" altLang="zh-CN" sz="5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19"/>
          <p:cNvSpPr txBox="1">
            <a:spLocks noChangeArrowheads="1"/>
          </p:cNvSpPr>
          <p:nvPr/>
        </p:nvSpPr>
        <p:spPr bwMode="auto">
          <a:xfrm>
            <a:off x="7269956" y="6581775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200">
              <a:solidFill>
                <a:srgbClr val="8CC5B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6"/>
          <p:cNvSpPr txBox="1">
            <a:spLocks noChangeArrowheads="1"/>
          </p:cNvSpPr>
          <p:nvPr/>
        </p:nvSpPr>
        <p:spPr bwMode="auto">
          <a:xfrm>
            <a:off x="561340" y="222885"/>
            <a:ext cx="8177530" cy="2676525"/>
          </a:xfrm>
          <a:prstGeom prst="rect">
            <a:avLst/>
          </a:prstGeom>
          <a:noFill/>
          <a:ln w="38100">
            <a:noFill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庆历/四年春，滕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(téng)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子京/谪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(zhé)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守巴陵郡。越/明年，政通/人和，百废/具兴。乃/重修岳阳楼，增/其旧制，刻/唐贤今人诗赋/于其上。属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(zhǔ)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予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（yú）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作文/以记之。 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1" name="文本框 6"/>
          <p:cNvSpPr txBox="1">
            <a:spLocks noChangeArrowheads="1"/>
          </p:cNvSpPr>
          <p:nvPr/>
        </p:nvSpPr>
        <p:spPr bwMode="auto">
          <a:xfrm>
            <a:off x="427990" y="2899410"/>
            <a:ext cx="7682865" cy="3707765"/>
          </a:xfrm>
          <a:prstGeom prst="rect">
            <a:avLst/>
          </a:prstGeom>
          <a:noFill/>
          <a:ln w="38100">
            <a:noFill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40000"/>
              </a:lnSpc>
              <a:spcBef>
                <a:spcPct val="20000"/>
              </a:spcBef>
              <a:buClr>
                <a:schemeClr val="bg1"/>
              </a:buClr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予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（yú）</a:t>
            </a:r>
            <a:r>
              <a:rPr lang="zh-CN" altLang="en-US" sz="2800" dirty="0">
                <a:sym typeface="宋体" panose="02010600030101010101" pitchFamily="2" charset="-122"/>
              </a:rPr>
              <a:t>/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观夫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（fú）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巴陵胜状，在</a:t>
            </a:r>
            <a:r>
              <a:rPr lang="zh-CN" altLang="en-US" sz="2800" dirty="0">
                <a:sym typeface="宋体" panose="02010600030101010101" pitchFamily="2" charset="-122"/>
              </a:rPr>
              <a:t>/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洞庭一湖。衔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（xián）</a:t>
            </a:r>
            <a:r>
              <a:rPr lang="zh-CN" altLang="en-US" sz="2800" dirty="0">
                <a:sym typeface="宋体" panose="02010600030101010101" pitchFamily="2" charset="-122"/>
              </a:rPr>
              <a:t>/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远山，吞</a:t>
            </a:r>
            <a:r>
              <a:rPr lang="zh-CN" altLang="en-US" sz="2800" dirty="0">
                <a:sym typeface="宋体" panose="02010600030101010101" pitchFamily="2" charset="-122"/>
              </a:rPr>
              <a:t>/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长江，浩浩汤汤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（shāng）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，横无际涯；朝晖</a:t>
            </a:r>
            <a:r>
              <a:rPr lang="zh-CN" altLang="en-US" sz="2800" dirty="0">
                <a:sym typeface="宋体" panose="02010600030101010101" pitchFamily="2" charset="-122"/>
              </a:rPr>
              <a:t>/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夕阴，气象</a:t>
            </a:r>
            <a:r>
              <a:rPr lang="zh-CN" altLang="en-US" sz="2800" dirty="0">
                <a:sym typeface="宋体" panose="02010600030101010101" pitchFamily="2" charset="-122"/>
              </a:rPr>
              <a:t>/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万千。此则</a:t>
            </a:r>
            <a:r>
              <a:rPr lang="zh-CN" altLang="en-US" sz="2800" dirty="0">
                <a:sym typeface="宋体" panose="02010600030101010101" pitchFamily="2" charset="-122"/>
              </a:rPr>
              <a:t>/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岳阳楼之大观也，前人之述</a:t>
            </a:r>
            <a:r>
              <a:rPr lang="zh-CN" altLang="en-US" sz="2800" dirty="0">
                <a:sym typeface="宋体" panose="02010600030101010101" pitchFamily="2" charset="-122"/>
              </a:rPr>
              <a:t>/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备矣。然则</a:t>
            </a:r>
            <a:r>
              <a:rPr lang="zh-CN" altLang="en-US" sz="2800" dirty="0">
                <a:sym typeface="宋体" panose="02010600030101010101" pitchFamily="2" charset="-122"/>
              </a:rPr>
              <a:t>/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北通巫峡，南极</a:t>
            </a:r>
            <a:r>
              <a:rPr lang="zh-CN" altLang="en-US" sz="2800" dirty="0">
                <a:sym typeface="宋体" panose="02010600030101010101" pitchFamily="2" charset="-122"/>
              </a:rPr>
              <a:t>/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潇湘，迁客</a:t>
            </a:r>
            <a:r>
              <a:rPr lang="zh-CN" altLang="en-US" sz="2800" dirty="0">
                <a:sym typeface="宋体" panose="02010600030101010101" pitchFamily="2" charset="-122"/>
              </a:rPr>
              <a:t>/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骚人，多会</a:t>
            </a:r>
            <a:r>
              <a:rPr lang="zh-CN" altLang="en-US" sz="2800" dirty="0">
                <a:sym typeface="宋体" panose="02010600030101010101" pitchFamily="2" charset="-122"/>
              </a:rPr>
              <a:t>/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于此，览物</a:t>
            </a:r>
            <a:r>
              <a:rPr lang="zh-CN" altLang="en-US" sz="2800" dirty="0">
                <a:sym typeface="宋体" panose="02010600030101010101" pitchFamily="2" charset="-122"/>
              </a:rPr>
              <a:t>/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之情，得无异乎？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  <p:bldP spid="82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9"/>
          <p:cNvSpPr txBox="1">
            <a:spLocks noChangeArrowheads="1"/>
          </p:cNvSpPr>
          <p:nvPr/>
        </p:nvSpPr>
        <p:spPr bwMode="auto">
          <a:xfrm>
            <a:off x="7269956" y="6581775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200">
              <a:solidFill>
                <a:srgbClr val="8CC5B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5" name="文本框 6"/>
          <p:cNvSpPr txBox="1">
            <a:spLocks noChangeArrowheads="1"/>
          </p:cNvSpPr>
          <p:nvPr/>
        </p:nvSpPr>
        <p:spPr bwMode="auto">
          <a:xfrm>
            <a:off x="615950" y="835660"/>
            <a:ext cx="7757160" cy="4615815"/>
          </a:xfrm>
          <a:prstGeom prst="rect">
            <a:avLst/>
          </a:prstGeom>
          <a:noFill/>
          <a:ln w="38100">
            <a:noFill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若夫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（fú）</a:t>
            </a:r>
            <a:r>
              <a:rPr lang="zh-CN" altLang="en-US" sz="2800" dirty="0">
                <a:sym typeface="宋体" panose="02010600030101010101" pitchFamily="2" charset="-122"/>
              </a:rPr>
              <a:t>/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淫雨霏霏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（fēi）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，连月</a:t>
            </a:r>
            <a:r>
              <a:rPr lang="zh-CN" altLang="en-US" sz="2800" dirty="0">
                <a:sym typeface="宋体" panose="02010600030101010101" pitchFamily="2" charset="-122"/>
              </a:rPr>
              <a:t>/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不开，阴风</a:t>
            </a:r>
            <a:r>
              <a:rPr lang="zh-CN" altLang="en-US" sz="2800" dirty="0">
                <a:sym typeface="宋体" panose="02010600030101010101" pitchFamily="2" charset="-122"/>
              </a:rPr>
              <a:t>/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怒号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（háo）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，浊浪</a:t>
            </a:r>
            <a:r>
              <a:rPr lang="zh-CN" altLang="en-US" sz="2800" dirty="0">
                <a:sym typeface="宋体" panose="02010600030101010101" pitchFamily="2" charset="-122"/>
              </a:rPr>
              <a:t>/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排空；日星</a:t>
            </a:r>
            <a:r>
              <a:rPr lang="zh-CN" altLang="en-US" sz="2800" dirty="0">
                <a:sym typeface="宋体" panose="02010600030101010101" pitchFamily="2" charset="-122"/>
              </a:rPr>
              <a:t>/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隐曜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（yào）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，山岳</a:t>
            </a:r>
            <a:r>
              <a:rPr lang="zh-CN" altLang="en-US" sz="2800" dirty="0">
                <a:sym typeface="宋体" panose="02010600030101010101" pitchFamily="2" charset="-122"/>
              </a:rPr>
              <a:t>/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潜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（qián）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形；商旅</a:t>
            </a:r>
            <a:r>
              <a:rPr lang="zh-CN" altLang="en-US" sz="2800" dirty="0">
                <a:sym typeface="宋体" panose="02010600030101010101" pitchFamily="2" charset="-122"/>
              </a:rPr>
              <a:t>/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不行，樯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(qiáng)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倾</a:t>
            </a:r>
            <a:r>
              <a:rPr lang="zh-CN" altLang="en-US" sz="2800" dirty="0">
                <a:sym typeface="宋体" panose="02010600030101010101" pitchFamily="2" charset="-122"/>
              </a:rPr>
              <a:t>/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楫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（jí）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摧；薄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（bó）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暮</a:t>
            </a:r>
            <a:r>
              <a:rPr lang="zh-CN" altLang="en-US" sz="2800" dirty="0">
                <a:sym typeface="宋体" panose="02010600030101010101" pitchFamily="2" charset="-122"/>
              </a:rPr>
              <a:t>/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冥冥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（míng）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，虎啸</a:t>
            </a:r>
            <a:r>
              <a:rPr lang="zh-CN" altLang="en-US" sz="2800" dirty="0">
                <a:sym typeface="宋体" panose="02010600030101010101" pitchFamily="2" charset="-122"/>
              </a:rPr>
              <a:t>/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猿啼。登</a:t>
            </a:r>
            <a:r>
              <a:rPr lang="zh-CN" altLang="en-US" sz="2800" dirty="0">
                <a:sym typeface="宋体" panose="02010600030101010101" pitchFamily="2" charset="-122"/>
              </a:rPr>
              <a:t>/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斯楼也，则有</a:t>
            </a:r>
            <a:r>
              <a:rPr lang="zh-CN" altLang="en-US" sz="2800" dirty="0">
                <a:sym typeface="宋体" panose="02010600030101010101" pitchFamily="2" charset="-122"/>
              </a:rPr>
              <a:t>/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去国怀乡，忧谗</a:t>
            </a:r>
            <a:r>
              <a:rPr lang="zh-CN" altLang="en-US" sz="2800" dirty="0">
                <a:sym typeface="宋体" panose="02010600030101010101" pitchFamily="2" charset="-122"/>
              </a:rPr>
              <a:t>/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畏讥，满目</a:t>
            </a:r>
            <a:r>
              <a:rPr lang="zh-CN" altLang="en-US" sz="2800" dirty="0">
                <a:sym typeface="宋体" panose="02010600030101010101" pitchFamily="2" charset="-122"/>
              </a:rPr>
              <a:t>/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萧然，感极</a:t>
            </a:r>
            <a:r>
              <a:rPr lang="zh-CN" altLang="en-US" sz="2800" dirty="0">
                <a:sym typeface="宋体" panose="02010600030101010101" pitchFamily="2" charset="-122"/>
              </a:rPr>
              <a:t>/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而悲者矣。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DOC_GUID" val="{e14fd2e5-9b69-44d9-a67f-55408a7ddf27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7349</Words>
  <Application>WPS 演示</Application>
  <PresentationFormat>全屏显示(4:3)</PresentationFormat>
  <Paragraphs>480</Paragraphs>
  <Slides>44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44</vt:i4>
      </vt:variant>
    </vt:vector>
  </HeadingPairs>
  <TitlesOfParts>
    <vt:vector size="60" baseType="lpstr">
      <vt:lpstr>Arial</vt:lpstr>
      <vt:lpstr>宋体</vt:lpstr>
      <vt:lpstr>Wingdings</vt:lpstr>
      <vt:lpstr>Calibri</vt:lpstr>
      <vt:lpstr>微软雅黑</vt:lpstr>
      <vt:lpstr>Wingdings</vt:lpstr>
      <vt:lpstr>汉仪大宋简</vt:lpstr>
      <vt:lpstr>Times New Roman</vt:lpstr>
      <vt:lpstr>华文新魏</vt:lpstr>
      <vt:lpstr>黑体</vt:lpstr>
      <vt:lpstr>Arial Unicode MS</vt:lpstr>
      <vt:lpstr>楷体_GB2312</vt:lpstr>
      <vt:lpstr>新宋体</vt:lpstr>
      <vt:lpstr>楷体</vt:lpstr>
      <vt:lpstr>1_自定义设计方案</vt:lpstr>
      <vt:lpstr>2_自定义设计方案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7</cp:revision>
  <dcterms:created xsi:type="dcterms:W3CDTF">2019-04-12T03:38:00Z</dcterms:created>
  <dcterms:modified xsi:type="dcterms:W3CDTF">2020-09-11T02:02:06Z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