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3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notesMasterIdLst>
    <p:notesMasterId r:id="rId22"/>
  </p:notesMasterIdLst>
  <p:sldIdLst>
    <p:sldId id="334" r:id="rId2"/>
    <p:sldId id="258" r:id="rId3"/>
    <p:sldId id="30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25" r:id="rId12"/>
    <p:sldId id="271" r:id="rId13"/>
    <p:sldId id="266" r:id="rId14"/>
    <p:sldId id="303" r:id="rId15"/>
    <p:sldId id="270" r:id="rId16"/>
    <p:sldId id="277" r:id="rId17"/>
    <p:sldId id="278" r:id="rId18"/>
    <p:sldId id="272" r:id="rId19"/>
    <p:sldId id="273" r:id="rId20"/>
    <p:sldId id="353" r:id="rId21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262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729B1-E623-4548-872A-869C07D80EB8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B3866-6FF2-44F9-ABE5-A823361179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5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3866-6FF2-44F9-ABE5-A8233611795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072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8576-9186-4D87-A8C1-13C8763C4AD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C02-61C9-4942-A9A3-B843B95497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8576-9186-4D87-A8C1-13C8763C4AD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C02-61C9-4942-A9A3-B843B95497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8576-9186-4D87-A8C1-13C8763C4AD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C02-61C9-4942-A9A3-B843B95497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6585-CC54-46BA-ACE8-2EE29E17CDA2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/>
          <p:cNvSpPr txBox="1">
            <a:spLocks noChangeArrowheads="1"/>
          </p:cNvSpPr>
          <p:nvPr userDrawn="1"/>
        </p:nvSpPr>
        <p:spPr bwMode="auto">
          <a:xfrm>
            <a:off x="7269957" y="6581777"/>
            <a:ext cx="184731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8576-9186-4D87-A8C1-13C8763C4AD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C02-61C9-4942-A9A3-B843B95497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8576-9186-4D87-A8C1-13C8763C4AD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C02-61C9-4942-A9A3-B843B95497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8576-9186-4D87-A8C1-13C8763C4AD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C02-61C9-4942-A9A3-B843B95497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8576-9186-4D87-A8C1-13C8763C4AD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C02-61C9-4942-A9A3-B843B95497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8576-9186-4D87-A8C1-13C8763C4AD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C02-61C9-4942-A9A3-B843B95497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8576-9186-4D87-A8C1-13C8763C4AD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C02-61C9-4942-A9A3-B843B95497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8576-9186-4D87-A8C1-13C8763C4AD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C02-61C9-4942-A9A3-B843B95497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8576-9186-4D87-A8C1-13C8763C4AD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C02-61C9-4942-A9A3-B843B95497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D8576-9186-4D87-A8C1-13C8763C4AD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2C02-61C9-4942-A9A3-B843B95497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11.png"/><Relationship Id="rId4" Type="http://schemas.microsoft.com/office/2007/relationships/media" Target="../media/media1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5"/>
          <p:cNvSpPr>
            <a:spLocks noChangeArrowheads="1"/>
          </p:cNvSpPr>
          <p:nvPr/>
        </p:nvSpPr>
        <p:spPr bwMode="auto">
          <a:xfrm>
            <a:off x="103505" y="3074670"/>
            <a:ext cx="8384540" cy="23742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6000" b="1" dirty="0" smtClean="0"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4.</a:t>
            </a:r>
            <a:r>
              <a:rPr lang="zh-CN" altLang="en-US" sz="6000" b="1" dirty="0" smtClean="0"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你是人间的四月天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b="1" dirty="0"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</a:t>
            </a: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——  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一句爱的赞颂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90410" y="5287010"/>
            <a:ext cx="169354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kern="0" dirty="0">
                <a:solidFill>
                  <a:schemeClr val="tx1"/>
                </a:solidFill>
                <a:latin typeface="+mn-ea"/>
                <a:sym typeface="+mn-ea"/>
              </a:rPr>
              <a:t>林徽因</a:t>
            </a:r>
            <a:endParaRPr lang="zh-CN" altLang="en-US" b="1" dirty="0">
              <a:solidFill>
                <a:srgbClr val="E7E6E6">
                  <a:lumMod val="25000"/>
                </a:srgbClr>
              </a:solidFill>
              <a:latin typeface="+mn-ea"/>
              <a:sym typeface="+mn-ea"/>
            </a:endParaRPr>
          </a:p>
          <a:p>
            <a:endParaRPr lang="zh-CN" altLang="en-US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9"/>
          <p:cNvSpPr txBox="1">
            <a:spLocks noChangeArrowheads="1"/>
          </p:cNvSpPr>
          <p:nvPr/>
        </p:nvSpPr>
        <p:spPr bwMode="auto">
          <a:xfrm>
            <a:off x="7269958" y="6581779"/>
            <a:ext cx="1847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05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8" name="矩形 5"/>
          <p:cNvSpPr>
            <a:spLocks noChangeArrowheads="1"/>
          </p:cNvSpPr>
          <p:nvPr/>
        </p:nvSpPr>
        <p:spPr bwMode="auto">
          <a:xfrm>
            <a:off x="234315" y="1316355"/>
            <a:ext cx="8631555" cy="737235"/>
          </a:xfrm>
          <a:prstGeom prst="rect">
            <a:avLst/>
          </a:prstGeom>
          <a:solidFill>
            <a:srgbClr val="FFFFFF">
              <a:alpha val="26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1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、请分别用一句简洁的话概括每一节诗的内容。</a:t>
            </a:r>
          </a:p>
        </p:txBody>
      </p:sp>
      <p:sp>
        <p:nvSpPr>
          <p:cNvPr id="11275" name="TextBox 30"/>
          <p:cNvSpPr txBox="1">
            <a:spLocks noChangeArrowheads="1"/>
          </p:cNvSpPr>
          <p:nvPr/>
        </p:nvSpPr>
        <p:spPr bwMode="auto">
          <a:xfrm>
            <a:off x="1825071" y="2359028"/>
            <a:ext cx="951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</a:t>
            </a:r>
          </a:p>
        </p:txBody>
      </p:sp>
      <p:sp>
        <p:nvSpPr>
          <p:cNvPr id="11276" name="TextBox 31"/>
          <p:cNvSpPr txBox="1">
            <a:spLocks noChangeArrowheads="1"/>
          </p:cNvSpPr>
          <p:nvPr/>
        </p:nvSpPr>
        <p:spPr bwMode="auto">
          <a:xfrm>
            <a:off x="1824832" y="3214688"/>
            <a:ext cx="951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第二节</a:t>
            </a:r>
          </a:p>
        </p:txBody>
      </p:sp>
      <p:sp>
        <p:nvSpPr>
          <p:cNvPr id="11277" name="TextBox 32"/>
          <p:cNvSpPr txBox="1">
            <a:spLocks noChangeArrowheads="1"/>
          </p:cNvSpPr>
          <p:nvPr/>
        </p:nvSpPr>
        <p:spPr bwMode="auto">
          <a:xfrm>
            <a:off x="1825151" y="4034475"/>
            <a:ext cx="951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第三节</a:t>
            </a:r>
          </a:p>
        </p:txBody>
      </p:sp>
      <p:sp>
        <p:nvSpPr>
          <p:cNvPr id="11278" name="TextBox 33"/>
          <p:cNvSpPr txBox="1">
            <a:spLocks noChangeArrowheads="1"/>
          </p:cNvSpPr>
          <p:nvPr/>
        </p:nvSpPr>
        <p:spPr bwMode="auto">
          <a:xfrm>
            <a:off x="1825151" y="4921570"/>
            <a:ext cx="951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第四节</a:t>
            </a:r>
          </a:p>
        </p:txBody>
      </p:sp>
      <p:sp>
        <p:nvSpPr>
          <p:cNvPr id="11279" name="TextBox 34"/>
          <p:cNvSpPr txBox="1">
            <a:spLocks noChangeArrowheads="1"/>
          </p:cNvSpPr>
          <p:nvPr/>
        </p:nvSpPr>
        <p:spPr bwMode="auto">
          <a:xfrm>
            <a:off x="1825229" y="5810570"/>
            <a:ext cx="951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第五节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3728085" y="2241550"/>
            <a:ext cx="4104640" cy="635000"/>
          </a:xfrm>
          <a:prstGeom prst="round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爱如四月天里的光艳轻灵。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3771265" y="3097530"/>
            <a:ext cx="4132580" cy="635000"/>
          </a:xfrm>
          <a:prstGeom prst="round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爱如四月天里的柔和恬静。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3771265" y="3917950"/>
            <a:ext cx="4132580" cy="633095"/>
          </a:xfrm>
          <a:prstGeom prst="round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爱如四月天里的鲜妍庄严。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3772535" y="4804410"/>
            <a:ext cx="3684270" cy="635000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展现青春的激越与豪迈。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3557270" y="5693410"/>
            <a:ext cx="5413375" cy="635000"/>
          </a:xfrm>
          <a:prstGeom prst="round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抒发对闲适恬淡的自然生活的追求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29895" y="374015"/>
            <a:ext cx="2345690" cy="699770"/>
            <a:chOff x="677" y="589"/>
            <a:chExt cx="3694" cy="1102"/>
          </a:xfrm>
        </p:grpSpPr>
        <p:pic>
          <p:nvPicPr>
            <p:cNvPr id="19" name="图片 18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课文解析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1275" grpId="0"/>
      <p:bldP spid="11276" grpId="0"/>
      <p:bldP spid="11277" grpId="0"/>
      <p:bldP spid="11278" grpId="0"/>
      <p:bldP spid="11279" grpId="0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文本框 9218"/>
          <p:cNvSpPr txBox="1"/>
          <p:nvPr/>
        </p:nvSpPr>
        <p:spPr>
          <a:xfrm>
            <a:off x="307975" y="533083"/>
            <a:ext cx="8410575" cy="1210945"/>
          </a:xfrm>
          <a:prstGeom prst="rect">
            <a:avLst/>
          </a:prstGeom>
          <a:solidFill>
            <a:srgbClr val="FFFFFF">
              <a:alpha val="26000"/>
            </a:srgbClr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、诗人通过不同的感官来描写“四月”所独有的景物，试结合内容进行分析。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61035" y="2272665"/>
            <a:ext cx="7945120" cy="1866265"/>
            <a:chOff x="943" y="4420"/>
            <a:chExt cx="12512" cy="2939"/>
          </a:xfrm>
          <a:solidFill>
            <a:srgbClr val="FFFFFF">
              <a:alpha val="26000"/>
            </a:srgbClr>
          </a:solidFill>
        </p:grpSpPr>
        <p:sp>
          <p:nvSpPr>
            <p:cNvPr id="6" name="文本框 5"/>
            <p:cNvSpPr txBox="1"/>
            <p:nvPr/>
          </p:nvSpPr>
          <p:spPr>
            <a:xfrm>
              <a:off x="943" y="4420"/>
              <a:ext cx="1650" cy="686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视觉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43" y="5471"/>
              <a:ext cx="1650" cy="686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听觉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43" y="6563"/>
              <a:ext cx="1650" cy="686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触觉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75" y="4420"/>
              <a:ext cx="10380" cy="686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“黄昏”“星”“云烟” “花”等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173" y="5471"/>
              <a:ext cx="10183" cy="686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“笑响”“四面风”“燕子呢喃”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75" y="6673"/>
              <a:ext cx="7855" cy="686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“风的软”“暖”</a:t>
              </a:r>
            </a:p>
          </p:txBody>
        </p:sp>
      </p:grpSp>
      <p:sp>
        <p:nvSpPr>
          <p:cNvPr id="94209" name="Rectangle 2"/>
          <p:cNvSpPr/>
          <p:nvPr/>
        </p:nvSpPr>
        <p:spPr>
          <a:xfrm>
            <a:off x="660718" y="4286885"/>
            <a:ext cx="8169275" cy="2158365"/>
          </a:xfrm>
          <a:prstGeom prst="rect">
            <a:avLst/>
          </a:prstGeom>
          <a:solidFill>
            <a:srgbClr val="FFFFFF">
              <a:alpha val="26000"/>
            </a:srgbClr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作用：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多角度展开描写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，表现了诗人的“爱之深，情之切”。能引导读者调动多种感官去感受诗人心中的“爱”，给读者以感染。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5" grpId="0" animBg="1"/>
      <p:bldP spid="942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9"/>
          <p:cNvSpPr txBox="1">
            <a:spLocks noChangeArrowheads="1"/>
          </p:cNvSpPr>
          <p:nvPr/>
        </p:nvSpPr>
        <p:spPr bwMode="auto">
          <a:xfrm>
            <a:off x="7271385" y="6664325"/>
            <a:ext cx="184785" cy="26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05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4" name="文本框 4"/>
          <p:cNvSpPr txBox="1">
            <a:spLocks noChangeArrowheads="1"/>
          </p:cNvSpPr>
          <p:nvPr/>
        </p:nvSpPr>
        <p:spPr bwMode="auto">
          <a:xfrm>
            <a:off x="458470" y="955040"/>
            <a:ext cx="7767955" cy="737235"/>
          </a:xfrm>
          <a:prstGeom prst="rect">
            <a:avLst/>
          </a:prstGeom>
          <a:solidFill>
            <a:srgbClr val="FFFFFF">
              <a:alpha val="26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、本诗出现了十一个“你”字，有什么作用？</a:t>
            </a:r>
          </a:p>
        </p:txBody>
      </p:sp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589915" y="2426335"/>
            <a:ext cx="7636510" cy="3415030"/>
          </a:xfrm>
          <a:prstGeom prst="rect">
            <a:avLst/>
          </a:prstGeom>
          <a:solidFill>
            <a:schemeClr val="bg1">
              <a:alpha val="35000"/>
            </a:schemeClr>
          </a:solidFill>
          <a:ln w="28575" cmpd="thickThin">
            <a:noFill/>
            <a:prstDash val="lgDashDot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整首诗用了十一个“你”字，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本诗中“你”字反复出现十一次，既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突出了主题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，又起到了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“衬韵”的作用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。“你”字的每一次出现，歌颂四月天，不仅是在向“你”倾诉，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是一种形式美感与内容美感的深层次结合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既是诗人内容的喜悦之情，也是诗人真情的流露。更是一种人与自然对生命的感知。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9"/>
          <p:cNvSpPr txBox="1">
            <a:spLocks noChangeArrowheads="1"/>
          </p:cNvSpPr>
          <p:nvPr/>
        </p:nvSpPr>
        <p:spPr bwMode="auto">
          <a:xfrm>
            <a:off x="7269958" y="6581779"/>
            <a:ext cx="1847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05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3" name="矩形 5"/>
          <p:cNvSpPr>
            <a:spLocks noChangeArrowheads="1"/>
          </p:cNvSpPr>
          <p:nvPr/>
        </p:nvSpPr>
        <p:spPr bwMode="auto">
          <a:xfrm>
            <a:off x="1017905" y="913130"/>
            <a:ext cx="7226935" cy="737235"/>
          </a:xfrm>
          <a:prstGeom prst="rect">
            <a:avLst/>
          </a:prstGeom>
          <a:solidFill>
            <a:srgbClr val="FFFFFF">
              <a:alpha val="26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、全诗中，作者把“你”比作了哪些物象？</a:t>
            </a:r>
          </a:p>
        </p:txBody>
      </p:sp>
      <p:sp>
        <p:nvSpPr>
          <p:cNvPr id="12" name="流程图: 决策 11"/>
          <p:cNvSpPr/>
          <p:nvPr/>
        </p:nvSpPr>
        <p:spPr>
          <a:xfrm>
            <a:off x="1017987" y="2330455"/>
            <a:ext cx="3384947" cy="722313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人间的四月天</a:t>
            </a:r>
          </a:p>
        </p:txBody>
      </p:sp>
      <p:sp>
        <p:nvSpPr>
          <p:cNvPr id="13" name="流程图: 决策 12"/>
          <p:cNvSpPr/>
          <p:nvPr/>
        </p:nvSpPr>
        <p:spPr>
          <a:xfrm>
            <a:off x="719058" y="3273108"/>
            <a:ext cx="3805238" cy="72231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四月早天里的云烟</a:t>
            </a:r>
          </a:p>
        </p:txBody>
      </p:sp>
      <p:sp>
        <p:nvSpPr>
          <p:cNvPr id="14" name="流程图: 决策 13"/>
          <p:cNvSpPr/>
          <p:nvPr/>
        </p:nvSpPr>
        <p:spPr>
          <a:xfrm>
            <a:off x="719137" y="4291013"/>
            <a:ext cx="3805238" cy="723900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鲜妍百花</a:t>
            </a:r>
          </a:p>
        </p:txBody>
      </p:sp>
      <p:sp>
        <p:nvSpPr>
          <p:cNvPr id="15" name="流程图: 决策 14"/>
          <p:cNvSpPr/>
          <p:nvPr/>
        </p:nvSpPr>
        <p:spPr>
          <a:xfrm>
            <a:off x="740569" y="5368930"/>
            <a:ext cx="3805238" cy="722313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新鲜初放芽的绿</a:t>
            </a:r>
          </a:p>
        </p:txBody>
      </p:sp>
      <p:sp>
        <p:nvSpPr>
          <p:cNvPr id="16" name="流程图: 决策 15"/>
          <p:cNvSpPr/>
          <p:nvPr/>
        </p:nvSpPr>
        <p:spPr>
          <a:xfrm>
            <a:off x="3163493" y="2787655"/>
            <a:ext cx="3384947" cy="722313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一树一树花开</a:t>
            </a:r>
          </a:p>
        </p:txBody>
      </p:sp>
      <p:sp>
        <p:nvSpPr>
          <p:cNvPr id="17" name="流程图: 决策 16"/>
          <p:cNvSpPr/>
          <p:nvPr/>
        </p:nvSpPr>
        <p:spPr>
          <a:xfrm>
            <a:off x="3328990" y="3775075"/>
            <a:ext cx="3384947" cy="723900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燕呢喃</a:t>
            </a:r>
          </a:p>
        </p:txBody>
      </p:sp>
      <p:sp>
        <p:nvSpPr>
          <p:cNvPr id="18" name="流程图: 决策 17"/>
          <p:cNvSpPr/>
          <p:nvPr/>
        </p:nvSpPr>
        <p:spPr>
          <a:xfrm>
            <a:off x="3296842" y="4792663"/>
            <a:ext cx="3383756" cy="7239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爱，暖，希望</a:t>
            </a:r>
          </a:p>
        </p:txBody>
      </p:sp>
      <p:sp>
        <p:nvSpPr>
          <p:cNvPr id="19" name="右大括号 18"/>
          <p:cNvSpPr/>
          <p:nvPr/>
        </p:nvSpPr>
        <p:spPr>
          <a:xfrm>
            <a:off x="6868718" y="2447929"/>
            <a:ext cx="89297" cy="3465513"/>
          </a:xfrm>
          <a:prstGeom prst="rightBrac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223524" y="3273429"/>
            <a:ext cx="1127522" cy="1535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娇柔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温和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ldLvl="0" animBg="1"/>
      <p:bldP spid="12" grpId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270510" y="466725"/>
            <a:ext cx="8394700" cy="711200"/>
          </a:xfrm>
          <a:prstGeom prst="rect">
            <a:avLst/>
          </a:prstGeom>
          <a:solidFill>
            <a:srgbClr val="FFFFFF">
              <a:alpha val="26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、这首诗给人的感觉很美。你认为它美在哪里？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661670" y="1305560"/>
            <a:ext cx="8101965" cy="563245"/>
            <a:chOff x="1736632" y="2607687"/>
            <a:chExt cx="4110144" cy="1013384"/>
          </a:xfrm>
        </p:grpSpPr>
        <p:sp>
          <p:nvSpPr>
            <p:cNvPr id="2" name="圆角矩形标注 1"/>
            <p:cNvSpPr/>
            <p:nvPr/>
          </p:nvSpPr>
          <p:spPr>
            <a:xfrm>
              <a:off x="1736632" y="2607687"/>
              <a:ext cx="3861551" cy="1013384"/>
            </a:xfrm>
            <a:prstGeom prst="wedgeRoundRectCallout">
              <a:avLst>
                <a:gd name="adj1" fmla="val -62744"/>
                <a:gd name="adj2" fmla="val -36948"/>
                <a:gd name="adj3" fmla="val 16667"/>
              </a:avLst>
            </a:prstGeom>
            <a:solidFill>
              <a:srgbClr val="FFFFFF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826" name="TextBox 1"/>
            <p:cNvSpPr txBox="1">
              <a:spLocks noChangeArrowheads="1"/>
            </p:cNvSpPr>
            <p:nvPr/>
          </p:nvSpPr>
          <p:spPr bwMode="auto">
            <a:xfrm>
              <a:off x="1889827" y="2660241"/>
              <a:ext cx="3956949" cy="960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音乐之美</a:t>
              </a:r>
              <a:r>
                <a:rPr lang="zh-CN" altLang="en-US" sz="2400" b="1" dirty="0">
                  <a:latin typeface="宋体" panose="02010600030101010101" pitchFamily="2" charset="-122"/>
                </a:rPr>
                <a:t>：本诗韵脚工整，格律和谐，读来郎朗上口。</a:t>
              </a:r>
            </a:p>
          </p:txBody>
        </p:sp>
      </p:grpSp>
      <p:grpSp>
        <p:nvGrpSpPr>
          <p:cNvPr id="5" name="组合 13"/>
          <p:cNvGrpSpPr/>
          <p:nvPr/>
        </p:nvGrpSpPr>
        <p:grpSpPr bwMode="auto">
          <a:xfrm>
            <a:off x="768350" y="2032000"/>
            <a:ext cx="7338060" cy="1018540"/>
            <a:chOff x="1883851" y="848477"/>
            <a:chExt cx="2856973" cy="2715053"/>
          </a:xfrm>
          <a:solidFill>
            <a:srgbClr val="FFFFFF">
              <a:alpha val="26000"/>
            </a:srgbClr>
          </a:solidFill>
        </p:grpSpPr>
        <p:sp>
          <p:nvSpPr>
            <p:cNvPr id="15" name="圆角矩形标注 14"/>
            <p:cNvSpPr/>
            <p:nvPr/>
          </p:nvSpPr>
          <p:spPr>
            <a:xfrm>
              <a:off x="1883851" y="848844"/>
              <a:ext cx="2856973" cy="2714686"/>
            </a:xfrm>
            <a:prstGeom prst="wedgeRoundRectCallout">
              <a:avLst>
                <a:gd name="adj1" fmla="val 64825"/>
                <a:gd name="adj2" fmla="val 1131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824" name="TextBox 1"/>
            <p:cNvSpPr txBox="1">
              <a:spLocks noChangeArrowheads="1"/>
            </p:cNvSpPr>
            <p:nvPr/>
          </p:nvSpPr>
          <p:spPr bwMode="auto">
            <a:xfrm>
              <a:off x="1978352" y="848477"/>
              <a:ext cx="2758901" cy="2605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情感之美</a:t>
              </a:r>
              <a:r>
                <a:rPr lang="zh-CN" altLang="en-US" sz="2400" b="1" dirty="0">
                  <a:latin typeface="宋体" panose="02010600030101010101" pitchFamily="2" charset="-122"/>
                </a:rPr>
                <a:t>：字里行间洋溢着欢快、欣喜之感，是一首纯真而真挚的爱的赞歌。</a:t>
              </a:r>
            </a:p>
          </p:txBody>
        </p:sp>
      </p:grpSp>
      <p:grpSp>
        <p:nvGrpSpPr>
          <p:cNvPr id="6" name="组合 18"/>
          <p:cNvGrpSpPr/>
          <p:nvPr/>
        </p:nvGrpSpPr>
        <p:grpSpPr bwMode="auto">
          <a:xfrm>
            <a:off x="768350" y="3376146"/>
            <a:ext cx="7715885" cy="1513989"/>
            <a:chOff x="1687312" y="2286224"/>
            <a:chExt cx="3542640" cy="2807015"/>
          </a:xfrm>
          <a:solidFill>
            <a:srgbClr val="FFFFFF">
              <a:alpha val="26000"/>
            </a:srgbClr>
          </a:solidFill>
        </p:grpSpPr>
        <p:sp>
          <p:nvSpPr>
            <p:cNvPr id="20" name="圆角矩形标注 19"/>
            <p:cNvSpPr/>
            <p:nvPr/>
          </p:nvSpPr>
          <p:spPr>
            <a:xfrm>
              <a:off x="1687312" y="2286500"/>
              <a:ext cx="3542640" cy="2806739"/>
            </a:xfrm>
            <a:prstGeom prst="wedgeRoundRectCallout">
              <a:avLst>
                <a:gd name="adj1" fmla="val -58093"/>
                <a:gd name="adj2" fmla="val -2278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/>
            </a:p>
          </p:txBody>
        </p:sp>
        <p:sp>
          <p:nvSpPr>
            <p:cNvPr id="35849" name="TextBox 1"/>
            <p:cNvSpPr txBox="1">
              <a:spLocks noChangeArrowheads="1"/>
            </p:cNvSpPr>
            <p:nvPr/>
          </p:nvSpPr>
          <p:spPr bwMode="auto">
            <a:xfrm>
              <a:off x="1828422" y="2286224"/>
              <a:ext cx="3326309" cy="263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意象之美</a:t>
              </a:r>
              <a:r>
                <a:rPr lang="zh-CN" altLang="en-US" sz="2400" b="1" dirty="0">
                  <a:latin typeface="宋体" panose="02010600030101010101" pitchFamily="2" charset="-122"/>
                </a:rPr>
                <a:t>：选取大量四月天的景物，如诗，色彩柔和，动静相宜，昼夜雨雪都被她写得极其纯净美好，营造出了优美的意境。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6280" y="4993731"/>
            <a:ext cx="7449185" cy="1596051"/>
            <a:chOff x="1128" y="7535"/>
            <a:chExt cx="11731" cy="2016"/>
          </a:xfrm>
          <a:solidFill>
            <a:srgbClr val="FFFFFF">
              <a:alpha val="26000"/>
            </a:srgbClr>
          </a:solidFill>
        </p:grpSpPr>
        <p:sp>
          <p:nvSpPr>
            <p:cNvPr id="26" name="圆角矩形标注 25"/>
            <p:cNvSpPr/>
            <p:nvPr/>
          </p:nvSpPr>
          <p:spPr>
            <a:xfrm>
              <a:off x="1128" y="7535"/>
              <a:ext cx="11731" cy="2016"/>
            </a:xfrm>
            <a:prstGeom prst="wedgeRoundRectCallout">
              <a:avLst>
                <a:gd name="adj1" fmla="val 57229"/>
                <a:gd name="adj2" fmla="val -23742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/>
            </a:p>
          </p:txBody>
        </p:sp>
        <p:sp>
          <p:nvSpPr>
            <p:cNvPr id="35847" name="TextBox 1"/>
            <p:cNvSpPr txBox="1">
              <a:spLocks noChangeArrowheads="1"/>
            </p:cNvSpPr>
            <p:nvPr/>
          </p:nvSpPr>
          <p:spPr bwMode="auto">
            <a:xfrm>
              <a:off x="1320" y="7646"/>
              <a:ext cx="10963" cy="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句式之美</a:t>
              </a:r>
              <a:r>
                <a:rPr lang="zh-CN" altLang="en-US" sz="24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：“黄昏吹着风的软”“雪化后那片鹅黄，你像；新鲜初放芽的绿，你是；”以异于寻常的倒装句式，带来一种新奇的阅读美感。</a:t>
              </a:r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9"/>
          <p:cNvSpPr txBox="1">
            <a:spLocks noChangeArrowheads="1"/>
          </p:cNvSpPr>
          <p:nvPr/>
        </p:nvSpPr>
        <p:spPr bwMode="auto">
          <a:xfrm>
            <a:off x="7269958" y="6581779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文本框 4"/>
          <p:cNvSpPr txBox="1">
            <a:spLocks noChangeArrowheads="1"/>
          </p:cNvSpPr>
          <p:nvPr/>
        </p:nvSpPr>
        <p:spPr bwMode="auto">
          <a:xfrm>
            <a:off x="1038195" y="434662"/>
            <a:ext cx="6582966" cy="1383665"/>
          </a:xfrm>
          <a:prstGeom prst="rect">
            <a:avLst/>
          </a:prstGeom>
          <a:solidFill>
            <a:srgbClr val="FFFFFF">
              <a:alpha val="26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、诗人为我们呈现出了什么样的人间四月天图景？结合诗句分析。</a:t>
            </a: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3204845" y="2058670"/>
            <a:ext cx="5688965" cy="4523105"/>
          </a:xfrm>
          <a:prstGeom prst="rect">
            <a:avLst/>
          </a:prstGeom>
          <a:solidFill>
            <a:srgbClr val="FFFFFF">
              <a:alpha val="26000"/>
            </a:srgbClr>
          </a:solidFill>
          <a:ln w="28575" cmpd="thickThin">
            <a:noFill/>
            <a:prstDash val="lgDashDot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诗人给我们呈现出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一幅清新明丽、温润丰美的人间四月天图景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。和煦的微风在春光里飞舞，黄昏的云烟弥漫，繁星在夜空闪烁，细雨洒落花瓣；百花润泽鲜艳、婀娜多姿，夜夜的月光皎洁明净，草是鹅黄、芽是嫩绿、莲是洁白，繁花一树树绽放，春燕一双双呢喃，这些景和物都给人一种温馨柔媚的感觉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6392" name="Picture 11" descr="http://p2.so.qhimgs1.com/bdr/_240_/t01fc883402ccfae6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1485" y="2844800"/>
            <a:ext cx="2753360" cy="240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ldLvl="0" animBg="1"/>
      <p:bldP spid="12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:\Users\Administrator\Documents\小插图\文本框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7635" y="1384935"/>
            <a:ext cx="6349365" cy="431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19"/>
          <p:cNvSpPr txBox="1">
            <a:spLocks noChangeArrowheads="1"/>
          </p:cNvSpPr>
          <p:nvPr/>
        </p:nvSpPr>
        <p:spPr bwMode="auto">
          <a:xfrm>
            <a:off x="7269958" y="6581779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3045" y="227965"/>
            <a:ext cx="2346325" cy="700405"/>
            <a:chOff x="677" y="589"/>
            <a:chExt cx="3695" cy="1103"/>
          </a:xfrm>
        </p:grpSpPr>
        <p:pic>
          <p:nvPicPr>
            <p:cNvPr id="19" name="图片 18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课文总结</a:t>
              </a:r>
            </a:p>
          </p:txBody>
        </p:sp>
      </p:grpSp>
      <p:sp>
        <p:nvSpPr>
          <p:cNvPr id="86018" name="文本框 1"/>
          <p:cNvSpPr txBox="1"/>
          <p:nvPr/>
        </p:nvSpPr>
        <p:spPr>
          <a:xfrm>
            <a:off x="1649095" y="2733040"/>
            <a:ext cx="5847080" cy="24790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40000"/>
              </a:lnSpc>
              <a:spcBef>
                <a:spcPts val="18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诗人将心中的爱以一幅幅四月天丰美的画面作比，以抽象的爱、暖、希望来比喻心中的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你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表达对儿子真挚的爱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CC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9"/>
          <p:cNvSpPr txBox="1">
            <a:spLocks noChangeArrowheads="1"/>
          </p:cNvSpPr>
          <p:nvPr/>
        </p:nvSpPr>
        <p:spPr bwMode="auto">
          <a:xfrm>
            <a:off x="7269958" y="6581779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5950" y="1958340"/>
            <a:ext cx="8475345" cy="3894455"/>
            <a:chOff x="1214" y="2206"/>
            <a:chExt cx="13347" cy="6133"/>
          </a:xfrm>
          <a:solidFill>
            <a:srgbClr val="FFFFFF">
              <a:alpha val="26000"/>
            </a:srgbClr>
          </a:solidFill>
        </p:grpSpPr>
        <p:grpSp>
          <p:nvGrpSpPr>
            <p:cNvPr id="2" name="组合 1"/>
            <p:cNvGrpSpPr/>
            <p:nvPr/>
          </p:nvGrpSpPr>
          <p:grpSpPr>
            <a:xfrm>
              <a:off x="1214" y="2206"/>
              <a:ext cx="13347" cy="6133"/>
              <a:chOff x="1209" y="2918"/>
              <a:chExt cx="13347" cy="6133"/>
            </a:xfrm>
            <a:grpFill/>
          </p:grpSpPr>
          <p:sp>
            <p:nvSpPr>
              <p:cNvPr id="3" name="矩形 2"/>
              <p:cNvSpPr>
                <a:spLocks noChangeArrowheads="1"/>
              </p:cNvSpPr>
              <p:nvPr/>
            </p:nvSpPr>
            <p:spPr bwMode="auto">
              <a:xfrm>
                <a:off x="1701" y="3028"/>
                <a:ext cx="3228" cy="872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00FF"/>
                    </a:solidFill>
                    <a:latin typeface="宋体" panose="02010600030101010101" pitchFamily="2" charset="-122"/>
                    <a:ea typeface="等线"/>
                    <a:cs typeface="等线"/>
                  </a:rPr>
                  <a:t>四月天、笑</a:t>
                </a:r>
              </a:p>
            </p:txBody>
          </p:sp>
          <p:sp>
            <p:nvSpPr>
              <p:cNvPr id="4" name="减号 3"/>
              <p:cNvSpPr/>
              <p:nvPr/>
            </p:nvSpPr>
            <p:spPr>
              <a:xfrm>
                <a:off x="4912" y="3187"/>
                <a:ext cx="849" cy="553"/>
              </a:xfrm>
              <a:prstGeom prst="mathMinu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121917" tIns="60958" rIns="121917" bIns="6095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>
                <a:spLocks noChangeArrowheads="1"/>
              </p:cNvSpPr>
              <p:nvPr/>
            </p:nvSpPr>
            <p:spPr bwMode="auto">
              <a:xfrm>
                <a:off x="5761" y="2918"/>
                <a:ext cx="3387" cy="1091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/>
              <a:p>
                <a:r>
                  <a:rPr lang="zh-CN" altLang="en-US" sz="3700" b="1">
                    <a:solidFill>
                      <a:srgbClr val="FF00FF"/>
                    </a:solidFill>
                    <a:latin typeface="宋体" panose="02010600030101010101" pitchFamily="2" charset="-122"/>
                    <a:ea typeface="等线"/>
                    <a:cs typeface="等线"/>
                  </a:rPr>
                  <a:t>轻灵光艳</a:t>
                </a:r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1688" y="4258"/>
                <a:ext cx="6636" cy="872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00FF"/>
                    </a:solidFill>
                    <a:latin typeface="宋体" panose="02010600030101010101" pitchFamily="2" charset="-122"/>
                    <a:ea typeface="等线"/>
                    <a:cs typeface="等线"/>
                  </a:rPr>
                  <a:t>云烟、黄昏、星子、细雨</a:t>
                </a:r>
              </a:p>
            </p:txBody>
          </p:sp>
          <p:sp>
            <p:nvSpPr>
              <p:cNvPr id="27" name="减号 26"/>
              <p:cNvSpPr/>
              <p:nvPr/>
            </p:nvSpPr>
            <p:spPr>
              <a:xfrm>
                <a:off x="8018" y="4418"/>
                <a:ext cx="849" cy="553"/>
              </a:xfrm>
              <a:prstGeom prst="mathMinus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121917" tIns="60958" rIns="121917" bIns="6095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8698" y="4149"/>
                <a:ext cx="3461" cy="1086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/>
              <a:p>
                <a:r>
                  <a:rPr lang="zh-CN" altLang="en-US" sz="3700" b="1">
                    <a:solidFill>
                      <a:srgbClr val="FF00FF"/>
                    </a:solidFill>
                    <a:latin typeface="宋体" panose="02010600030101010101" pitchFamily="2" charset="-122"/>
                    <a:ea typeface="等线"/>
                    <a:cs typeface="等线"/>
                  </a:rPr>
                  <a:t>柔美恬静</a:t>
                </a:r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1701" y="5473"/>
                <a:ext cx="2660" cy="872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/>
              <a:p>
                <a:r>
                  <a:rPr lang="zh-CN" altLang="en-US" sz="2800" b="1">
                    <a:solidFill>
                      <a:srgbClr val="0000FF"/>
                    </a:solidFill>
                    <a:latin typeface="宋体" panose="02010600030101010101" pitchFamily="2" charset="-122"/>
                    <a:ea typeface="等线"/>
                    <a:cs typeface="等线"/>
                  </a:rPr>
                  <a:t>轻、月圆</a:t>
                </a:r>
              </a:p>
            </p:txBody>
          </p:sp>
          <p:sp>
            <p:nvSpPr>
              <p:cNvPr id="30" name="减号 29"/>
              <p:cNvSpPr/>
              <p:nvPr/>
            </p:nvSpPr>
            <p:spPr>
              <a:xfrm>
                <a:off x="4301" y="5633"/>
                <a:ext cx="849" cy="553"/>
              </a:xfrm>
              <a:prstGeom prst="mathMinu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121917" tIns="60958" rIns="121917" bIns="6095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1" name="矩形 30"/>
              <p:cNvSpPr>
                <a:spLocks noChangeArrowheads="1"/>
              </p:cNvSpPr>
              <p:nvPr/>
            </p:nvSpPr>
            <p:spPr bwMode="auto">
              <a:xfrm>
                <a:off x="5311" y="5364"/>
                <a:ext cx="3387" cy="1091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/>
              <a:p>
                <a:r>
                  <a:rPr lang="zh-CN" altLang="en-US" sz="3700" b="1">
                    <a:solidFill>
                      <a:srgbClr val="FF00FF"/>
                    </a:solidFill>
                    <a:latin typeface="宋体" panose="02010600030101010101" pitchFamily="2" charset="-122"/>
                    <a:ea typeface="等线"/>
                    <a:cs typeface="等线"/>
                  </a:rPr>
                  <a:t>鲜妍庄严</a:t>
                </a:r>
              </a:p>
            </p:txBody>
          </p:sp>
          <p:sp>
            <p:nvSpPr>
              <p:cNvPr id="32" name="矩形 31"/>
              <p:cNvSpPr>
                <a:spLocks noChangeArrowheads="1"/>
              </p:cNvSpPr>
              <p:nvPr/>
            </p:nvSpPr>
            <p:spPr bwMode="auto">
              <a:xfrm>
                <a:off x="1678" y="6770"/>
                <a:ext cx="4364" cy="872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00FF"/>
                    </a:solidFill>
                    <a:latin typeface="宋体" panose="02010600030101010101" pitchFamily="2" charset="-122"/>
                    <a:ea typeface="等线"/>
                    <a:cs typeface="等线"/>
                  </a:rPr>
                  <a:t>鹅黄、绿、白莲</a:t>
                </a:r>
              </a:p>
            </p:txBody>
          </p:sp>
          <p:sp>
            <p:nvSpPr>
              <p:cNvPr id="33" name="减号 32"/>
              <p:cNvSpPr/>
              <p:nvPr/>
            </p:nvSpPr>
            <p:spPr>
              <a:xfrm>
                <a:off x="6042" y="6929"/>
                <a:ext cx="849" cy="552"/>
              </a:xfrm>
              <a:prstGeom prst="mathMinus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121917" tIns="60958" rIns="121917" bIns="6095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4" name="矩形 33"/>
              <p:cNvSpPr>
                <a:spLocks noChangeArrowheads="1"/>
              </p:cNvSpPr>
              <p:nvPr/>
            </p:nvSpPr>
            <p:spPr bwMode="auto">
              <a:xfrm>
                <a:off x="6944" y="6660"/>
                <a:ext cx="3387" cy="1091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/>
              <a:p>
                <a:r>
                  <a:rPr lang="zh-CN" altLang="en-US" sz="3700" b="1">
                    <a:solidFill>
                      <a:srgbClr val="FF00FF"/>
                    </a:solidFill>
                    <a:latin typeface="宋体" panose="02010600030101010101" pitchFamily="2" charset="-122"/>
                    <a:ea typeface="等线"/>
                    <a:cs typeface="等线"/>
                  </a:rPr>
                  <a:t>新鲜柔嫩</a:t>
                </a:r>
              </a:p>
            </p:txBody>
          </p:sp>
          <p:sp>
            <p:nvSpPr>
              <p:cNvPr id="35" name="矩形 34"/>
              <p:cNvSpPr>
                <a:spLocks noChangeArrowheads="1"/>
              </p:cNvSpPr>
              <p:nvPr/>
            </p:nvSpPr>
            <p:spPr bwMode="auto">
              <a:xfrm>
                <a:off x="1678" y="8070"/>
                <a:ext cx="4932" cy="872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00FF"/>
                    </a:solidFill>
                    <a:latin typeface="宋体" panose="02010600030101010101" pitchFamily="2" charset="-122"/>
                    <a:ea typeface="等线"/>
                    <a:cs typeface="等线"/>
                  </a:rPr>
                  <a:t>花开、燕、四月天</a:t>
                </a:r>
              </a:p>
            </p:txBody>
          </p:sp>
          <p:sp>
            <p:nvSpPr>
              <p:cNvPr id="36" name="减号 35"/>
              <p:cNvSpPr/>
              <p:nvPr/>
            </p:nvSpPr>
            <p:spPr>
              <a:xfrm>
                <a:off x="6641" y="8228"/>
                <a:ext cx="849" cy="555"/>
              </a:xfrm>
              <a:prstGeom prst="mathMinus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121917" tIns="60958" rIns="121917" bIns="6095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7" name="矩形 36"/>
              <p:cNvSpPr>
                <a:spLocks noChangeArrowheads="1"/>
              </p:cNvSpPr>
              <p:nvPr/>
            </p:nvSpPr>
            <p:spPr bwMode="auto">
              <a:xfrm>
                <a:off x="7490" y="7960"/>
                <a:ext cx="3387" cy="1091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/>
              <a:p>
                <a:r>
                  <a:rPr lang="zh-CN" altLang="en-US" sz="3700" b="1">
                    <a:solidFill>
                      <a:srgbClr val="FF00FF"/>
                    </a:solidFill>
                    <a:latin typeface="宋体" panose="02010600030101010101" pitchFamily="2" charset="-122"/>
                    <a:ea typeface="等线"/>
                    <a:cs typeface="等线"/>
                  </a:rPr>
                  <a:t>希望生机</a:t>
                </a:r>
              </a:p>
            </p:txBody>
          </p:sp>
          <p:sp>
            <p:nvSpPr>
              <p:cNvPr id="13" name="文本框 12"/>
              <p:cNvSpPr txBox="1">
                <a:spLocks noChangeArrowheads="1"/>
              </p:cNvSpPr>
              <p:nvPr/>
            </p:nvSpPr>
            <p:spPr bwMode="auto">
              <a:xfrm>
                <a:off x="12256" y="3413"/>
                <a:ext cx="2300" cy="5168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</a:pPr>
                <a:r>
                  <a:rPr lang="zh-CN" altLang="en-US" sz="3600" b="1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</a:rPr>
                  <a:t>爱与希望</a:t>
                </a:r>
                <a:endParaRPr lang="en-US" altLang="zh-CN" sz="36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  <a:p>
                <a:pPr algn="ctr" eaLnBrk="1" hangingPunct="1">
                  <a:lnSpc>
                    <a:spcPct val="110000"/>
                  </a:lnSpc>
                </a:pPr>
                <a:r>
                  <a:rPr lang="zh-CN" altLang="en-US" sz="3600" b="1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</a:rPr>
                  <a:t>新生的喜悦</a:t>
                </a:r>
              </a:p>
            </p:txBody>
          </p:sp>
          <p:sp>
            <p:nvSpPr>
              <p:cNvPr id="14" name="左大括号 13"/>
              <p:cNvSpPr/>
              <p:nvPr/>
            </p:nvSpPr>
            <p:spPr>
              <a:xfrm>
                <a:off x="1209" y="3304"/>
                <a:ext cx="469" cy="5577"/>
              </a:xfrm>
              <a:prstGeom prst="leftBrace">
                <a:avLst>
                  <a:gd name="adj1" fmla="val 54116"/>
                  <a:gd name="adj2" fmla="val 50000"/>
                </a:avLst>
              </a:prstGeom>
              <a:noFill/>
              <a:ln w="285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121917" tIns="60958" rIns="121917" bIns="6095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左大括号 4"/>
            <p:cNvSpPr/>
            <p:nvPr/>
          </p:nvSpPr>
          <p:spPr>
            <a:xfrm rot="10800000">
              <a:off x="11762" y="2504"/>
              <a:ext cx="402" cy="5753"/>
            </a:xfrm>
            <a:prstGeom prst="leftBrace">
              <a:avLst>
                <a:gd name="adj1" fmla="val 54116"/>
                <a:gd name="adj2" fmla="val 50000"/>
              </a:avLst>
            </a:prstGeom>
            <a:noFill/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917" tIns="60958" rIns="121917" bIns="6095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6967" name="TextBox 1"/>
          <p:cNvSpPr txBox="1">
            <a:spLocks noChangeArrowheads="1"/>
          </p:cNvSpPr>
          <p:nvPr/>
        </p:nvSpPr>
        <p:spPr bwMode="auto">
          <a:xfrm>
            <a:off x="2684781" y="1055054"/>
            <a:ext cx="4326890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latin typeface="宋体" panose="02010600030101010101" pitchFamily="2" charset="-122"/>
              </a:rPr>
              <a:t>你是人间的四月天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33045" y="227965"/>
            <a:ext cx="2346325" cy="700405"/>
            <a:chOff x="677" y="589"/>
            <a:chExt cx="3695" cy="1103"/>
          </a:xfrm>
        </p:grpSpPr>
        <p:pic>
          <p:nvPicPr>
            <p:cNvPr id="19" name="图片 18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板书设计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-38100" y="3511550"/>
            <a:ext cx="610235" cy="706755"/>
          </a:xfrm>
          <a:prstGeom prst="rect">
            <a:avLst/>
          </a:prstGeom>
          <a:solidFill>
            <a:srgbClr val="FFFFFF">
              <a:alpha val="26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9"/>
          <p:cNvSpPr txBox="1">
            <a:spLocks noChangeArrowheads="1"/>
          </p:cNvSpPr>
          <p:nvPr/>
        </p:nvSpPr>
        <p:spPr bwMode="auto">
          <a:xfrm>
            <a:off x="7269958" y="6581779"/>
            <a:ext cx="1847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1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7" name="矩形 5"/>
          <p:cNvSpPr>
            <a:spLocks noChangeArrowheads="1"/>
          </p:cNvSpPr>
          <p:nvPr/>
        </p:nvSpPr>
        <p:spPr bwMode="auto">
          <a:xfrm>
            <a:off x="2595245" y="332105"/>
            <a:ext cx="6191885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课后读林徽因的另一首抒情诗</a:t>
            </a: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莲灯</a:t>
            </a: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，体会诗人所要表达的情感。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48920" y="403225"/>
            <a:ext cx="2346325" cy="700405"/>
            <a:chOff x="677" y="589"/>
            <a:chExt cx="3695" cy="1103"/>
          </a:xfrm>
        </p:grpSpPr>
        <p:pic>
          <p:nvPicPr>
            <p:cNvPr id="19" name="图片 18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拓展提升</a:t>
              </a:r>
            </a:p>
          </p:txBody>
        </p:sp>
      </p:grpSp>
      <p:sp>
        <p:nvSpPr>
          <p:cNvPr id="2" name="矩形 15"/>
          <p:cNvSpPr>
            <a:spLocks noChangeArrowheads="1"/>
          </p:cNvSpPr>
          <p:nvPr/>
        </p:nvSpPr>
        <p:spPr bwMode="auto">
          <a:xfrm>
            <a:off x="658495" y="2030095"/>
            <a:ext cx="3863975" cy="2861310"/>
          </a:xfrm>
          <a:prstGeom prst="rect">
            <a:avLst/>
          </a:prstGeom>
          <a:solidFill>
            <a:srgbClr val="FFFFFF">
              <a:alpha val="27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莲灯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如果我的心是一朵莲花，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正中擎出一支点亮的蜡，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荧荧虽则单是那一剪光，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我也要它骄傲的捧出辉煌。</a:t>
            </a:r>
          </a:p>
        </p:txBody>
      </p:sp>
      <p:sp>
        <p:nvSpPr>
          <p:cNvPr id="3" name="矩形 15"/>
          <p:cNvSpPr>
            <a:spLocks noChangeArrowheads="1"/>
          </p:cNvSpPr>
          <p:nvPr/>
        </p:nvSpPr>
        <p:spPr bwMode="auto">
          <a:xfrm>
            <a:off x="4725670" y="3067050"/>
            <a:ext cx="3869055" cy="2861310"/>
          </a:xfrm>
          <a:prstGeom prst="rect">
            <a:avLst/>
          </a:prstGeom>
          <a:solidFill>
            <a:srgbClr val="FFFFFF">
              <a:alpha val="27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不怕它只是我个人的莲灯，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照不见前后崎岖的人生</a:t>
            </a:r>
            <a:r>
              <a:rPr lang="en-US" altLang="zh-CN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浮沉它依附着人海的浪涛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明暗自成了它内心的秘奥。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单是那光一闪花一朵--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2" grpId="0" bldLvl="0" animBg="1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9"/>
          <p:cNvSpPr txBox="1">
            <a:spLocks noChangeArrowheads="1"/>
          </p:cNvSpPr>
          <p:nvPr/>
        </p:nvSpPr>
        <p:spPr bwMode="auto">
          <a:xfrm>
            <a:off x="7269958" y="6581779"/>
            <a:ext cx="1847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05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5"/>
          <p:cNvSpPr>
            <a:spLocks noChangeArrowheads="1"/>
          </p:cNvSpPr>
          <p:nvPr/>
        </p:nvSpPr>
        <p:spPr bwMode="auto">
          <a:xfrm>
            <a:off x="974090" y="740410"/>
            <a:ext cx="3818255" cy="2306955"/>
          </a:xfrm>
          <a:prstGeom prst="rect">
            <a:avLst/>
          </a:prstGeom>
          <a:solidFill>
            <a:srgbClr val="FFFFFF">
              <a:alpha val="27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像一叶轻舸驶出了江河</a:t>
            </a:r>
            <a:r>
              <a:rPr lang="en-US" altLang="zh-CN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宛转它漂随命运的波涌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等候那阵阵风向远处推送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算做一次过客在宇宙里，</a:t>
            </a:r>
          </a:p>
        </p:txBody>
      </p:sp>
      <p:sp>
        <p:nvSpPr>
          <p:cNvPr id="3" name="矩形 15"/>
          <p:cNvSpPr>
            <a:spLocks noChangeArrowheads="1"/>
          </p:cNvSpPr>
          <p:nvPr/>
        </p:nvSpPr>
        <p:spPr bwMode="auto">
          <a:xfrm>
            <a:off x="3619500" y="3351530"/>
            <a:ext cx="3896360" cy="1753235"/>
          </a:xfrm>
          <a:prstGeom prst="rect">
            <a:avLst/>
          </a:prstGeom>
          <a:solidFill>
            <a:srgbClr val="FFFFFF">
              <a:alpha val="27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认识这玲珑的生从容的死，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这飘忽的途程也就是个</a:t>
            </a:r>
            <a:r>
              <a:rPr lang="en-US" altLang="zh-CN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也就是个美丽美丽的梦。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19"/>
          <p:cNvSpPr txBox="1">
            <a:spLocks noChangeArrowheads="1"/>
          </p:cNvSpPr>
          <p:nvPr/>
        </p:nvSpPr>
        <p:spPr bwMode="auto">
          <a:xfrm>
            <a:off x="7269958" y="6581779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5745" y="297180"/>
            <a:ext cx="2345690" cy="702310"/>
            <a:chOff x="417" y="760"/>
            <a:chExt cx="3694" cy="1106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" y="760"/>
              <a:ext cx="3695" cy="1106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587" y="853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课前导入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 b="6799"/>
          <a:stretch>
            <a:fillRect/>
          </a:stretch>
        </p:blipFill>
        <p:spPr>
          <a:xfrm>
            <a:off x="5179695" y="2508250"/>
            <a:ext cx="3306445" cy="34061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3575" y="1359535"/>
            <a:ext cx="7536815" cy="1076325"/>
          </a:xfrm>
          <a:prstGeom prst="rect">
            <a:avLst/>
          </a:prstGeom>
          <a:solidFill>
            <a:srgbClr val="FFFFFF">
              <a:alpha val="27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ln>
                  <a:noFill/>
                </a:ln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>
                <a:ln>
                  <a:noFill/>
                </a:ln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2400" b="1" dirty="0">
                <a:ln>
                  <a:noFill/>
                </a:ln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你知道国徽和天安门人民英雄纪念碑</a:t>
            </a:r>
            <a:endParaRPr lang="zh-CN" altLang="en-US" sz="32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的主要图案都是由谁设计的吗？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554"/>
          <a:stretch>
            <a:fillRect/>
          </a:stretch>
        </p:blipFill>
        <p:spPr>
          <a:xfrm>
            <a:off x="1004570" y="2508250"/>
            <a:ext cx="3229610" cy="3319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735455" y="1986280"/>
            <a:ext cx="5938520" cy="193802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3" descr="中国教育出版网"/>
          <p:cNvSpPr txBox="1"/>
          <p:nvPr/>
        </p:nvSpPr>
        <p:spPr>
          <a:xfrm>
            <a:off x="10761663" y="261143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文本框 14" descr="中国教育出版网"/>
          <p:cNvSpPr txBox="1"/>
          <p:nvPr/>
        </p:nvSpPr>
        <p:spPr>
          <a:xfrm>
            <a:off x="10561638" y="39846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 descr="中国教育出版网"/>
          <p:cNvSpPr txBox="1"/>
          <p:nvPr/>
        </p:nvSpPr>
        <p:spPr>
          <a:xfrm>
            <a:off x="420370" y="4090670"/>
            <a:ext cx="8498205" cy="2676525"/>
          </a:xfrm>
          <a:prstGeom prst="rect">
            <a:avLst/>
          </a:prstGeom>
          <a:solidFill>
            <a:schemeClr val="bg1">
              <a:alpha val="38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林徽因</a:t>
            </a:r>
            <a:r>
              <a:rPr lang="zh-CN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在美术方面曾做过三件大事：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第一是</a:t>
            </a: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参与国徽设计，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第二是</a:t>
            </a: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改造传统景泰蓝，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第三是</a:t>
            </a: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参加天安门人民英雄纪念碑设计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，为民族及国家作出莫大的贡献。人民英雄纪念碑，所有花纹全部出自于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林徽因之手。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6470" y="201930"/>
            <a:ext cx="2543175" cy="195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6470" y="2128520"/>
            <a:ext cx="2540000" cy="1962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9645" y="201930"/>
            <a:ext cx="2567940" cy="3867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145" y="208915"/>
            <a:ext cx="2727325" cy="388175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9"/>
          <p:cNvSpPr txBox="1">
            <a:spLocks noChangeArrowheads="1"/>
          </p:cNvSpPr>
          <p:nvPr/>
        </p:nvSpPr>
        <p:spPr bwMode="auto">
          <a:xfrm>
            <a:off x="7269958" y="6581779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0375" y="1497330"/>
            <a:ext cx="3375660" cy="4507230"/>
          </a:xfrm>
          <a:prstGeom prst="rect">
            <a:avLst/>
          </a:prstGeom>
        </p:spPr>
      </p:pic>
      <p:sp>
        <p:nvSpPr>
          <p:cNvPr id="23558" name="矩形 5"/>
          <p:cNvSpPr>
            <a:spLocks noChangeArrowheads="1"/>
          </p:cNvSpPr>
          <p:nvPr/>
        </p:nvSpPr>
        <p:spPr bwMode="auto">
          <a:xfrm>
            <a:off x="431165" y="688975"/>
            <a:ext cx="5424805" cy="5692775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她是一个聪慧的女子，让徐志摩怀想了一生，让梁思成宠爱了一生，让金岳霖默默地记挂了一生，更让世间形色男子仰慕了一生。结婚前，梁思成问林徽因：“有一句话,我只问一次,以后不会再问,为什么是我?”林徽因淡淡地回答:“答案很长,我得用一生去回答你,准备好听我了吗?”这是一个多么知性的女性！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今天，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我们就来学习她的一首曾经名躁一时的诗歌</a:t>
            </a: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你是人间四月天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33244" y="3149611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6146" name="文本框 19"/>
          <p:cNvSpPr txBox="1">
            <a:spLocks noChangeArrowheads="1"/>
          </p:cNvSpPr>
          <p:nvPr/>
        </p:nvSpPr>
        <p:spPr bwMode="auto">
          <a:xfrm>
            <a:off x="7269958" y="6581779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2953385" y="745490"/>
            <a:ext cx="5956300" cy="5543550"/>
          </a:xfrm>
          <a:prstGeom prst="flowChartAlternateProcess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ea"/>
              </a:rPr>
              <a:t>【林徽因】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</a:rPr>
              <a:t>(1904—1955)，福建闽县(今福州)人。建筑师、 教授、作家、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“新月派”诗人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</a:rPr>
              <a:t>。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近代著名政治改革家梁启超的儿媳、当代著名建筑学家梁思成的夫人，中华人民共和国国徽的设计者之一。她是</a:t>
            </a:r>
            <a:r>
              <a:rPr lang="zh-CN" altLang="en-US" sz="2400" b="1" u="sng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中国第一位女性建筑学家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，被胡适誉为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“中国一代才女”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。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林徽因文学作品甚多，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代表作《</a:t>
            </a:r>
            <a:r>
              <a:rPr lang="zh-CN" altLang="en-US" sz="2400" b="1" u="sng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你是人间四月天》、《莲灯》、《九十九度中》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等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。其中，《你是人间四月天》</a:t>
            </a:r>
            <a:r>
              <a:rPr lang="zh-CN" altLang="en-US" sz="2400" b="1" u="sng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最为大众熟知，广为传诵。</a:t>
            </a:r>
            <a:endParaRPr lang="zh-CN" altLang="en-US" sz="2400" b="1" u="sng" dirty="0">
              <a:solidFill>
                <a:schemeClr val="tx1"/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605" y="1842135"/>
            <a:ext cx="2702560" cy="3358515"/>
          </a:xfrm>
          <a:prstGeom prst="ellipse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85750" y="360045"/>
            <a:ext cx="2345690" cy="632460"/>
            <a:chOff x="677" y="701"/>
            <a:chExt cx="3694" cy="996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作者简介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9"/>
          <p:cNvSpPr txBox="1">
            <a:spLocks noChangeArrowheads="1"/>
          </p:cNvSpPr>
          <p:nvPr/>
        </p:nvSpPr>
        <p:spPr bwMode="auto">
          <a:xfrm>
            <a:off x="7269958" y="6581779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397510" y="1620520"/>
            <a:ext cx="4360545" cy="4009390"/>
          </a:xfrm>
          <a:prstGeom prst="rect">
            <a:avLst/>
          </a:prstGeom>
          <a:solidFill>
            <a:schemeClr val="bg1">
              <a:alpha val="33000"/>
            </a:schemeClr>
          </a:solidFill>
          <a:ln w="28575" cmpd="thickThin">
            <a:noFill/>
            <a:prstDash val="sysDash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你是人间的四月天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是林徽因的代表作之一，最初发表于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1934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日的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学文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。关于该诗的创作意图，有两种说法：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一是为悼念徐志摩而作，一是为儿子的出生而作。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97510" y="312420"/>
            <a:ext cx="2345690" cy="632460"/>
            <a:chOff x="626" y="492"/>
            <a:chExt cx="3694" cy="996"/>
          </a:xfrm>
        </p:grpSpPr>
        <p:pic>
          <p:nvPicPr>
            <p:cNvPr id="3" name="图片 2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" y="492"/>
              <a:ext cx="3695" cy="99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852" y="570"/>
              <a:ext cx="299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背景介绍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3470" y="2990215"/>
            <a:ext cx="41910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446405" y="2190750"/>
            <a:ext cx="8381365" cy="3322955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 cmpd="thickThin">
            <a:noFill/>
            <a:prstDash val="sysDash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⑴ 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娉婷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pīngtíng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）：女子容貌姿态娇好的样子。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⑵ 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鲜妍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yán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）：光彩美艳的样子。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⑶ 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冠冕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guān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miǎn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）：古代皇冠或官员的帽子，比</a:t>
            </a:r>
            <a:r>
              <a:rPr lang="zh-CN" altLang="en-US" sz="2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喻第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一，体面，光彩。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⑷ 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呢喃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ní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nán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）：拟声词，形容燕子的叫声。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46405" y="499745"/>
            <a:ext cx="2345690" cy="702310"/>
            <a:chOff x="4732" y="1782"/>
            <a:chExt cx="3694" cy="1106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2" y="1782"/>
              <a:ext cx="3695" cy="1106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4973" y="1876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词语积累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9"/>
          <p:cNvSpPr txBox="1">
            <a:spLocks noChangeArrowheads="1"/>
          </p:cNvSpPr>
          <p:nvPr/>
        </p:nvSpPr>
        <p:spPr bwMode="auto">
          <a:xfrm>
            <a:off x="7269958" y="6581779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"/>
          <p:cNvSpPr txBox="1"/>
          <p:nvPr/>
        </p:nvSpPr>
        <p:spPr>
          <a:xfrm>
            <a:off x="323850" y="2185670"/>
            <a:ext cx="4128135" cy="2861310"/>
          </a:xfrm>
          <a:prstGeom prst="rect">
            <a:avLst/>
          </a:prstGeom>
          <a:solidFill>
            <a:schemeClr val="bg1">
              <a:alpha val="35000"/>
            </a:schemeClr>
          </a:solidFill>
          <a:ln w="31750">
            <a:noFill/>
            <a:prstDash val="dashDot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你是人间的四月天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—— 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一句爱的赞颂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我说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你是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人间的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四月天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笑响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点亮了四面风；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轻灵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在春的光艳中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交舞着变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9226" name="文本框 2"/>
          <p:cNvSpPr txBox="1">
            <a:spLocks noChangeArrowheads="1"/>
          </p:cNvSpPr>
          <p:nvPr/>
        </p:nvSpPr>
        <p:spPr bwMode="auto">
          <a:xfrm>
            <a:off x="700405" y="1434465"/>
            <a:ext cx="703389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听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朗读，体会诗的节奏和重音。</a:t>
            </a:r>
          </a:p>
        </p:txBody>
      </p:sp>
      <p:sp>
        <p:nvSpPr>
          <p:cNvPr id="37" name="文本框 1"/>
          <p:cNvSpPr txBox="1"/>
          <p:nvPr/>
        </p:nvSpPr>
        <p:spPr>
          <a:xfrm>
            <a:off x="4451985" y="3350895"/>
            <a:ext cx="4558665" cy="1753235"/>
          </a:xfrm>
          <a:prstGeom prst="rect">
            <a:avLst/>
          </a:prstGeom>
          <a:solidFill>
            <a:schemeClr val="bg1">
              <a:alpha val="33000"/>
            </a:schemeClr>
          </a:solidFill>
          <a:ln w="31750">
            <a:noFill/>
            <a:prstDash val="dashDot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你是四月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早天里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的云烟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黄昏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吹着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风的软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，星子在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无意中闪，细雨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点洒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在花前。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16560" y="313690"/>
            <a:ext cx="2345690" cy="702310"/>
            <a:chOff x="656" y="494"/>
            <a:chExt cx="3694" cy="1106"/>
          </a:xfrm>
        </p:grpSpPr>
        <p:pic>
          <p:nvPicPr>
            <p:cNvPr id="13" name="图片 12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" y="494"/>
              <a:ext cx="3695" cy="1106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867" y="588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感知文章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8810" y="5215255"/>
            <a:ext cx="3252470" cy="583565"/>
            <a:chOff x="1103" y="8213"/>
            <a:chExt cx="5122" cy="919"/>
          </a:xfrm>
        </p:grpSpPr>
        <p:sp>
          <p:nvSpPr>
            <p:cNvPr id="4" name="文本框 3"/>
            <p:cNvSpPr txBox="1"/>
            <p:nvPr/>
          </p:nvSpPr>
          <p:spPr>
            <a:xfrm>
              <a:off x="1103" y="8213"/>
              <a:ext cx="5122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zh-CN" sz="32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听觉     视觉</a:t>
              </a:r>
            </a:p>
          </p:txBody>
        </p:sp>
        <p:sp>
          <p:nvSpPr>
            <p:cNvPr id="5" name="右箭头 4"/>
            <p:cNvSpPr/>
            <p:nvPr/>
          </p:nvSpPr>
          <p:spPr>
            <a:xfrm>
              <a:off x="2944" y="8346"/>
              <a:ext cx="964" cy="573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3345" y="5299710"/>
            <a:ext cx="3068320" cy="1108710"/>
            <a:chOff x="7953" y="2682"/>
            <a:chExt cx="4832" cy="1746"/>
          </a:xfrm>
        </p:grpSpPr>
        <p:sp>
          <p:nvSpPr>
            <p:cNvPr id="51203" name="文本框 9218"/>
            <p:cNvSpPr txBox="1"/>
            <p:nvPr/>
          </p:nvSpPr>
          <p:spPr>
            <a:xfrm>
              <a:off x="9201" y="2682"/>
              <a:ext cx="3465" cy="8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zh-CN" sz="3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爱的静态美</a:t>
              </a:r>
            </a:p>
          </p:txBody>
        </p:sp>
        <p:sp>
          <p:nvSpPr>
            <p:cNvPr id="7" name="右箭头 6"/>
            <p:cNvSpPr/>
            <p:nvPr/>
          </p:nvSpPr>
          <p:spPr>
            <a:xfrm>
              <a:off x="7953" y="3159"/>
              <a:ext cx="1008" cy="666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文本框 9218"/>
            <p:cNvSpPr txBox="1"/>
            <p:nvPr/>
          </p:nvSpPr>
          <p:spPr>
            <a:xfrm>
              <a:off x="9323" y="3555"/>
              <a:ext cx="3462" cy="8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zh-CN" sz="3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爱的动态美</a:t>
              </a:r>
            </a:p>
          </p:txBody>
        </p:sp>
      </p:grpSp>
      <p:pic>
        <p:nvPicPr>
          <p:cNvPr id="9" name="4你是人间的四月天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22540" y="95694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2">
                <p:cTn id="3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2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9"/>
          <p:cNvSpPr txBox="1">
            <a:spLocks noChangeArrowheads="1"/>
          </p:cNvSpPr>
          <p:nvPr/>
        </p:nvSpPr>
        <p:spPr bwMode="auto">
          <a:xfrm>
            <a:off x="7269958" y="6581779"/>
            <a:ext cx="1847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05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"/>
          <p:cNvSpPr txBox="1"/>
          <p:nvPr/>
        </p:nvSpPr>
        <p:spPr>
          <a:xfrm>
            <a:off x="234950" y="1098550"/>
            <a:ext cx="4387215" cy="1753235"/>
          </a:xfrm>
          <a:prstGeom prst="rect">
            <a:avLst/>
          </a:prstGeom>
          <a:solidFill>
            <a:schemeClr val="bg1">
              <a:alpha val="26000"/>
            </a:schemeClr>
          </a:solidFill>
          <a:ln w="31750">
            <a:noFill/>
            <a:prstDash val="dashDot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那轻，那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娉婷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你是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，鲜妍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百花的冠冕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你戴着，你是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天真，庄严，你是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夜夜的月圆</a:t>
            </a:r>
          </a:p>
        </p:txBody>
      </p:sp>
      <p:sp>
        <p:nvSpPr>
          <p:cNvPr id="37" name="文本框 1"/>
          <p:cNvSpPr txBox="1"/>
          <p:nvPr/>
        </p:nvSpPr>
        <p:spPr>
          <a:xfrm>
            <a:off x="1190625" y="2963545"/>
            <a:ext cx="4730750" cy="1753235"/>
          </a:xfrm>
          <a:prstGeom prst="rect">
            <a:avLst/>
          </a:prstGeom>
          <a:solidFill>
            <a:schemeClr val="bg1">
              <a:alpha val="36000"/>
            </a:schemeClr>
          </a:solidFill>
          <a:ln w="31750">
            <a:noFill/>
            <a:prstDash val="dashDot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雪化后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那片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鹅黄，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你像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；新鲜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初放芽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的绿，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你是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柔嫩喜悦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水光浮动着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你梦期待中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白莲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6" name="文本框 1"/>
          <p:cNvSpPr txBox="1"/>
          <p:nvPr/>
        </p:nvSpPr>
        <p:spPr>
          <a:xfrm>
            <a:off x="2160905" y="4828540"/>
            <a:ext cx="5040630" cy="1753235"/>
          </a:xfrm>
          <a:prstGeom prst="rect">
            <a:avLst/>
          </a:prstGeom>
          <a:solidFill>
            <a:schemeClr val="bg1">
              <a:alpha val="33000"/>
            </a:schemeClr>
          </a:solidFill>
          <a:ln w="31750">
            <a:noFill/>
            <a:prstDash val="dashDot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一树一树的花开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，是燕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梁间呢喃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你是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爱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，是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暖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是希望，你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人间的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四月天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！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26720" y="304165"/>
            <a:ext cx="2345690" cy="702310"/>
            <a:chOff x="672" y="479"/>
            <a:chExt cx="3694" cy="1106"/>
          </a:xfrm>
        </p:grpSpPr>
        <p:pic>
          <p:nvPicPr>
            <p:cNvPr id="13" name="图片 12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" y="479"/>
              <a:ext cx="3695" cy="1106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867" y="588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感知文章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36490" y="1325880"/>
            <a:ext cx="3608705" cy="1014730"/>
            <a:chOff x="7774" y="2088"/>
            <a:chExt cx="5683" cy="1598"/>
          </a:xfrm>
        </p:grpSpPr>
        <p:sp>
          <p:nvSpPr>
            <p:cNvPr id="7" name="文本框 9218"/>
            <p:cNvSpPr txBox="1"/>
            <p:nvPr/>
          </p:nvSpPr>
          <p:spPr>
            <a:xfrm>
              <a:off x="8905" y="2088"/>
              <a:ext cx="4553" cy="1598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zh-CN" sz="3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爱的美和深刻、</a:t>
              </a:r>
            </a:p>
            <a:p>
              <a:r>
                <a:rPr lang="zh-CN" altLang="zh-CN" sz="3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厚重与庄严</a:t>
              </a:r>
            </a:p>
          </p:txBody>
        </p:sp>
        <p:sp>
          <p:nvSpPr>
            <p:cNvPr id="3" name="右箭头 2"/>
            <p:cNvSpPr/>
            <p:nvPr/>
          </p:nvSpPr>
          <p:spPr>
            <a:xfrm>
              <a:off x="7774" y="2554"/>
              <a:ext cx="1008" cy="666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28385" y="3038475"/>
            <a:ext cx="2671445" cy="1568450"/>
            <a:chOff x="9651" y="4785"/>
            <a:chExt cx="4207" cy="2470"/>
          </a:xfrm>
        </p:grpSpPr>
        <p:sp>
          <p:nvSpPr>
            <p:cNvPr id="51203" name="文本框 9218"/>
            <p:cNvSpPr txBox="1"/>
            <p:nvPr/>
          </p:nvSpPr>
          <p:spPr>
            <a:xfrm>
              <a:off x="10484" y="4785"/>
              <a:ext cx="2795" cy="872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zh-CN" sz="3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色彩丰富</a:t>
              </a:r>
            </a:p>
          </p:txBody>
        </p:sp>
        <p:sp>
          <p:nvSpPr>
            <p:cNvPr id="5" name="文本框 9218"/>
            <p:cNvSpPr txBox="1"/>
            <p:nvPr/>
          </p:nvSpPr>
          <p:spPr>
            <a:xfrm>
              <a:off x="10484" y="5657"/>
              <a:ext cx="3375" cy="1598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zh-CN" sz="3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爱的生命力和纯净</a:t>
              </a:r>
            </a:p>
          </p:txBody>
        </p:sp>
        <p:sp>
          <p:nvSpPr>
            <p:cNvPr id="6" name="右大括号 5"/>
            <p:cNvSpPr/>
            <p:nvPr/>
          </p:nvSpPr>
          <p:spPr>
            <a:xfrm>
              <a:off x="9651" y="4927"/>
              <a:ext cx="584" cy="2241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946265" y="5292408"/>
            <a:ext cx="2044700" cy="1014412"/>
            <a:chOff x="10939" y="8335"/>
            <a:chExt cx="3220" cy="1597"/>
          </a:xfrm>
        </p:grpSpPr>
        <p:sp>
          <p:nvSpPr>
            <p:cNvPr id="10" name="文本框 9218"/>
            <p:cNvSpPr txBox="1"/>
            <p:nvPr/>
          </p:nvSpPr>
          <p:spPr>
            <a:xfrm>
              <a:off x="11947" y="8335"/>
              <a:ext cx="2212" cy="1597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zh-CN" sz="3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爱之深</a:t>
              </a:r>
            </a:p>
            <a:p>
              <a:r>
                <a:rPr lang="zh-CN" altLang="zh-CN" sz="3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情之切</a:t>
              </a: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0939" y="8800"/>
              <a:ext cx="1008" cy="666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1f40f17b-fd4d-4332-84ae-73fff09bcff9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2396</Words>
  <Application>Microsoft Office PowerPoint</Application>
  <PresentationFormat>全屏显示(4:3)</PresentationFormat>
  <Paragraphs>153</Paragraphs>
  <Slides>20</Slides>
  <Notes>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2019-04-12T03:28:00Z</dcterms:created>
  <dcterms:modified xsi:type="dcterms:W3CDTF">2019-08-27T08:28:27Z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