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1" r:id="rId2"/>
    <p:sldId id="257" r:id="rId3"/>
    <p:sldId id="261" r:id="rId4"/>
    <p:sldId id="259" r:id="rId5"/>
    <p:sldId id="260" r:id="rId6"/>
    <p:sldId id="263" r:id="rId7"/>
    <p:sldId id="264" r:id="rId8"/>
    <p:sldId id="265" r:id="rId9"/>
    <p:sldId id="262" r:id="rId10"/>
    <p:sldId id="266" r:id="rId11"/>
    <p:sldId id="271" r:id="rId12"/>
    <p:sldId id="267" r:id="rId13"/>
    <p:sldId id="268" r:id="rId14"/>
    <p:sldId id="269" r:id="rId15"/>
    <p:sldId id="270" r:id="rId16"/>
    <p:sldId id="275" r:id="rId17"/>
    <p:sldId id="276" r:id="rId18"/>
    <p:sldId id="272" r:id="rId19"/>
    <p:sldId id="273" r:id="rId20"/>
    <p:sldId id="274" r:id="rId21"/>
    <p:sldId id="279" r:id="rId22"/>
    <p:sldId id="278" r:id="rId23"/>
    <p:sldId id="277" r:id="rId24"/>
    <p:sldId id="280" r:id="rId2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8" d="100"/>
          <a:sy n="98" d="100"/>
        </p:scale>
        <p:origin x="-11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2014/12/18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2014/12/18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2014/12/18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2014/12/18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2014/12/18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2014/12/18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2014/12/18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lang="zh-CN" altLang="en-US" sz="5400" b="1" dirty="0" smtClean="0">
                <a:solidFill>
                  <a:srgbClr val="FF0000"/>
                </a:solidFill>
              </a:rPr>
              <a:t>中考说明文复习</a:t>
            </a:r>
            <a:endParaRPr lang="zh-CN" altLang="en-US" sz="5400" b="1"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548680"/>
            <a:ext cx="8280920" cy="3046988"/>
          </a:xfrm>
          <a:prstGeom prst="rect">
            <a:avLst/>
          </a:prstGeom>
          <a:noFill/>
        </p:spPr>
        <p:txBody>
          <a:bodyPr wrap="square" rtlCol="0">
            <a:spAutoFit/>
          </a:bodyPr>
          <a:lstStyle/>
          <a:p>
            <a:r>
              <a:rPr lang="zh-CN" altLang="en-US" sz="3200" b="1" dirty="0" smtClean="0">
                <a:solidFill>
                  <a:srgbClr val="FF0000"/>
                </a:solidFill>
              </a:rPr>
              <a:t>引用</a:t>
            </a:r>
            <a:r>
              <a:rPr lang="zh-CN" altLang="en-US" sz="3200" b="1" dirty="0" smtClean="0"/>
              <a:t>（诗歌、</a:t>
            </a:r>
            <a:r>
              <a:rPr lang="zh-CN" altLang="en-US" sz="3200" b="1" dirty="0" smtClean="0"/>
              <a:t>神话</a:t>
            </a:r>
            <a:r>
              <a:rPr lang="zh-CN" altLang="en-US" sz="3200" b="1" dirty="0" smtClean="0"/>
              <a:t>、</a:t>
            </a:r>
            <a:r>
              <a:rPr lang="zh-CN" altLang="en-US" sz="3200" b="1" dirty="0" smtClean="0"/>
              <a:t>故事</a:t>
            </a:r>
            <a:r>
              <a:rPr lang="zh-CN" altLang="en-US" sz="3200" b="1" dirty="0" smtClean="0"/>
              <a:t>、</a:t>
            </a:r>
            <a:r>
              <a:rPr lang="zh-CN" altLang="en-US" sz="3200" b="1" dirty="0" smtClean="0"/>
              <a:t>谜语</a:t>
            </a:r>
            <a:r>
              <a:rPr lang="zh-CN" altLang="en-US" sz="3200" b="1" dirty="0" smtClean="0"/>
              <a:t>等</a:t>
            </a:r>
            <a:r>
              <a:rPr lang="zh-CN" altLang="en-US" sz="3200" b="1" dirty="0" smtClean="0"/>
              <a:t>）生动的说明了，增加了文章的趣味性，激发了读者的阅读兴趣。</a:t>
            </a:r>
            <a:endParaRPr lang="en-US" altLang="zh-CN" sz="3200" b="1" dirty="0" smtClean="0"/>
          </a:p>
          <a:p>
            <a:r>
              <a:rPr lang="zh-CN" altLang="en-US" sz="3200" b="1" dirty="0" smtClean="0"/>
              <a:t>两种以上说明方法一起使用时，要根据说明内容的相同与否，确定是否合在一起回答。（ </a:t>
            </a:r>
            <a:r>
              <a:rPr lang="en-US" altLang="zh-CN" sz="3200" b="1" dirty="0" smtClean="0"/>
              <a:t>…</a:t>
            </a:r>
            <a:r>
              <a:rPr lang="zh-CN" altLang="en-US" sz="3200" b="1" dirty="0" smtClean="0"/>
              <a:t>又</a:t>
            </a:r>
            <a:r>
              <a:rPr lang="en-US" altLang="zh-CN" sz="3200" b="1" dirty="0" smtClean="0"/>
              <a:t>…</a:t>
            </a:r>
            <a:r>
              <a:rPr lang="zh-CN" altLang="en-US" sz="3200" b="1" dirty="0" smtClean="0"/>
              <a:t>说明了</a:t>
            </a:r>
            <a:r>
              <a:rPr lang="en-US" altLang="zh-CN" sz="3200" b="1" dirty="0" smtClean="0"/>
              <a:t>…</a:t>
            </a:r>
            <a:r>
              <a:rPr lang="zh-CN" altLang="en-US" sz="3200" b="1" dirty="0" smtClean="0"/>
              <a:t>内容）</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 Box 4"/>
          <p:cNvSpPr txBox="1">
            <a:spLocks noChangeArrowheads="1"/>
          </p:cNvSpPr>
          <p:nvPr/>
        </p:nvSpPr>
        <p:spPr bwMode="auto">
          <a:xfrm>
            <a:off x="304800" y="609600"/>
            <a:ext cx="8382000" cy="641350"/>
          </a:xfrm>
          <a:prstGeom prst="rect">
            <a:avLst/>
          </a:prstGeom>
          <a:noFill/>
          <a:ln w="9525">
            <a:noFill/>
            <a:miter lim="800000"/>
            <a:headEnd/>
            <a:tailEnd/>
          </a:ln>
        </p:spPr>
        <p:txBody>
          <a:bodyPr>
            <a:spAutoFit/>
          </a:bodyPr>
          <a:lstStyle/>
          <a:p>
            <a:pPr>
              <a:spcBef>
                <a:spcPct val="50000"/>
              </a:spcBef>
            </a:pPr>
            <a:r>
              <a:rPr lang="zh-CN" altLang="en-US" sz="3600"/>
              <a:t>三、说明文中常见的限制性词语</a:t>
            </a:r>
          </a:p>
        </p:txBody>
      </p:sp>
      <p:sp>
        <p:nvSpPr>
          <p:cNvPr id="16389" name="Text Box 5"/>
          <p:cNvSpPr txBox="1">
            <a:spLocks noChangeArrowheads="1"/>
          </p:cNvSpPr>
          <p:nvPr/>
        </p:nvSpPr>
        <p:spPr bwMode="auto">
          <a:xfrm>
            <a:off x="228600" y="1447800"/>
            <a:ext cx="8229600" cy="4540250"/>
          </a:xfrm>
          <a:prstGeom prst="rect">
            <a:avLst/>
          </a:prstGeom>
          <a:noFill/>
          <a:ln w="9525">
            <a:noFill/>
            <a:miter lim="800000"/>
            <a:headEnd/>
            <a:tailEnd/>
          </a:ln>
        </p:spPr>
        <p:txBody>
          <a:bodyPr>
            <a:spAutoFit/>
          </a:bodyPr>
          <a:lstStyle/>
          <a:p>
            <a:r>
              <a:rPr lang="en-US" altLang="zh-CN" sz="3200"/>
              <a:t>1</a:t>
            </a:r>
            <a:r>
              <a:rPr lang="zh-CN" altLang="en-US" sz="3200"/>
              <a:t>、表范围：几乎、全部、至少、绝大多数、极个别、部分、</a:t>
            </a:r>
            <a:r>
              <a:rPr lang="zh-CN" altLang="en-US" sz="3600"/>
              <a:t>之一</a:t>
            </a:r>
            <a:r>
              <a:rPr lang="en-US" altLang="zh-CN" sz="3200"/>
              <a:t>……</a:t>
            </a:r>
          </a:p>
          <a:p>
            <a:r>
              <a:rPr lang="en-US" altLang="zh-CN" sz="3200"/>
              <a:t>2</a:t>
            </a:r>
            <a:r>
              <a:rPr lang="zh-CN" altLang="en-US" sz="3200"/>
              <a:t>、表程度：更、非常、比较、几乎、相当、十分，很</a:t>
            </a:r>
            <a:r>
              <a:rPr lang="en-US" altLang="zh-CN" sz="3200"/>
              <a:t>…… </a:t>
            </a:r>
          </a:p>
          <a:p>
            <a:r>
              <a:rPr lang="en-US" altLang="zh-CN" sz="3200"/>
              <a:t>3</a:t>
            </a:r>
            <a:r>
              <a:rPr lang="zh-CN" altLang="en-US" sz="3200"/>
              <a:t>、表推测、估计：大约、可能、左右、可算</a:t>
            </a:r>
            <a:r>
              <a:rPr lang="en-US" altLang="zh-CN" sz="3200"/>
              <a:t>…… </a:t>
            </a:r>
          </a:p>
          <a:p>
            <a:r>
              <a:rPr lang="en-US" altLang="zh-CN" sz="3200"/>
              <a:t>4</a:t>
            </a:r>
            <a:r>
              <a:rPr lang="zh-CN" altLang="en-US" sz="3200"/>
              <a:t>、表时间频率：常常、经常、有时、</a:t>
            </a:r>
            <a:r>
              <a:rPr lang="en-US" altLang="zh-CN" sz="3200"/>
              <a:t>……</a:t>
            </a:r>
            <a:r>
              <a:rPr lang="en-US" altLang="zh-CN" sz="3200" b="0"/>
              <a:t> </a:t>
            </a:r>
          </a:p>
          <a:p>
            <a:r>
              <a:rPr lang="en-US" altLang="zh-CN" sz="3200"/>
              <a:t>5</a:t>
            </a:r>
            <a:r>
              <a:rPr lang="zh-CN" altLang="en-US" sz="3200"/>
              <a:t>、表消息来源：据专家说、据科学测定</a:t>
            </a:r>
          </a:p>
          <a:p>
            <a:r>
              <a:rPr lang="zh-CN" altLang="en-US" sz="3200"/>
              <a:t>       据了解、 据可靠消息</a:t>
            </a:r>
            <a:r>
              <a:rPr lang="en-US" altLang="zh-CN" sz="32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388"/>
                                        </p:tgtEl>
                                        <p:attrNameLst>
                                          <p:attrName>style.visibility</p:attrName>
                                        </p:attrNameLst>
                                      </p:cBhvr>
                                      <p:to>
                                        <p:strVal val="visible"/>
                                      </p:to>
                                    </p:set>
                                    <p:animEffect transition="in" filter="blinds(horizontal)">
                                      <p:cBhvr>
                                        <p:cTn id="7" dur="500"/>
                                        <p:tgtEl>
                                          <p:spTgt spid="1638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389"/>
                                        </p:tgtEl>
                                        <p:attrNameLst>
                                          <p:attrName>style.visibility</p:attrName>
                                        </p:attrNameLst>
                                      </p:cBhvr>
                                      <p:to>
                                        <p:strVal val="visible"/>
                                      </p:to>
                                    </p:set>
                                    <p:animEffect transition="in" filter="blinds(horizontal)">
                                      <p:cBhvr>
                                        <p:cTn id="12" dur="500"/>
                                        <p:tgtEl>
                                          <p:spTgt spid="163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p:bldP spid="1638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Text Box 5"/>
          <p:cNvSpPr txBox="1">
            <a:spLocks noChangeArrowheads="1"/>
          </p:cNvSpPr>
          <p:nvPr/>
        </p:nvSpPr>
        <p:spPr bwMode="auto">
          <a:xfrm>
            <a:off x="0" y="990600"/>
            <a:ext cx="8763000" cy="641350"/>
          </a:xfrm>
          <a:prstGeom prst="rect">
            <a:avLst/>
          </a:prstGeom>
          <a:noFill/>
          <a:ln w="9525">
            <a:noFill/>
            <a:miter lim="800000"/>
            <a:headEnd/>
            <a:tailEnd/>
          </a:ln>
        </p:spPr>
        <p:txBody>
          <a:bodyPr>
            <a:spAutoFit/>
          </a:bodyPr>
          <a:lstStyle/>
          <a:p>
            <a:pPr>
              <a:spcBef>
                <a:spcPct val="50000"/>
              </a:spcBef>
            </a:pPr>
            <a:r>
              <a:rPr lang="en-US" altLang="zh-CN" sz="3600">
                <a:solidFill>
                  <a:schemeClr val="accent2"/>
                </a:solidFill>
              </a:rPr>
              <a:t>1.“×××”</a:t>
            </a:r>
            <a:r>
              <a:rPr lang="zh-CN" altLang="en-US" sz="3600">
                <a:solidFill>
                  <a:schemeClr val="accent2"/>
                </a:solidFill>
              </a:rPr>
              <a:t>词好在哪里？（或作用是什么）</a:t>
            </a:r>
          </a:p>
        </p:txBody>
      </p:sp>
      <p:sp>
        <p:nvSpPr>
          <p:cNvPr id="20488" name="Text Box 8"/>
          <p:cNvSpPr txBox="1">
            <a:spLocks noChangeArrowheads="1"/>
          </p:cNvSpPr>
          <p:nvPr/>
        </p:nvSpPr>
        <p:spPr bwMode="auto">
          <a:xfrm>
            <a:off x="457200" y="1752600"/>
            <a:ext cx="7848600" cy="2289175"/>
          </a:xfrm>
          <a:prstGeom prst="rect">
            <a:avLst/>
          </a:prstGeom>
          <a:noFill/>
          <a:ln w="9525">
            <a:noFill/>
            <a:miter lim="800000"/>
            <a:headEnd/>
            <a:tailEnd/>
          </a:ln>
        </p:spPr>
        <p:txBody>
          <a:bodyPr>
            <a:spAutoFit/>
          </a:bodyPr>
          <a:lstStyle/>
          <a:p>
            <a:pPr>
              <a:spcBef>
                <a:spcPct val="50000"/>
              </a:spcBef>
            </a:pPr>
            <a:r>
              <a:rPr lang="en-US" altLang="zh-CN" sz="3600">
                <a:solidFill>
                  <a:srgbClr val="000000"/>
                </a:solidFill>
              </a:rPr>
              <a:t>“</a:t>
            </a:r>
            <a:r>
              <a:rPr lang="zh-CN" altLang="en-US" sz="3600">
                <a:solidFill>
                  <a:srgbClr val="000000"/>
                </a:solidFill>
              </a:rPr>
              <a:t>大型油轮失事以后，其中的原油全部流入海洋中，从而造成</a:t>
            </a:r>
            <a:r>
              <a:rPr lang="zh-CN" altLang="en-US" sz="3600" u="sng">
                <a:solidFill>
                  <a:srgbClr val="FF3300"/>
                </a:solidFill>
              </a:rPr>
              <a:t>严重</a:t>
            </a:r>
            <a:r>
              <a:rPr lang="zh-CN" altLang="en-US" sz="3600">
                <a:solidFill>
                  <a:srgbClr val="000000"/>
                </a:solidFill>
              </a:rPr>
              <a:t>的海洋石油污染。 ” 这一句话中“严重”一词好在哪里？</a:t>
            </a:r>
          </a:p>
        </p:txBody>
      </p:sp>
      <p:sp>
        <p:nvSpPr>
          <p:cNvPr id="20489" name="Text Box 9"/>
          <p:cNvSpPr txBox="1">
            <a:spLocks noChangeArrowheads="1"/>
          </p:cNvSpPr>
          <p:nvPr/>
        </p:nvSpPr>
        <p:spPr bwMode="auto">
          <a:xfrm>
            <a:off x="0" y="3717925"/>
            <a:ext cx="8686800" cy="3140075"/>
          </a:xfrm>
          <a:prstGeom prst="rect">
            <a:avLst/>
          </a:prstGeom>
          <a:noFill/>
          <a:ln w="9525">
            <a:noFill/>
            <a:miter lim="800000"/>
            <a:headEnd/>
            <a:tailEnd/>
          </a:ln>
        </p:spPr>
        <p:txBody>
          <a:bodyPr>
            <a:spAutoFit/>
          </a:bodyPr>
          <a:lstStyle/>
          <a:p>
            <a:pPr>
              <a:spcBef>
                <a:spcPct val="50000"/>
              </a:spcBef>
            </a:pPr>
            <a:r>
              <a:rPr lang="en-US" altLang="zh-CN" sz="2400">
                <a:solidFill>
                  <a:srgbClr val="FF3300"/>
                </a:solidFill>
              </a:rPr>
              <a:t> </a:t>
            </a:r>
            <a:r>
              <a:rPr lang="en-US" altLang="zh-CN" sz="3600">
                <a:solidFill>
                  <a:srgbClr val="FF3300"/>
                </a:solidFill>
              </a:rPr>
              <a:t>“</a:t>
            </a:r>
            <a:r>
              <a:rPr lang="zh-CN" altLang="en-US" sz="3600">
                <a:solidFill>
                  <a:srgbClr val="FF3300"/>
                </a:solidFill>
              </a:rPr>
              <a:t>严重”表示程度，</a:t>
            </a:r>
            <a:endParaRPr lang="en-US" altLang="zh-CN" sz="3600">
              <a:solidFill>
                <a:srgbClr val="FF3300"/>
              </a:solidFill>
            </a:endParaRPr>
          </a:p>
          <a:p>
            <a:pPr>
              <a:spcBef>
                <a:spcPct val="50000"/>
              </a:spcBef>
            </a:pPr>
            <a:r>
              <a:rPr lang="zh-CN" altLang="en-US" sz="3600">
                <a:solidFill>
                  <a:srgbClr val="FF3300"/>
                </a:solidFill>
              </a:rPr>
              <a:t>准确地说明了大型油轮失事后流入海洋的石油对海洋造成的污染程度深，影响大。“严重”体现了说明文语言的准确性、严密性</a:t>
            </a:r>
          </a:p>
        </p:txBody>
      </p:sp>
      <p:sp>
        <p:nvSpPr>
          <p:cNvPr id="11269" name="Text Box 7"/>
          <p:cNvSpPr txBox="1">
            <a:spLocks noChangeArrowheads="1"/>
          </p:cNvSpPr>
          <p:nvPr/>
        </p:nvSpPr>
        <p:spPr bwMode="auto">
          <a:xfrm>
            <a:off x="533400" y="304800"/>
            <a:ext cx="8229600" cy="579438"/>
          </a:xfrm>
          <a:prstGeom prst="rect">
            <a:avLst/>
          </a:prstGeom>
          <a:noFill/>
          <a:ln w="9525">
            <a:noFill/>
            <a:miter lim="800000"/>
            <a:headEnd/>
            <a:tailEnd/>
          </a:ln>
        </p:spPr>
        <p:txBody>
          <a:bodyPr>
            <a:spAutoFit/>
          </a:bodyPr>
          <a:lstStyle/>
          <a:p>
            <a:pPr>
              <a:spcBef>
                <a:spcPct val="50000"/>
              </a:spcBef>
            </a:pPr>
            <a:r>
              <a:rPr lang="zh-CN" altLang="en-US" sz="3200"/>
              <a:t>五、中考典型试题一</a:t>
            </a:r>
            <a:r>
              <a:rPr lang="zh-CN" altLang="en-US" sz="3200" b="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485"/>
                                        </p:tgtEl>
                                        <p:attrNameLst>
                                          <p:attrName>style.visibility</p:attrName>
                                        </p:attrNameLst>
                                      </p:cBhvr>
                                      <p:to>
                                        <p:strVal val="visible"/>
                                      </p:to>
                                    </p:set>
                                    <p:animEffect transition="in" filter="blinds(horizontal)">
                                      <p:cBhvr>
                                        <p:cTn id="7" dur="500"/>
                                        <p:tgtEl>
                                          <p:spTgt spid="2048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0488">
                                            <p:txEl>
                                              <p:pRg st="0" end="0"/>
                                            </p:txEl>
                                          </p:spTgt>
                                        </p:tgtEl>
                                        <p:attrNameLst>
                                          <p:attrName>style.visibility</p:attrName>
                                        </p:attrNameLst>
                                      </p:cBhvr>
                                      <p:to>
                                        <p:strVal val="visible"/>
                                      </p:to>
                                    </p:set>
                                    <p:animEffect transition="in" filter="blinds(horizontal)">
                                      <p:cBhvr>
                                        <p:cTn id="12" dur="500"/>
                                        <p:tgtEl>
                                          <p:spTgt spid="2048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0489">
                                            <p:txEl>
                                              <p:pRg st="0" end="0"/>
                                            </p:txEl>
                                          </p:spTgt>
                                        </p:tgtEl>
                                        <p:attrNameLst>
                                          <p:attrName>style.visibility</p:attrName>
                                        </p:attrNameLst>
                                      </p:cBhvr>
                                      <p:to>
                                        <p:strVal val="visible"/>
                                      </p:to>
                                    </p:set>
                                    <p:anim calcmode="lin" valueType="num">
                                      <p:cBhvr additive="base">
                                        <p:cTn id="17" dur="500" fill="hold"/>
                                        <p:tgtEl>
                                          <p:spTgt spid="20489">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048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0489">
                                            <p:txEl>
                                              <p:pRg st="1" end="1"/>
                                            </p:txEl>
                                          </p:spTgt>
                                        </p:tgtEl>
                                        <p:attrNameLst>
                                          <p:attrName>style.visibility</p:attrName>
                                        </p:attrNameLst>
                                      </p:cBhvr>
                                      <p:to>
                                        <p:strVal val="visible"/>
                                      </p:to>
                                    </p:set>
                                    <p:anim calcmode="lin" valueType="num">
                                      <p:cBhvr additive="base">
                                        <p:cTn id="23" dur="500" fill="hold"/>
                                        <p:tgtEl>
                                          <p:spTgt spid="20489">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048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2"/>
          <p:cNvSpPr txBox="1">
            <a:spLocks noChangeArrowheads="1"/>
          </p:cNvSpPr>
          <p:nvPr/>
        </p:nvSpPr>
        <p:spPr bwMode="auto">
          <a:xfrm>
            <a:off x="0" y="3581400"/>
            <a:ext cx="8915400" cy="2862263"/>
          </a:xfrm>
          <a:prstGeom prst="rect">
            <a:avLst/>
          </a:prstGeom>
          <a:noFill/>
          <a:ln w="9525">
            <a:noFill/>
            <a:miter lim="800000"/>
            <a:headEnd/>
            <a:tailEnd/>
          </a:ln>
        </p:spPr>
        <p:txBody>
          <a:bodyPr>
            <a:spAutoFit/>
          </a:bodyPr>
          <a:lstStyle/>
          <a:p>
            <a:pPr>
              <a:spcBef>
                <a:spcPct val="50000"/>
              </a:spcBef>
            </a:pPr>
            <a:r>
              <a:rPr lang="en-US" altLang="zh-CN">
                <a:solidFill>
                  <a:srgbClr val="FF0000"/>
                </a:solidFill>
              </a:rPr>
              <a:t>“</a:t>
            </a:r>
            <a:r>
              <a:rPr lang="zh-CN" altLang="en-US" sz="3600">
                <a:solidFill>
                  <a:srgbClr val="FF0000"/>
                </a:solidFill>
              </a:rPr>
              <a:t>几乎”表极大范围，但尚未达到整体；</a:t>
            </a:r>
            <a:endParaRPr lang="en-US" altLang="zh-CN" sz="3600">
              <a:solidFill>
                <a:srgbClr val="FF0000"/>
              </a:solidFill>
            </a:endParaRPr>
          </a:p>
          <a:p>
            <a:pPr>
              <a:spcBef>
                <a:spcPct val="50000"/>
              </a:spcBef>
            </a:pPr>
            <a:r>
              <a:rPr lang="zh-CN" altLang="en-US" sz="3600">
                <a:solidFill>
                  <a:srgbClr val="FF0000"/>
                </a:solidFill>
              </a:rPr>
              <a:t>准确地说明了塑料被人们广泛的应用领域的范围广， 但不是所有的领域。</a:t>
            </a:r>
            <a:endParaRPr lang="en-US" altLang="zh-CN" sz="3600">
              <a:solidFill>
                <a:srgbClr val="FF0000"/>
              </a:solidFill>
            </a:endParaRPr>
          </a:p>
          <a:p>
            <a:pPr>
              <a:spcBef>
                <a:spcPct val="50000"/>
              </a:spcBef>
            </a:pPr>
            <a:r>
              <a:rPr lang="zh-CN" altLang="en-US" sz="3600">
                <a:solidFill>
                  <a:srgbClr val="FF0000"/>
                </a:solidFill>
              </a:rPr>
              <a:t>体现了说明文语言准确、周密的特 点。</a:t>
            </a:r>
            <a:r>
              <a:rPr lang="zh-CN" altLang="en-US" sz="3600" b="0">
                <a:solidFill>
                  <a:srgbClr val="FF0000"/>
                </a:solidFill>
              </a:rPr>
              <a:t> </a:t>
            </a:r>
          </a:p>
        </p:txBody>
      </p:sp>
      <p:sp>
        <p:nvSpPr>
          <p:cNvPr id="79875" name="Text Box 3"/>
          <p:cNvSpPr txBox="1">
            <a:spLocks noChangeArrowheads="1"/>
          </p:cNvSpPr>
          <p:nvPr/>
        </p:nvSpPr>
        <p:spPr bwMode="auto">
          <a:xfrm>
            <a:off x="228600" y="609600"/>
            <a:ext cx="8763000" cy="2530475"/>
          </a:xfrm>
          <a:prstGeom prst="rect">
            <a:avLst/>
          </a:prstGeom>
          <a:noFill/>
          <a:ln w="9525">
            <a:noFill/>
            <a:miter lim="800000"/>
            <a:headEnd/>
            <a:tailEnd/>
          </a:ln>
          <a:effectLst/>
        </p:spPr>
        <p:txBody>
          <a:bodyPr>
            <a:spAutoFit/>
          </a:bodyPr>
          <a:lstStyle/>
          <a:p>
            <a:pPr>
              <a:defRPr/>
            </a:pPr>
            <a:r>
              <a:rPr lang="en-US" altLang="zh-CN" sz="4000" dirty="0">
                <a:latin typeface="Arial" charset="0"/>
              </a:rPr>
              <a:t>2</a:t>
            </a:r>
            <a:r>
              <a:rPr lang="zh-CN" altLang="en-US" sz="4000" dirty="0">
                <a:latin typeface="Arial" charset="0"/>
              </a:rPr>
              <a:t>、根据说明文语言的特点，说 说下面句子中加点的词的作 用。 </a:t>
            </a:r>
          </a:p>
          <a:p>
            <a:pPr>
              <a:defRPr/>
            </a:pPr>
            <a:r>
              <a:rPr lang="zh-CN" altLang="en-US" sz="4000" dirty="0">
                <a:latin typeface="Arial" charset="0"/>
              </a:rPr>
              <a:t>例如：塑料问世后，即被人们广泛地应用到了</a:t>
            </a:r>
            <a:r>
              <a:rPr lang="zh-CN" altLang="en-US" sz="4000" u="dashHeavy" dirty="0">
                <a:latin typeface="Arial" charset="0"/>
              </a:rPr>
              <a:t>几乎</a:t>
            </a:r>
            <a:r>
              <a:rPr lang="zh-CN" altLang="en-US" sz="4000" dirty="0">
                <a:latin typeface="Arial" charset="0"/>
              </a:rPr>
              <a:t>所有的领域。</a:t>
            </a:r>
            <a:r>
              <a:rPr lang="zh-CN" altLang="en-US" sz="4000" b="0" dirty="0">
                <a:latin typeface="Arial"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9874">
                                            <p:txEl>
                                              <p:pRg st="0" end="0"/>
                                            </p:txEl>
                                          </p:spTgt>
                                        </p:tgtEl>
                                        <p:attrNameLst>
                                          <p:attrName>style.visibility</p:attrName>
                                        </p:attrNameLst>
                                      </p:cBhvr>
                                      <p:to>
                                        <p:strVal val="visible"/>
                                      </p:to>
                                    </p:set>
                                    <p:anim calcmode="lin" valueType="num">
                                      <p:cBhvr additive="base">
                                        <p:cTn id="7" dur="500" fill="hold"/>
                                        <p:tgtEl>
                                          <p:spTgt spid="7987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987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9874">
                                            <p:txEl>
                                              <p:pRg st="1" end="1"/>
                                            </p:txEl>
                                          </p:spTgt>
                                        </p:tgtEl>
                                        <p:attrNameLst>
                                          <p:attrName>style.visibility</p:attrName>
                                        </p:attrNameLst>
                                      </p:cBhvr>
                                      <p:to>
                                        <p:strVal val="visible"/>
                                      </p:to>
                                    </p:set>
                                    <p:anim calcmode="lin" valueType="num">
                                      <p:cBhvr additive="base">
                                        <p:cTn id="13" dur="500" fill="hold"/>
                                        <p:tgtEl>
                                          <p:spTgt spid="7987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987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9874">
                                            <p:txEl>
                                              <p:pRg st="2" end="2"/>
                                            </p:txEl>
                                          </p:spTgt>
                                        </p:tgtEl>
                                        <p:attrNameLst>
                                          <p:attrName>style.visibility</p:attrName>
                                        </p:attrNameLst>
                                      </p:cBhvr>
                                      <p:to>
                                        <p:strVal val="visible"/>
                                      </p:to>
                                    </p:set>
                                    <p:anim calcmode="lin" valueType="num">
                                      <p:cBhvr additive="base">
                                        <p:cTn id="19" dur="500" fill="hold"/>
                                        <p:tgtEl>
                                          <p:spTgt spid="7987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987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4"/>
          <p:cNvSpPr txBox="1">
            <a:spLocks noChangeArrowheads="1"/>
          </p:cNvSpPr>
          <p:nvPr/>
        </p:nvSpPr>
        <p:spPr bwMode="auto">
          <a:xfrm>
            <a:off x="304800" y="0"/>
            <a:ext cx="5791200" cy="701675"/>
          </a:xfrm>
          <a:prstGeom prst="rect">
            <a:avLst/>
          </a:prstGeom>
          <a:noFill/>
          <a:ln w="9525">
            <a:noFill/>
            <a:miter lim="800000"/>
            <a:headEnd/>
            <a:tailEnd/>
          </a:ln>
        </p:spPr>
        <p:txBody>
          <a:bodyPr>
            <a:spAutoFit/>
          </a:bodyPr>
          <a:lstStyle/>
          <a:p>
            <a:pPr>
              <a:spcBef>
                <a:spcPct val="50000"/>
              </a:spcBef>
            </a:pPr>
            <a:r>
              <a:rPr lang="zh-CN" altLang="en-US" sz="4000" i="1"/>
              <a:t>方法归纳一：</a:t>
            </a:r>
            <a:r>
              <a:rPr lang="zh-CN" altLang="en-US" sz="4000" b="0"/>
              <a:t> </a:t>
            </a:r>
          </a:p>
        </p:txBody>
      </p:sp>
      <p:sp>
        <p:nvSpPr>
          <p:cNvPr id="25605" name="Text Box 5"/>
          <p:cNvSpPr txBox="1">
            <a:spLocks noChangeArrowheads="1"/>
          </p:cNvSpPr>
          <p:nvPr/>
        </p:nvSpPr>
        <p:spPr bwMode="auto">
          <a:xfrm>
            <a:off x="0" y="685800"/>
            <a:ext cx="8305800" cy="1570038"/>
          </a:xfrm>
          <a:prstGeom prst="rect">
            <a:avLst/>
          </a:prstGeom>
          <a:noFill/>
          <a:ln w="9525">
            <a:noFill/>
            <a:miter lim="800000"/>
            <a:headEnd/>
            <a:tailEnd/>
          </a:ln>
        </p:spPr>
        <p:txBody>
          <a:bodyPr>
            <a:spAutoFit/>
          </a:bodyPr>
          <a:lstStyle/>
          <a:p>
            <a:r>
              <a:rPr lang="en-US" altLang="zh-CN" sz="3200"/>
              <a:t>1</a:t>
            </a:r>
            <a:r>
              <a:rPr lang="zh-CN" altLang="en-US" sz="3200"/>
              <a:t>、解释、分析词语本义 </a:t>
            </a:r>
          </a:p>
          <a:p>
            <a:r>
              <a:rPr lang="en-US" altLang="zh-CN" sz="3200"/>
              <a:t>2</a:t>
            </a:r>
            <a:r>
              <a:rPr lang="zh-CN" altLang="en-US" sz="3200"/>
              <a:t>、结合语境分析具体内容；</a:t>
            </a:r>
          </a:p>
          <a:p>
            <a:r>
              <a:rPr lang="en-US" altLang="zh-CN" sz="3200"/>
              <a:t>3</a:t>
            </a:r>
            <a:r>
              <a:rPr lang="zh-CN" altLang="en-US" sz="3200"/>
              <a:t>、</a:t>
            </a:r>
            <a:r>
              <a:rPr lang="en-US" altLang="zh-CN" sz="3200"/>
              <a:t>xx</a:t>
            </a:r>
            <a:r>
              <a:rPr lang="zh-CN" altLang="en-US" sz="3200"/>
              <a:t>词体现了说明文语言的准确性。</a:t>
            </a:r>
          </a:p>
        </p:txBody>
      </p:sp>
      <p:sp>
        <p:nvSpPr>
          <p:cNvPr id="20487" name="Text Box 7"/>
          <p:cNvSpPr txBox="1">
            <a:spLocks noChangeArrowheads="1"/>
          </p:cNvSpPr>
          <p:nvPr/>
        </p:nvSpPr>
        <p:spPr bwMode="auto">
          <a:xfrm>
            <a:off x="0" y="2286000"/>
            <a:ext cx="8077200" cy="4298950"/>
          </a:xfrm>
          <a:prstGeom prst="rect">
            <a:avLst/>
          </a:prstGeom>
          <a:noFill/>
          <a:ln w="9525">
            <a:noFill/>
            <a:miter lim="800000"/>
            <a:headEnd/>
            <a:tailEnd/>
          </a:ln>
        </p:spPr>
        <p:txBody>
          <a:bodyPr>
            <a:spAutoFit/>
          </a:bodyPr>
          <a:lstStyle/>
          <a:p>
            <a:pPr>
              <a:spcBef>
                <a:spcPct val="50000"/>
              </a:spcBef>
            </a:pPr>
            <a:r>
              <a:rPr lang="en-US" altLang="zh-CN" sz="3600">
                <a:solidFill>
                  <a:srgbClr val="FF3300"/>
                </a:solidFill>
              </a:rPr>
              <a:t> </a:t>
            </a:r>
            <a:r>
              <a:rPr lang="zh-CN" altLang="en-US" sz="3200">
                <a:solidFill>
                  <a:srgbClr val="FF3300"/>
                </a:solidFill>
              </a:rPr>
              <a:t>答题格式：</a:t>
            </a:r>
          </a:p>
          <a:p>
            <a:pPr>
              <a:spcBef>
                <a:spcPct val="50000"/>
              </a:spcBef>
            </a:pPr>
            <a:r>
              <a:rPr lang="zh-CN" altLang="en-US" sz="3200">
                <a:solidFill>
                  <a:srgbClr val="FF3300"/>
                </a:solidFill>
              </a:rPr>
              <a:t>      “</a:t>
            </a:r>
            <a:r>
              <a:rPr lang="en-US" altLang="zh-CN" sz="3200">
                <a:solidFill>
                  <a:srgbClr val="FF3300"/>
                </a:solidFill>
              </a:rPr>
              <a:t>×××”</a:t>
            </a:r>
            <a:r>
              <a:rPr lang="zh-CN" altLang="en-US" sz="3200">
                <a:solidFill>
                  <a:srgbClr val="FF3300"/>
                </a:solidFill>
              </a:rPr>
              <a:t>词，表示</a:t>
            </a:r>
            <a:r>
              <a:rPr lang="en-US" altLang="zh-CN" sz="3200">
                <a:solidFill>
                  <a:srgbClr val="FF3300"/>
                </a:solidFill>
              </a:rPr>
              <a:t>------</a:t>
            </a:r>
            <a:r>
              <a:rPr lang="zh-CN" altLang="en-US" sz="3200">
                <a:solidFill>
                  <a:srgbClr val="FF3300"/>
                </a:solidFill>
              </a:rPr>
              <a:t>意思，从</a:t>
            </a:r>
            <a:r>
              <a:rPr lang="en-US" altLang="zh-CN" sz="3200">
                <a:solidFill>
                  <a:srgbClr val="FF3300"/>
                </a:solidFill>
              </a:rPr>
              <a:t>( </a:t>
            </a:r>
            <a:r>
              <a:rPr lang="zh-CN" altLang="en-US" sz="3200">
                <a:solidFill>
                  <a:srgbClr val="FF3300"/>
                </a:solidFill>
              </a:rPr>
              <a:t>时间、程度、 范围等方面）加以限制，   </a:t>
            </a:r>
          </a:p>
          <a:p>
            <a:pPr>
              <a:spcBef>
                <a:spcPct val="50000"/>
              </a:spcBef>
            </a:pPr>
            <a:r>
              <a:rPr lang="zh-CN" altLang="en-US" sz="3200">
                <a:solidFill>
                  <a:srgbClr val="FF3300"/>
                </a:solidFill>
              </a:rPr>
              <a:t>       准确地说明了说明对象的</a:t>
            </a:r>
            <a:r>
              <a:rPr lang="en-US" altLang="zh-CN" sz="3200">
                <a:solidFill>
                  <a:srgbClr val="FF3300"/>
                </a:solidFill>
              </a:rPr>
              <a:t>……</a:t>
            </a:r>
            <a:r>
              <a:rPr lang="zh-CN" altLang="en-US" sz="3200">
                <a:solidFill>
                  <a:srgbClr val="FF3300"/>
                </a:solidFill>
              </a:rPr>
              <a:t>特征，（结合原句）</a:t>
            </a:r>
            <a:r>
              <a:rPr lang="zh-CN" altLang="en-US" sz="3200" b="0"/>
              <a:t> </a:t>
            </a:r>
            <a:endParaRPr lang="zh-CN" altLang="en-US" sz="3200">
              <a:solidFill>
                <a:srgbClr val="FF3300"/>
              </a:solidFill>
            </a:endParaRPr>
          </a:p>
          <a:p>
            <a:pPr>
              <a:spcBef>
                <a:spcPct val="50000"/>
              </a:spcBef>
            </a:pPr>
            <a:r>
              <a:rPr lang="zh-CN" altLang="en-US" sz="3200">
                <a:solidFill>
                  <a:srgbClr val="FF3300"/>
                </a:solidFill>
              </a:rPr>
              <a:t>       “</a:t>
            </a:r>
            <a:r>
              <a:rPr lang="en-US" altLang="zh-CN" sz="3200">
                <a:solidFill>
                  <a:srgbClr val="FF3300"/>
                </a:solidFill>
              </a:rPr>
              <a:t>×××”</a:t>
            </a:r>
            <a:r>
              <a:rPr lang="zh-CN" altLang="en-US" sz="3200">
                <a:solidFill>
                  <a:srgbClr val="FF3300"/>
                </a:solidFill>
              </a:rPr>
              <a:t>词体现了说明文语言的准确性、科学性、严密性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p:bldP spid="2048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304800" y="0"/>
            <a:ext cx="8382000" cy="701675"/>
          </a:xfrm>
          <a:prstGeom prst="rect">
            <a:avLst/>
          </a:prstGeom>
          <a:noFill/>
          <a:ln w="9525">
            <a:noFill/>
            <a:miter lim="800000"/>
            <a:headEnd/>
            <a:tailEnd/>
          </a:ln>
        </p:spPr>
        <p:txBody>
          <a:bodyPr anchor="ctr">
            <a:spAutoFit/>
          </a:bodyPr>
          <a:lstStyle/>
          <a:p>
            <a:r>
              <a:rPr lang="zh-CN" altLang="en-US" sz="4000" i="1"/>
              <a:t>方法归纳二：</a:t>
            </a:r>
            <a:endParaRPr lang="zh-CN" altLang="en-US" sz="4000">
              <a:latin typeface="华文行楷" pitchFamily="2" charset="-122"/>
              <a:ea typeface="华文行楷" pitchFamily="2" charset="-122"/>
            </a:endParaRPr>
          </a:p>
        </p:txBody>
      </p:sp>
      <p:sp>
        <p:nvSpPr>
          <p:cNvPr id="18435" name="Text Box 3"/>
          <p:cNvSpPr txBox="1">
            <a:spLocks noChangeArrowheads="1"/>
          </p:cNvSpPr>
          <p:nvPr/>
        </p:nvSpPr>
        <p:spPr bwMode="auto">
          <a:xfrm>
            <a:off x="0" y="685800"/>
            <a:ext cx="8915400" cy="2227263"/>
          </a:xfrm>
          <a:prstGeom prst="rect">
            <a:avLst/>
          </a:prstGeom>
          <a:noFill/>
          <a:ln w="9525">
            <a:noFill/>
            <a:miter lim="800000"/>
            <a:headEnd/>
            <a:tailEnd/>
          </a:ln>
        </p:spPr>
        <p:txBody>
          <a:bodyPr>
            <a:spAutoFit/>
          </a:bodyPr>
          <a:lstStyle/>
          <a:p>
            <a:r>
              <a:rPr lang="en-US" altLang="zh-CN" sz="2800"/>
              <a:t>1</a:t>
            </a:r>
            <a:r>
              <a:rPr lang="zh-CN" altLang="en-US" sz="2800"/>
              <a:t>、选择修饰限制性词语；</a:t>
            </a:r>
          </a:p>
          <a:p>
            <a:r>
              <a:rPr lang="zh-CN" altLang="en-US" sz="2800"/>
              <a:t>下面的回答同加点词的作用和好处一样</a:t>
            </a:r>
          </a:p>
          <a:p>
            <a:r>
              <a:rPr lang="en-US" altLang="zh-CN" sz="2800"/>
              <a:t>2</a:t>
            </a:r>
            <a:r>
              <a:rPr lang="zh-CN" altLang="en-US" sz="2800"/>
              <a:t>、把词语放在句子中解释（结合语境 、 分析词语在句子中的表达效果）</a:t>
            </a:r>
          </a:p>
          <a:p>
            <a:r>
              <a:rPr lang="en-US" altLang="zh-CN" sz="2800"/>
              <a:t>3</a:t>
            </a:r>
            <a:r>
              <a:rPr lang="zh-CN" altLang="en-US" sz="2800"/>
              <a:t>、</a:t>
            </a:r>
            <a:r>
              <a:rPr lang="en-US" altLang="zh-CN" sz="2800"/>
              <a:t>xx</a:t>
            </a:r>
            <a:r>
              <a:rPr lang="zh-CN" altLang="en-US" sz="2800"/>
              <a:t>词体现了说明文语言的准确性。</a:t>
            </a:r>
          </a:p>
        </p:txBody>
      </p:sp>
      <p:sp>
        <p:nvSpPr>
          <p:cNvPr id="20487" name="Text Box 7"/>
          <p:cNvSpPr txBox="1">
            <a:spLocks noChangeArrowheads="1"/>
          </p:cNvSpPr>
          <p:nvPr/>
        </p:nvSpPr>
        <p:spPr bwMode="auto">
          <a:xfrm>
            <a:off x="0" y="3124200"/>
            <a:ext cx="8077200" cy="3297238"/>
          </a:xfrm>
          <a:prstGeom prst="rect">
            <a:avLst/>
          </a:prstGeom>
          <a:noFill/>
          <a:ln w="9525">
            <a:noFill/>
            <a:miter lim="800000"/>
            <a:headEnd/>
            <a:tailEnd/>
          </a:ln>
        </p:spPr>
        <p:txBody>
          <a:bodyPr>
            <a:spAutoFit/>
          </a:bodyPr>
          <a:lstStyle/>
          <a:p>
            <a:pPr>
              <a:spcBef>
                <a:spcPct val="50000"/>
              </a:spcBef>
            </a:pPr>
            <a:r>
              <a:rPr lang="zh-CN" altLang="en-US" sz="2800">
                <a:solidFill>
                  <a:srgbClr val="FF3300"/>
                </a:solidFill>
              </a:rPr>
              <a:t>答题格式：</a:t>
            </a:r>
          </a:p>
          <a:p>
            <a:pPr>
              <a:spcBef>
                <a:spcPct val="50000"/>
              </a:spcBef>
            </a:pPr>
            <a:r>
              <a:rPr lang="zh-CN" altLang="en-US" sz="2800">
                <a:solidFill>
                  <a:srgbClr val="FF3300"/>
                </a:solidFill>
              </a:rPr>
              <a:t>      “</a:t>
            </a:r>
            <a:r>
              <a:rPr lang="en-US" altLang="zh-CN" sz="2800">
                <a:solidFill>
                  <a:srgbClr val="FF3300"/>
                </a:solidFill>
              </a:rPr>
              <a:t>×××”</a:t>
            </a:r>
            <a:r>
              <a:rPr lang="zh-CN" altLang="en-US" sz="2800">
                <a:solidFill>
                  <a:srgbClr val="FF3300"/>
                </a:solidFill>
              </a:rPr>
              <a:t>词，表示</a:t>
            </a:r>
            <a:r>
              <a:rPr lang="en-US" altLang="zh-CN" sz="2800">
                <a:solidFill>
                  <a:srgbClr val="FF3300"/>
                </a:solidFill>
              </a:rPr>
              <a:t>------</a:t>
            </a:r>
            <a:r>
              <a:rPr lang="zh-CN" altLang="en-US" sz="2800">
                <a:solidFill>
                  <a:srgbClr val="FF3300"/>
                </a:solidFill>
              </a:rPr>
              <a:t>意思，从</a:t>
            </a:r>
            <a:r>
              <a:rPr lang="en-US" altLang="zh-CN" sz="2800">
                <a:solidFill>
                  <a:srgbClr val="FF3300"/>
                </a:solidFill>
              </a:rPr>
              <a:t>( </a:t>
            </a:r>
            <a:r>
              <a:rPr lang="zh-CN" altLang="en-US" sz="2800">
                <a:solidFill>
                  <a:srgbClr val="FF3300"/>
                </a:solidFill>
              </a:rPr>
              <a:t>时间、程度、 范围等方面）加以限制，   </a:t>
            </a:r>
          </a:p>
          <a:p>
            <a:pPr>
              <a:spcBef>
                <a:spcPct val="50000"/>
              </a:spcBef>
            </a:pPr>
            <a:r>
              <a:rPr lang="zh-CN" altLang="en-US" sz="2800">
                <a:solidFill>
                  <a:srgbClr val="FF3300"/>
                </a:solidFill>
              </a:rPr>
              <a:t>      准确地说明了</a:t>
            </a:r>
            <a:r>
              <a:rPr lang="en-US" altLang="zh-CN" sz="2800">
                <a:solidFill>
                  <a:srgbClr val="FF3300"/>
                </a:solidFill>
              </a:rPr>
              <a:t>……</a:t>
            </a:r>
            <a:r>
              <a:rPr lang="zh-CN" altLang="en-US" sz="2800">
                <a:solidFill>
                  <a:srgbClr val="FF3300"/>
                </a:solidFill>
              </a:rPr>
              <a:t>事物的</a:t>
            </a:r>
            <a:r>
              <a:rPr lang="en-US" altLang="zh-CN" sz="2800">
                <a:solidFill>
                  <a:srgbClr val="FF3300"/>
                </a:solidFill>
              </a:rPr>
              <a:t>……</a:t>
            </a:r>
            <a:r>
              <a:rPr lang="zh-CN" altLang="en-US" sz="2800">
                <a:solidFill>
                  <a:srgbClr val="FF3300"/>
                </a:solidFill>
              </a:rPr>
              <a:t>特征，（结合原句）</a:t>
            </a:r>
            <a:r>
              <a:rPr lang="zh-CN" altLang="en-US" sz="2800" b="0"/>
              <a:t> </a:t>
            </a:r>
            <a:r>
              <a:rPr lang="zh-CN" altLang="en-US" sz="2800">
                <a:solidFill>
                  <a:srgbClr val="FF3300"/>
                </a:solidFill>
              </a:rPr>
              <a:t>，</a:t>
            </a:r>
          </a:p>
          <a:p>
            <a:pPr>
              <a:spcBef>
                <a:spcPct val="50000"/>
              </a:spcBef>
            </a:pPr>
            <a:r>
              <a:rPr lang="zh-CN" altLang="en-US" sz="2800">
                <a:solidFill>
                  <a:srgbClr val="FF3300"/>
                </a:solidFill>
              </a:rPr>
              <a:t>      体现了说明文语言的准确性、科学性、严密性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4"/>
          <p:cNvSpPr txBox="1">
            <a:spLocks noChangeArrowheads="1"/>
          </p:cNvSpPr>
          <p:nvPr/>
        </p:nvSpPr>
        <p:spPr bwMode="auto">
          <a:xfrm>
            <a:off x="533400" y="304800"/>
            <a:ext cx="8229600" cy="579438"/>
          </a:xfrm>
          <a:prstGeom prst="rect">
            <a:avLst/>
          </a:prstGeom>
          <a:noFill/>
          <a:ln w="9525">
            <a:noFill/>
            <a:miter lim="800000"/>
            <a:headEnd/>
            <a:tailEnd/>
          </a:ln>
        </p:spPr>
        <p:txBody>
          <a:bodyPr>
            <a:spAutoFit/>
          </a:bodyPr>
          <a:lstStyle/>
          <a:p>
            <a:pPr>
              <a:spcBef>
                <a:spcPct val="50000"/>
              </a:spcBef>
            </a:pPr>
            <a:r>
              <a:rPr lang="zh-CN" altLang="en-US" sz="3200"/>
              <a:t>六、中考典型试题三</a:t>
            </a:r>
            <a:endParaRPr lang="zh-CN" altLang="en-US" sz="3200" b="0"/>
          </a:p>
        </p:txBody>
      </p:sp>
      <p:sp>
        <p:nvSpPr>
          <p:cNvPr id="17413" name="Text Box 5"/>
          <p:cNvSpPr txBox="1">
            <a:spLocks noChangeArrowheads="1"/>
          </p:cNvSpPr>
          <p:nvPr/>
        </p:nvSpPr>
        <p:spPr bwMode="auto">
          <a:xfrm>
            <a:off x="457200" y="914400"/>
            <a:ext cx="8382000" cy="1066800"/>
          </a:xfrm>
          <a:prstGeom prst="rect">
            <a:avLst/>
          </a:prstGeom>
          <a:noFill/>
          <a:ln w="9525">
            <a:noFill/>
            <a:miter lim="800000"/>
            <a:headEnd/>
            <a:tailEnd/>
          </a:ln>
        </p:spPr>
        <p:txBody>
          <a:bodyPr>
            <a:spAutoFit/>
          </a:bodyPr>
          <a:lstStyle/>
          <a:p>
            <a:pPr>
              <a:spcBef>
                <a:spcPct val="50000"/>
              </a:spcBef>
            </a:pPr>
            <a:r>
              <a:rPr lang="en-US" altLang="zh-CN" sz="3200">
                <a:solidFill>
                  <a:schemeClr val="tx2"/>
                </a:solidFill>
              </a:rPr>
              <a:t>“</a:t>
            </a:r>
            <a:r>
              <a:rPr lang="zh-CN" altLang="en-US" sz="3200">
                <a:solidFill>
                  <a:schemeClr val="tx2"/>
                </a:solidFill>
              </a:rPr>
              <a:t>我国的石拱桥几乎到处都有中的“几乎” 一词可否删去？为什么？</a:t>
            </a:r>
          </a:p>
        </p:txBody>
      </p:sp>
      <p:sp>
        <p:nvSpPr>
          <p:cNvPr id="17414" name="Text Box 6"/>
          <p:cNvSpPr txBox="1">
            <a:spLocks noChangeArrowheads="1"/>
          </p:cNvSpPr>
          <p:nvPr/>
        </p:nvSpPr>
        <p:spPr bwMode="auto">
          <a:xfrm>
            <a:off x="228600" y="2133600"/>
            <a:ext cx="8686800" cy="4478338"/>
          </a:xfrm>
          <a:prstGeom prst="rect">
            <a:avLst/>
          </a:prstGeom>
          <a:noFill/>
          <a:ln w="9525">
            <a:noFill/>
            <a:miter lim="800000"/>
            <a:headEnd/>
            <a:tailEnd/>
          </a:ln>
        </p:spPr>
        <p:txBody>
          <a:bodyPr>
            <a:spAutoFit/>
          </a:bodyPr>
          <a:lstStyle/>
          <a:p>
            <a:r>
              <a:rPr lang="en-US" altLang="zh-CN" sz="3200"/>
              <a:t>1</a:t>
            </a:r>
            <a:r>
              <a:rPr lang="zh-CN" altLang="en-US" sz="3200"/>
              <a:t>表态：不能删去 </a:t>
            </a:r>
          </a:p>
          <a:p>
            <a:r>
              <a:rPr lang="en-US" altLang="zh-CN" sz="3200"/>
              <a:t>2</a:t>
            </a:r>
            <a:r>
              <a:rPr lang="zh-CN" altLang="en-US" sz="3200"/>
              <a:t>定性解释分析：“几乎”是接近的意思，从范围上加以限制，准确地说明我国石拱桥分布很广，但不是到处都有。 </a:t>
            </a:r>
          </a:p>
          <a:p>
            <a:r>
              <a:rPr lang="en-US" altLang="zh-CN" sz="3200"/>
              <a:t>3</a:t>
            </a:r>
            <a:r>
              <a:rPr lang="zh-CN" altLang="en-US" sz="3200"/>
              <a:t>去掉后，意思变为我国的石拱桥到处都有，过于绝对化，与客观事实不相符 ，表达就不准确了</a:t>
            </a:r>
          </a:p>
          <a:p>
            <a:r>
              <a:rPr lang="en-US" altLang="zh-CN" sz="3200"/>
              <a:t>4“</a:t>
            </a:r>
            <a:r>
              <a:rPr lang="zh-CN" altLang="en-US" sz="3200"/>
              <a:t>几乎”一词体现了说明文语言准确性、科学性、严密的特点。 所以不能删去</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413"/>
                                        </p:tgtEl>
                                        <p:attrNameLst>
                                          <p:attrName>style.visibility</p:attrName>
                                        </p:attrNameLst>
                                      </p:cBhvr>
                                      <p:to>
                                        <p:strVal val="visible"/>
                                      </p:to>
                                    </p:set>
                                    <p:animEffect transition="in" filter="blinds(horizontal)">
                                      <p:cBhvr>
                                        <p:cTn id="7" dur="500"/>
                                        <p:tgtEl>
                                          <p:spTgt spid="174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7414"/>
                                        </p:tgtEl>
                                        <p:attrNameLst>
                                          <p:attrName>style.visibility</p:attrName>
                                        </p:attrNameLst>
                                      </p:cBhvr>
                                      <p:to>
                                        <p:strVal val="visible"/>
                                      </p:to>
                                    </p:set>
                                    <p:animEffect transition="in" filter="blinds(horizontal)">
                                      <p:cBhvr>
                                        <p:cTn id="12" dur="500"/>
                                        <p:tgtEl>
                                          <p:spTgt spid="17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p:bldP spid="174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4"/>
          <p:cNvSpPr txBox="1">
            <a:spLocks noChangeArrowheads="1"/>
          </p:cNvSpPr>
          <p:nvPr/>
        </p:nvSpPr>
        <p:spPr bwMode="auto">
          <a:xfrm>
            <a:off x="381000" y="762000"/>
            <a:ext cx="7620000" cy="579438"/>
          </a:xfrm>
          <a:prstGeom prst="rect">
            <a:avLst/>
          </a:prstGeom>
          <a:noFill/>
          <a:ln w="9525">
            <a:noFill/>
            <a:miter lim="800000"/>
            <a:headEnd/>
            <a:tailEnd/>
          </a:ln>
        </p:spPr>
        <p:txBody>
          <a:bodyPr>
            <a:spAutoFit/>
          </a:bodyPr>
          <a:lstStyle/>
          <a:p>
            <a:pPr>
              <a:spcBef>
                <a:spcPct val="50000"/>
              </a:spcBef>
            </a:pPr>
            <a:r>
              <a:rPr lang="en-US" altLang="zh-CN" sz="3200">
                <a:solidFill>
                  <a:schemeClr val="accent2"/>
                </a:solidFill>
              </a:rPr>
              <a:t>3.</a:t>
            </a:r>
            <a:r>
              <a:rPr lang="zh-CN" altLang="en-US" sz="3200">
                <a:solidFill>
                  <a:schemeClr val="accent2"/>
                </a:solidFill>
              </a:rPr>
              <a:t>文中加点的词语能否删去。</a:t>
            </a:r>
          </a:p>
        </p:txBody>
      </p:sp>
      <p:sp>
        <p:nvSpPr>
          <p:cNvPr id="21509" name="Text Box 5"/>
          <p:cNvSpPr txBox="1">
            <a:spLocks noChangeArrowheads="1"/>
          </p:cNvSpPr>
          <p:nvPr/>
        </p:nvSpPr>
        <p:spPr bwMode="auto">
          <a:xfrm>
            <a:off x="304800" y="1447800"/>
            <a:ext cx="3429000" cy="457200"/>
          </a:xfrm>
          <a:prstGeom prst="rect">
            <a:avLst/>
          </a:prstGeom>
          <a:noFill/>
          <a:ln w="9525">
            <a:noFill/>
            <a:miter lim="800000"/>
            <a:headEnd/>
            <a:tailEnd/>
          </a:ln>
        </p:spPr>
        <p:txBody>
          <a:bodyPr>
            <a:spAutoFit/>
          </a:bodyPr>
          <a:lstStyle/>
          <a:p>
            <a:pPr>
              <a:spcBef>
                <a:spcPct val="50000"/>
              </a:spcBef>
            </a:pPr>
            <a:r>
              <a:rPr lang="en-US" altLang="zh-CN" sz="2400"/>
              <a:t>A.</a:t>
            </a:r>
            <a:r>
              <a:rPr lang="zh-CN" altLang="en-US" sz="2400"/>
              <a:t>判断，一般是不能删。</a:t>
            </a:r>
          </a:p>
        </p:txBody>
      </p:sp>
      <p:sp>
        <p:nvSpPr>
          <p:cNvPr id="21510" name="Text Box 6"/>
          <p:cNvSpPr txBox="1">
            <a:spLocks noChangeArrowheads="1"/>
          </p:cNvSpPr>
          <p:nvPr/>
        </p:nvSpPr>
        <p:spPr bwMode="auto">
          <a:xfrm>
            <a:off x="304800" y="2057400"/>
            <a:ext cx="7467600" cy="1370013"/>
          </a:xfrm>
          <a:prstGeom prst="rect">
            <a:avLst/>
          </a:prstGeom>
          <a:noFill/>
          <a:ln w="9525">
            <a:noFill/>
            <a:miter lim="800000"/>
            <a:headEnd/>
            <a:tailEnd/>
          </a:ln>
        </p:spPr>
        <p:txBody>
          <a:bodyPr>
            <a:spAutoFit/>
          </a:bodyPr>
          <a:lstStyle/>
          <a:p>
            <a:pPr>
              <a:spcBef>
                <a:spcPct val="50000"/>
              </a:spcBef>
            </a:pPr>
            <a:r>
              <a:rPr lang="en-US" altLang="zh-CN" sz="2400"/>
              <a:t>B.</a:t>
            </a:r>
            <a:r>
              <a:rPr lang="zh-CN" altLang="en-US" sz="2400"/>
              <a:t>解释这个词语在这句话中的含义。</a:t>
            </a:r>
          </a:p>
          <a:p>
            <a:pPr>
              <a:spcBef>
                <a:spcPct val="50000"/>
              </a:spcBef>
            </a:pPr>
            <a:r>
              <a:rPr lang="zh-CN" altLang="en-US" sz="2400"/>
              <a:t>这个词，表示</a:t>
            </a:r>
            <a:r>
              <a:rPr lang="en-US" altLang="zh-CN" sz="2400"/>
              <a:t>------</a:t>
            </a:r>
            <a:r>
              <a:rPr lang="zh-CN" altLang="en-US" sz="2400"/>
              <a:t>意思，从</a:t>
            </a:r>
            <a:r>
              <a:rPr lang="en-US" altLang="zh-CN" sz="2400"/>
              <a:t>( </a:t>
            </a:r>
            <a:r>
              <a:rPr lang="zh-CN" altLang="en-US" sz="2400"/>
              <a:t>时间、程度、 范围等方面）加以限制，准确地说明了</a:t>
            </a:r>
            <a:r>
              <a:rPr lang="en-US" altLang="zh-CN" sz="2400"/>
              <a:t>-------</a:t>
            </a:r>
            <a:r>
              <a:rPr lang="zh-CN" altLang="en-US" sz="2400"/>
              <a:t>内容（结合原句）</a:t>
            </a:r>
            <a:endParaRPr lang="zh-CN" altLang="en-US" sz="2400" b="0"/>
          </a:p>
        </p:txBody>
      </p:sp>
      <p:sp>
        <p:nvSpPr>
          <p:cNvPr id="21511" name="Text Box 7"/>
          <p:cNvSpPr txBox="1">
            <a:spLocks noChangeArrowheads="1"/>
          </p:cNvSpPr>
          <p:nvPr/>
        </p:nvSpPr>
        <p:spPr bwMode="auto">
          <a:xfrm>
            <a:off x="381000" y="3429000"/>
            <a:ext cx="8001000" cy="1735138"/>
          </a:xfrm>
          <a:prstGeom prst="rect">
            <a:avLst/>
          </a:prstGeom>
          <a:noFill/>
          <a:ln w="9525">
            <a:noFill/>
            <a:miter lim="800000"/>
            <a:headEnd/>
            <a:tailEnd/>
          </a:ln>
        </p:spPr>
        <p:txBody>
          <a:bodyPr>
            <a:spAutoFit/>
          </a:bodyPr>
          <a:lstStyle/>
          <a:p>
            <a:pPr>
              <a:spcBef>
                <a:spcPct val="50000"/>
              </a:spcBef>
            </a:pPr>
            <a:r>
              <a:rPr lang="en-US" altLang="zh-CN" sz="2400"/>
              <a:t>C.</a:t>
            </a:r>
            <a:r>
              <a:rPr lang="zh-CN" altLang="en-US" sz="2400"/>
              <a:t>比较，删掉这个词语与没有删掉以前的区别，</a:t>
            </a:r>
          </a:p>
          <a:p>
            <a:pPr>
              <a:spcBef>
                <a:spcPct val="50000"/>
              </a:spcBef>
            </a:pPr>
            <a:r>
              <a:rPr lang="zh-CN" altLang="en-US" sz="2400"/>
              <a:t>删掉后意思变为</a:t>
            </a:r>
            <a:r>
              <a:rPr lang="en-US" altLang="zh-CN" sz="2400"/>
              <a:t>……</a:t>
            </a:r>
            <a:r>
              <a:rPr lang="zh-CN" altLang="en-US" sz="2400"/>
              <a:t>，与客观事实不符（或过于绝对化）（或不符合人们认识事物的客观规律）</a:t>
            </a:r>
            <a:r>
              <a:rPr lang="en-US" altLang="zh-CN" sz="2400"/>
              <a:t>,</a:t>
            </a:r>
            <a:r>
              <a:rPr lang="zh-CN" altLang="en-US" sz="2400"/>
              <a:t>表达的意思就不准确了，所以不能删去。</a:t>
            </a:r>
          </a:p>
        </p:txBody>
      </p:sp>
      <p:sp>
        <p:nvSpPr>
          <p:cNvPr id="21512" name="Text Box 8"/>
          <p:cNvSpPr txBox="1">
            <a:spLocks noChangeArrowheads="1"/>
          </p:cNvSpPr>
          <p:nvPr/>
        </p:nvSpPr>
        <p:spPr bwMode="auto">
          <a:xfrm>
            <a:off x="381000" y="5181600"/>
            <a:ext cx="7696200" cy="457200"/>
          </a:xfrm>
          <a:prstGeom prst="rect">
            <a:avLst/>
          </a:prstGeom>
          <a:noFill/>
          <a:ln w="9525">
            <a:noFill/>
            <a:miter lim="800000"/>
            <a:headEnd/>
            <a:tailEnd/>
          </a:ln>
        </p:spPr>
        <p:txBody>
          <a:bodyPr>
            <a:spAutoFit/>
          </a:bodyPr>
          <a:lstStyle/>
          <a:p>
            <a:pPr>
              <a:spcBef>
                <a:spcPct val="50000"/>
              </a:spcBef>
            </a:pPr>
            <a:r>
              <a:rPr lang="en-US" altLang="zh-CN" sz="2400"/>
              <a:t>D.</a:t>
            </a:r>
            <a:r>
              <a:rPr lang="zh-CN" altLang="en-US" sz="2400"/>
              <a:t>这个词体现了说明文语言的准确性、严密性与科学性。</a:t>
            </a:r>
          </a:p>
        </p:txBody>
      </p:sp>
      <p:sp>
        <p:nvSpPr>
          <p:cNvPr id="2" name="Text Box 7"/>
          <p:cNvSpPr txBox="1">
            <a:spLocks noChangeArrowheads="1"/>
          </p:cNvSpPr>
          <p:nvPr/>
        </p:nvSpPr>
        <p:spPr bwMode="auto">
          <a:xfrm>
            <a:off x="381000" y="152400"/>
            <a:ext cx="5791200" cy="701675"/>
          </a:xfrm>
          <a:prstGeom prst="rect">
            <a:avLst/>
          </a:prstGeom>
          <a:noFill/>
          <a:ln w="9525">
            <a:noFill/>
            <a:miter lim="800000"/>
            <a:headEnd/>
            <a:tailEnd/>
          </a:ln>
        </p:spPr>
        <p:txBody>
          <a:bodyPr>
            <a:spAutoFit/>
          </a:bodyPr>
          <a:lstStyle/>
          <a:p>
            <a:pPr>
              <a:spcBef>
                <a:spcPct val="50000"/>
              </a:spcBef>
            </a:pPr>
            <a:r>
              <a:rPr lang="zh-CN" altLang="en-US" sz="4000" i="1"/>
              <a:t>方法归纳三：</a:t>
            </a:r>
            <a:r>
              <a:rPr lang="zh-CN" altLang="en-US" sz="4000" b="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509"/>
                                        </p:tgtEl>
                                        <p:attrNameLst>
                                          <p:attrName>style.visibility</p:attrName>
                                        </p:attrNameLst>
                                      </p:cBhvr>
                                      <p:to>
                                        <p:strVal val="visible"/>
                                      </p:to>
                                    </p:set>
                                    <p:animEffect transition="in" filter="blinds(horizontal)">
                                      <p:cBhvr>
                                        <p:cTn id="7" dur="500"/>
                                        <p:tgtEl>
                                          <p:spTgt spid="2150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510"/>
                                        </p:tgtEl>
                                        <p:attrNameLst>
                                          <p:attrName>style.visibility</p:attrName>
                                        </p:attrNameLst>
                                      </p:cBhvr>
                                      <p:to>
                                        <p:strVal val="visible"/>
                                      </p:to>
                                    </p:set>
                                    <p:animEffect transition="in" filter="blinds(horizontal)">
                                      <p:cBhvr>
                                        <p:cTn id="12" dur="500"/>
                                        <p:tgtEl>
                                          <p:spTgt spid="2151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1511"/>
                                        </p:tgtEl>
                                        <p:attrNameLst>
                                          <p:attrName>style.visibility</p:attrName>
                                        </p:attrNameLst>
                                      </p:cBhvr>
                                      <p:to>
                                        <p:strVal val="visible"/>
                                      </p:to>
                                    </p:set>
                                    <p:animEffect transition="in" filter="blinds(horizontal)">
                                      <p:cBhvr>
                                        <p:cTn id="17" dur="500"/>
                                        <p:tgtEl>
                                          <p:spTgt spid="2151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1512"/>
                                        </p:tgtEl>
                                        <p:attrNameLst>
                                          <p:attrName>style.visibility</p:attrName>
                                        </p:attrNameLst>
                                      </p:cBhvr>
                                      <p:to>
                                        <p:strVal val="visible"/>
                                      </p:to>
                                    </p:set>
                                    <p:animEffect transition="in" filter="blinds(horizontal)">
                                      <p:cBhvr>
                                        <p:cTn id="22" dur="500"/>
                                        <p:tgtEl>
                                          <p:spTgt spid="215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9" grpId="0"/>
      <p:bldP spid="21510" grpId="0"/>
      <p:bldP spid="21511" grpId="0"/>
      <p:bldP spid="215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0" y="0"/>
            <a:ext cx="8839200" cy="7078663"/>
          </a:xfrm>
          <a:prstGeom prst="rect">
            <a:avLst/>
          </a:prstGeom>
          <a:noFill/>
          <a:ln w="9525">
            <a:noFill/>
            <a:miter lim="800000"/>
            <a:headEnd/>
            <a:tailEnd/>
          </a:ln>
        </p:spPr>
        <p:txBody>
          <a:bodyPr>
            <a:spAutoFit/>
          </a:bodyPr>
          <a:lstStyle/>
          <a:p>
            <a:pPr>
              <a:spcBef>
                <a:spcPct val="50000"/>
              </a:spcBef>
            </a:pPr>
            <a:r>
              <a:rPr lang="zh-CN" altLang="en-US" sz="3600">
                <a:ea typeface="PMingLiU" pitchFamily="18" charset="-120"/>
              </a:rPr>
              <a:t/>
            </a:r>
            <a:br>
              <a:rPr lang="zh-CN" altLang="en-US" sz="3600">
                <a:ea typeface="PMingLiU" pitchFamily="18" charset="-120"/>
              </a:rPr>
            </a:br>
            <a:endParaRPr lang="en-US" altLang="zh-CN" sz="3600">
              <a:ea typeface="PMingLiU" pitchFamily="18" charset="-120"/>
            </a:endParaRPr>
          </a:p>
          <a:p>
            <a:pPr>
              <a:spcBef>
                <a:spcPct val="50000"/>
              </a:spcBef>
            </a:pPr>
            <a:endParaRPr lang="en-US" altLang="zh-CN" sz="2800"/>
          </a:p>
          <a:p>
            <a:pPr>
              <a:spcBef>
                <a:spcPct val="50000"/>
              </a:spcBef>
            </a:pPr>
            <a:endParaRPr lang="en-US" altLang="zh-CN" sz="2800"/>
          </a:p>
          <a:p>
            <a:pPr>
              <a:spcBef>
                <a:spcPct val="50000"/>
              </a:spcBef>
            </a:pPr>
            <a:endParaRPr lang="en-US" altLang="zh-CN" sz="2800"/>
          </a:p>
          <a:p>
            <a:pPr>
              <a:spcBef>
                <a:spcPct val="50000"/>
              </a:spcBef>
            </a:pPr>
            <a:endParaRPr lang="en-US" altLang="zh-CN" sz="2800"/>
          </a:p>
          <a:p>
            <a:pPr>
              <a:spcBef>
                <a:spcPct val="50000"/>
              </a:spcBef>
            </a:pPr>
            <a:endParaRPr lang="en-US" altLang="zh-CN" sz="2800"/>
          </a:p>
          <a:p>
            <a:pPr>
              <a:spcBef>
                <a:spcPct val="50000"/>
              </a:spcBef>
            </a:pPr>
            <a:r>
              <a:rPr lang="zh-CN" altLang="en-US" sz="2800"/>
              <a:t>例题三：那场风把一只</a:t>
            </a:r>
            <a:r>
              <a:rPr lang="en-US" altLang="zh-CN" sz="2800"/>
              <a:t>11</a:t>
            </a:r>
            <a:r>
              <a:rPr lang="zh-CN" altLang="en-US" sz="2800"/>
              <a:t>万吨重的储油罐</a:t>
            </a:r>
            <a:r>
              <a:rPr lang="zh-CN" altLang="en-US" sz="2800" u="sng">
                <a:solidFill>
                  <a:srgbClr val="FF3300"/>
                </a:solidFill>
              </a:rPr>
              <a:t>轻而易举</a:t>
            </a:r>
            <a:r>
              <a:rPr lang="zh-CN" altLang="en-US" sz="2800"/>
              <a:t>地抛到</a:t>
            </a:r>
            <a:r>
              <a:rPr lang="en-US" altLang="zh-CN" sz="2800"/>
              <a:t>120</a:t>
            </a:r>
            <a:r>
              <a:rPr lang="zh-CN" altLang="en-US" sz="2800"/>
              <a:t>米以外。加点词有什么表达效果？</a:t>
            </a:r>
            <a:br>
              <a:rPr lang="zh-CN" altLang="en-US" sz="2800"/>
            </a:br>
            <a:r>
              <a:rPr lang="zh-CN" altLang="en-US" sz="2800"/>
              <a:t>　　</a:t>
            </a:r>
            <a:br>
              <a:rPr lang="zh-CN" altLang="en-US" sz="2800"/>
            </a:br>
            <a:r>
              <a:rPr lang="zh-CN" altLang="en-US" sz="2800"/>
              <a:t>　　</a:t>
            </a:r>
            <a:br>
              <a:rPr lang="zh-CN" altLang="en-US" sz="2800"/>
            </a:br>
            <a:r>
              <a:rPr lang="zh-CN" altLang="en-US" sz="2800"/>
              <a:t>　　</a:t>
            </a:r>
            <a:br>
              <a:rPr lang="zh-CN" altLang="en-US" sz="2800"/>
            </a:br>
            <a:r>
              <a:rPr lang="zh-CN" altLang="en-US" b="0"/>
              <a:t> </a:t>
            </a:r>
          </a:p>
        </p:txBody>
      </p:sp>
      <p:sp>
        <p:nvSpPr>
          <p:cNvPr id="16387" name="矩形 2"/>
          <p:cNvSpPr>
            <a:spLocks noChangeArrowheads="1"/>
          </p:cNvSpPr>
          <p:nvPr/>
        </p:nvSpPr>
        <p:spPr bwMode="auto">
          <a:xfrm>
            <a:off x="228600" y="304800"/>
            <a:ext cx="7772400" cy="2554288"/>
          </a:xfrm>
          <a:prstGeom prst="rect">
            <a:avLst/>
          </a:prstGeom>
          <a:noFill/>
          <a:ln w="9525">
            <a:noFill/>
            <a:miter lim="800000"/>
            <a:headEnd/>
            <a:tailEnd/>
          </a:ln>
        </p:spPr>
        <p:txBody>
          <a:bodyPr>
            <a:spAutoFit/>
          </a:bodyPr>
          <a:lstStyle/>
          <a:p>
            <a:pPr>
              <a:spcBef>
                <a:spcPct val="50000"/>
              </a:spcBef>
            </a:pPr>
            <a:r>
              <a:rPr lang="zh-CN" altLang="en-US" sz="4000"/>
              <a:t>题型有两种：</a:t>
            </a:r>
            <a:endParaRPr lang="en-US" altLang="zh-CN" sz="4000"/>
          </a:p>
          <a:p>
            <a:pPr>
              <a:spcBef>
                <a:spcPct val="50000"/>
              </a:spcBef>
            </a:pPr>
            <a:r>
              <a:rPr lang="zh-CN" altLang="en-US" sz="4000"/>
              <a:t>        一是某某一词好在哪里</a:t>
            </a:r>
            <a:endParaRPr lang="en-US" altLang="zh-CN" sz="4000"/>
          </a:p>
          <a:p>
            <a:pPr>
              <a:spcBef>
                <a:spcPct val="50000"/>
              </a:spcBef>
            </a:pPr>
            <a:r>
              <a:rPr lang="en-US" altLang="zh-CN" sz="4000"/>
              <a:t>        </a:t>
            </a:r>
            <a:r>
              <a:rPr lang="zh-CN" altLang="en-US" sz="4000"/>
              <a:t>二是分析加点词的表达效果。</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304800" y="609600"/>
            <a:ext cx="5791200" cy="701675"/>
          </a:xfrm>
          <a:prstGeom prst="rect">
            <a:avLst/>
          </a:prstGeom>
          <a:noFill/>
          <a:ln w="9525">
            <a:noFill/>
            <a:miter lim="800000"/>
            <a:headEnd/>
            <a:tailEnd/>
          </a:ln>
        </p:spPr>
        <p:txBody>
          <a:bodyPr>
            <a:spAutoFit/>
          </a:bodyPr>
          <a:lstStyle/>
          <a:p>
            <a:pPr>
              <a:spcBef>
                <a:spcPct val="50000"/>
              </a:spcBef>
            </a:pPr>
            <a:r>
              <a:rPr lang="zh-CN" altLang="en-US" sz="4000" i="1"/>
              <a:t>语言生动性答题方法归纳：</a:t>
            </a:r>
            <a:r>
              <a:rPr lang="zh-CN" altLang="en-US" sz="4000" b="0"/>
              <a:t> </a:t>
            </a:r>
          </a:p>
        </p:txBody>
      </p:sp>
      <p:sp>
        <p:nvSpPr>
          <p:cNvPr id="52227" name="Text Box 3"/>
          <p:cNvSpPr txBox="1">
            <a:spLocks noChangeArrowheads="1"/>
          </p:cNvSpPr>
          <p:nvPr/>
        </p:nvSpPr>
        <p:spPr bwMode="auto">
          <a:xfrm>
            <a:off x="228600" y="1447800"/>
            <a:ext cx="8305800" cy="2862263"/>
          </a:xfrm>
          <a:prstGeom prst="rect">
            <a:avLst/>
          </a:prstGeom>
          <a:noFill/>
          <a:ln w="9525">
            <a:noFill/>
            <a:miter lim="800000"/>
            <a:headEnd/>
            <a:tailEnd/>
          </a:ln>
        </p:spPr>
        <p:txBody>
          <a:bodyPr>
            <a:spAutoFit/>
          </a:bodyPr>
          <a:lstStyle/>
          <a:p>
            <a:r>
              <a:rPr lang="zh-CN" altLang="zh-CN" sz="3600"/>
              <a:t> </a:t>
            </a:r>
            <a:r>
              <a:rPr lang="zh-CN" altLang="en-US" sz="3600"/>
              <a:t> </a:t>
            </a:r>
            <a:r>
              <a:rPr lang="zh-CN" altLang="zh-CN" sz="3600"/>
              <a:t> </a:t>
            </a:r>
            <a:r>
              <a:rPr lang="zh-CN" altLang="en-US" sz="3600"/>
              <a:t> </a:t>
            </a:r>
            <a:r>
              <a:rPr lang="zh-CN" altLang="zh-CN" sz="3600"/>
              <a:t> </a:t>
            </a:r>
            <a:r>
              <a:rPr lang="zh-CN" altLang="en-US" sz="3600"/>
              <a:t>先说词语在句中的含义，</a:t>
            </a:r>
            <a:endParaRPr lang="en-US" altLang="zh-CN" sz="3600"/>
          </a:p>
          <a:p>
            <a:r>
              <a:rPr lang="zh-CN" altLang="en-US" sz="3600"/>
              <a:t>     再带词解释句子，说其在文段中的作用，</a:t>
            </a:r>
            <a:endParaRPr lang="en-US" altLang="zh-CN" sz="3600"/>
          </a:p>
          <a:p>
            <a:r>
              <a:rPr lang="zh-CN" altLang="en-US" sz="3600"/>
              <a:t>     生动形象地说明了</a:t>
            </a:r>
            <a:r>
              <a:rPr lang="en-US" altLang="zh-CN" sz="3600"/>
              <a:t>……</a:t>
            </a:r>
            <a:r>
              <a:rPr lang="zh-CN" altLang="en-US" sz="3600"/>
              <a:t>的特征，</a:t>
            </a:r>
            <a:endParaRPr lang="en-US" altLang="zh-CN" sz="3600"/>
          </a:p>
          <a:p>
            <a:r>
              <a:rPr lang="zh-CN" altLang="en-US" sz="3600"/>
              <a:t>体现了说明语言的生动性。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200941913423082667"/>
          <p:cNvPicPr>
            <a:picLocks noChangeAspect="1" noChangeArrowheads="1"/>
          </p:cNvPicPr>
          <p:nvPr/>
        </p:nvPicPr>
        <p:blipFill>
          <a:blip r:embed="rId2" cstate="print"/>
          <a:srcRect/>
          <a:stretch>
            <a:fillRect/>
          </a:stretch>
        </p:blipFill>
        <p:spPr bwMode="auto">
          <a:xfrm>
            <a:off x="0" y="0"/>
            <a:ext cx="9144000" cy="6772275"/>
          </a:xfrm>
          <a:prstGeom prst="rect">
            <a:avLst/>
          </a:prstGeom>
          <a:noFill/>
          <a:ln w="9525">
            <a:noFill/>
            <a:miter lim="800000"/>
            <a:headEnd/>
            <a:tailEnd/>
          </a:ln>
        </p:spPr>
      </p:pic>
      <p:sp>
        <p:nvSpPr>
          <p:cNvPr id="8195" name="Text Box 2"/>
          <p:cNvSpPr txBox="1">
            <a:spLocks noChangeArrowheads="1"/>
          </p:cNvSpPr>
          <p:nvPr/>
        </p:nvSpPr>
        <p:spPr bwMode="auto">
          <a:xfrm>
            <a:off x="304800" y="685800"/>
            <a:ext cx="8640763" cy="6400800"/>
          </a:xfrm>
          <a:prstGeom prst="rect">
            <a:avLst/>
          </a:prstGeom>
          <a:noFill/>
          <a:ln w="9525">
            <a:noFill/>
            <a:miter lim="800000"/>
            <a:headEnd/>
            <a:tailEnd/>
          </a:ln>
        </p:spPr>
        <p:txBody>
          <a:bodyPr>
            <a:spAutoFit/>
          </a:bodyPr>
          <a:lstStyle/>
          <a:p>
            <a:pPr>
              <a:spcBef>
                <a:spcPct val="50000"/>
              </a:spcBef>
            </a:pPr>
            <a:r>
              <a:rPr lang="zh-CN" altLang="en-US" sz="3200" b="1">
                <a:solidFill>
                  <a:schemeClr val="tx2"/>
                </a:solidFill>
              </a:rPr>
              <a:t>说明内容的诠释：</a:t>
            </a:r>
          </a:p>
          <a:p>
            <a:pPr>
              <a:spcBef>
                <a:spcPct val="50000"/>
              </a:spcBef>
            </a:pPr>
            <a:r>
              <a:rPr lang="zh-CN" altLang="en-US" sz="3200"/>
              <a:t>       </a:t>
            </a:r>
            <a:r>
              <a:rPr lang="zh-CN" altLang="en-US" sz="3200" b="1">
                <a:solidFill>
                  <a:srgbClr val="0000FF"/>
                </a:solidFill>
              </a:rPr>
              <a:t> 事物说明文</a:t>
            </a:r>
            <a:r>
              <a:rPr lang="zh-CN" altLang="en-US" sz="3200" b="1"/>
              <a:t>说明的主要内容等于说明对象加上其特征，</a:t>
            </a:r>
            <a:endParaRPr lang="en-US" altLang="zh-CN" sz="3200" b="1"/>
          </a:p>
          <a:p>
            <a:pPr>
              <a:spcBef>
                <a:spcPct val="50000"/>
              </a:spcBef>
            </a:pPr>
            <a:r>
              <a:rPr lang="en-US" altLang="zh-CN" sz="3200" b="1">
                <a:solidFill>
                  <a:srgbClr val="0000FF"/>
                </a:solidFill>
              </a:rPr>
              <a:t>        </a:t>
            </a:r>
            <a:r>
              <a:rPr lang="zh-CN" altLang="en-US" sz="3200" b="1">
                <a:solidFill>
                  <a:srgbClr val="0000FF"/>
                </a:solidFill>
              </a:rPr>
              <a:t>事理说明文</a:t>
            </a:r>
            <a:r>
              <a:rPr lang="zh-CN" altLang="en-US" sz="3200" b="1"/>
              <a:t>的主要内容则需要从现象的</a:t>
            </a:r>
            <a:r>
              <a:rPr lang="zh-CN" altLang="en-US" sz="3200" b="1">
                <a:solidFill>
                  <a:srgbClr val="FF0000"/>
                </a:solidFill>
              </a:rPr>
              <a:t>起因、性质、解决措施</a:t>
            </a:r>
            <a:r>
              <a:rPr lang="zh-CN" altLang="en-US" sz="3200" b="1"/>
              <a:t>等方面加以概括。</a:t>
            </a:r>
          </a:p>
          <a:p>
            <a:pPr>
              <a:spcBef>
                <a:spcPct val="50000"/>
              </a:spcBef>
            </a:pPr>
            <a:r>
              <a:rPr lang="zh-CN" altLang="en-US" sz="3200" b="1"/>
              <a:t>        注意事项  ：   </a:t>
            </a:r>
            <a:endParaRPr lang="en-US" altLang="zh-CN" sz="3200" b="1"/>
          </a:p>
          <a:p>
            <a:pPr>
              <a:spcBef>
                <a:spcPct val="50000"/>
              </a:spcBef>
            </a:pPr>
            <a:r>
              <a:rPr lang="zh-CN" altLang="en-US" sz="3200" b="1"/>
              <a:t>        首先要注意区别问题的</a:t>
            </a:r>
            <a:r>
              <a:rPr lang="zh-CN" altLang="en-US" sz="3200" b="1">
                <a:solidFill>
                  <a:srgbClr val="FF0000"/>
                </a:solidFill>
              </a:rPr>
              <a:t>范围</a:t>
            </a:r>
            <a:r>
              <a:rPr lang="zh-CN" altLang="en-US" sz="3200" b="1"/>
              <a:t>是全文还是段落，然后针对不同的范围作出相应的解答。</a:t>
            </a:r>
            <a:endParaRPr lang="en-US" altLang="zh-CN" sz="3200" b="1"/>
          </a:p>
          <a:p>
            <a:pPr>
              <a:spcBef>
                <a:spcPct val="50000"/>
              </a:spcBef>
            </a:pPr>
            <a:r>
              <a:rPr lang="zh-CN" altLang="en-US" sz="3200" b="1"/>
              <a:t>        有时</a:t>
            </a:r>
            <a:r>
              <a:rPr lang="zh-CN" altLang="en-US" sz="3200" b="1">
                <a:solidFill>
                  <a:srgbClr val="0000FF"/>
                </a:solidFill>
              </a:rPr>
              <a:t>段落</a:t>
            </a:r>
            <a:r>
              <a:rPr lang="zh-CN" altLang="en-US" sz="3200" b="1"/>
              <a:t>的</a:t>
            </a:r>
            <a:r>
              <a:rPr lang="zh-CN" altLang="en-US" sz="3200" b="1">
                <a:solidFill>
                  <a:schemeClr val="tx2"/>
                </a:solidFill>
              </a:rPr>
              <a:t>中心句</a:t>
            </a:r>
            <a:r>
              <a:rPr lang="zh-CN" altLang="en-US" sz="3200" b="1"/>
              <a:t>就是本段说明的主要内容。</a:t>
            </a:r>
          </a:p>
        </p:txBody>
      </p:sp>
      <p:sp>
        <p:nvSpPr>
          <p:cNvPr id="8196" name="WordArt 3"/>
          <p:cNvSpPr>
            <a:spLocks noChangeArrowheads="1" noChangeShapeType="1"/>
          </p:cNvSpPr>
          <p:nvPr/>
        </p:nvSpPr>
        <p:spPr bwMode="auto">
          <a:xfrm>
            <a:off x="228600" y="152400"/>
            <a:ext cx="1676400" cy="762000"/>
          </a:xfrm>
          <a:prstGeom prst="rect">
            <a:avLst/>
          </a:prstGeom>
        </p:spPr>
        <p:txBody>
          <a:bodyPr wrap="none" fromWordArt="1">
            <a:prstTxWarp prst="textSlantUp">
              <a:avLst>
                <a:gd name="adj" fmla="val 16051"/>
              </a:avLst>
            </a:prstTxWarp>
          </a:bodyPr>
          <a:lstStyle/>
          <a:p>
            <a:pPr algn="ctr"/>
            <a:r>
              <a:rPr lang="zh-CN" altLang="en-US" sz="3600" kern="1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宋体"/>
                <a:ea typeface="宋体"/>
              </a:rPr>
              <a:t>阅读指导</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0" y="2133600"/>
            <a:ext cx="9144000" cy="3416300"/>
          </a:xfrm>
          <a:prstGeom prst="rect">
            <a:avLst/>
          </a:prstGeom>
          <a:noFill/>
          <a:ln w="9525">
            <a:noFill/>
            <a:miter lim="800000"/>
            <a:headEnd/>
            <a:tailEnd/>
          </a:ln>
        </p:spPr>
        <p:txBody>
          <a:bodyPr>
            <a:spAutoFit/>
          </a:bodyPr>
          <a:lstStyle/>
          <a:p>
            <a:r>
              <a:rPr lang="zh-CN" altLang="en-US" sz="3600">
                <a:latin typeface="华文隶书" pitchFamily="2" charset="-122"/>
                <a:ea typeface="华文隶书" pitchFamily="2" charset="-122"/>
              </a:rPr>
              <a:t>“轻而易举”形容做事很容易，</a:t>
            </a:r>
            <a:endParaRPr lang="en-US" altLang="zh-CN" sz="3600">
              <a:latin typeface="华文隶书" pitchFamily="2" charset="-122"/>
              <a:ea typeface="华文隶书" pitchFamily="2" charset="-122"/>
            </a:endParaRPr>
          </a:p>
          <a:p>
            <a:r>
              <a:rPr lang="zh-CN" altLang="en-US" sz="3600">
                <a:latin typeface="华文隶书" pitchFamily="2" charset="-122"/>
                <a:ea typeface="华文隶书" pitchFamily="2" charset="-122"/>
              </a:rPr>
              <a:t>在文中是指龙卷风把</a:t>
            </a:r>
            <a:r>
              <a:rPr lang="en-US" altLang="zh-CN" sz="3600">
                <a:latin typeface="华文隶书" pitchFamily="2" charset="-122"/>
                <a:ea typeface="华文隶书" pitchFamily="2" charset="-122"/>
              </a:rPr>
              <a:t>11</a:t>
            </a:r>
            <a:r>
              <a:rPr lang="zh-CN" altLang="en-US" sz="3600">
                <a:latin typeface="华文隶书" pitchFamily="2" charset="-122"/>
                <a:ea typeface="华文隶书" pitchFamily="2" charset="-122"/>
              </a:rPr>
              <a:t>万吨重的储油罐抛到</a:t>
            </a:r>
            <a:r>
              <a:rPr lang="en-US" altLang="zh-CN" sz="3600">
                <a:latin typeface="华文隶书" pitchFamily="2" charset="-122"/>
                <a:ea typeface="华文隶书" pitchFamily="2" charset="-122"/>
              </a:rPr>
              <a:t>120</a:t>
            </a:r>
            <a:r>
              <a:rPr lang="zh-CN" altLang="en-US" sz="3600">
                <a:latin typeface="华文隶书" pitchFamily="2" charset="-122"/>
                <a:ea typeface="华文隶书" pitchFamily="2" charset="-122"/>
              </a:rPr>
              <a:t>米以外很容易，</a:t>
            </a:r>
            <a:endParaRPr lang="en-US" altLang="zh-CN" sz="3600">
              <a:latin typeface="华文隶书" pitchFamily="2" charset="-122"/>
              <a:ea typeface="华文隶书" pitchFamily="2" charset="-122"/>
            </a:endParaRPr>
          </a:p>
          <a:p>
            <a:r>
              <a:rPr lang="zh-CN" altLang="en-US" sz="3600">
                <a:latin typeface="华文隶书" pitchFamily="2" charset="-122"/>
                <a:ea typeface="华文隶书" pitchFamily="2" charset="-122"/>
              </a:rPr>
              <a:t>突出了龙卷风的威力之大，</a:t>
            </a:r>
            <a:endParaRPr lang="en-US" altLang="zh-CN" sz="3600">
              <a:latin typeface="华文隶书" pitchFamily="2" charset="-122"/>
              <a:ea typeface="华文隶书" pitchFamily="2" charset="-122"/>
            </a:endParaRPr>
          </a:p>
          <a:p>
            <a:r>
              <a:rPr lang="zh-CN" altLang="en-US" sz="3600">
                <a:latin typeface="华文隶书" pitchFamily="2" charset="-122"/>
                <a:ea typeface="华文隶书" pitchFamily="2" charset="-122"/>
              </a:rPr>
              <a:t>体现了说明文语言的生动性。</a:t>
            </a:r>
            <a:br>
              <a:rPr lang="zh-CN" altLang="en-US" sz="3600">
                <a:latin typeface="华文隶书" pitchFamily="2" charset="-122"/>
                <a:ea typeface="华文隶书" pitchFamily="2" charset="-122"/>
              </a:rPr>
            </a:br>
            <a:endParaRPr lang="zh-CN" altLang="en-US" sz="3600">
              <a:latin typeface="华文隶书" pitchFamily="2" charset="-122"/>
              <a:ea typeface="华文隶书"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 descr="图片5"/>
          <p:cNvPicPr>
            <a:picLocks noChangeAspect="1" noChangeArrowheads="1"/>
          </p:cNvPicPr>
          <p:nvPr/>
        </p:nvPicPr>
        <p:blipFill>
          <a:blip r:embed="rId2" cstate="print"/>
          <a:srcRect/>
          <a:stretch>
            <a:fillRect/>
          </a:stretch>
        </p:blipFill>
        <p:spPr bwMode="auto">
          <a:xfrm>
            <a:off x="0" y="0"/>
            <a:ext cx="895350" cy="6858000"/>
          </a:xfrm>
          <a:prstGeom prst="rect">
            <a:avLst/>
          </a:prstGeom>
          <a:noFill/>
          <a:ln w="9525">
            <a:noFill/>
            <a:miter lim="800000"/>
            <a:headEnd/>
            <a:tailEnd/>
          </a:ln>
        </p:spPr>
      </p:pic>
      <p:sp>
        <p:nvSpPr>
          <p:cNvPr id="94215" name="Text Box 7"/>
          <p:cNvSpPr txBox="1">
            <a:spLocks noChangeArrowheads="1"/>
          </p:cNvSpPr>
          <p:nvPr/>
        </p:nvSpPr>
        <p:spPr bwMode="auto">
          <a:xfrm>
            <a:off x="1239838" y="1668463"/>
            <a:ext cx="184150" cy="579437"/>
          </a:xfrm>
          <a:prstGeom prst="rect">
            <a:avLst/>
          </a:prstGeom>
          <a:noFill/>
          <a:ln w="9525" algn="ctr">
            <a:noFill/>
            <a:miter lim="800000"/>
            <a:headEnd/>
            <a:tailEnd/>
          </a:ln>
          <a:effectLst/>
        </p:spPr>
        <p:txBody>
          <a:bodyPr wrap="none">
            <a:spAutoFit/>
          </a:bodyPr>
          <a:lstStyle/>
          <a:p>
            <a:pPr>
              <a:defRPr/>
            </a:pPr>
            <a:endParaRPr lang="zh-CN" altLang="zh-CN" sz="3200" b="1">
              <a:solidFill>
                <a:srgbClr val="0000CC"/>
              </a:solidFill>
              <a:effectLst>
                <a:outerShdw blurRad="38100" dist="38100" dir="2700000" algn="tl">
                  <a:srgbClr val="C0C0C0"/>
                </a:outerShdw>
              </a:effectLst>
              <a:latin typeface="Arial" charset="0"/>
              <a:ea typeface="楷体" pitchFamily="1" charset="-122"/>
            </a:endParaRPr>
          </a:p>
        </p:txBody>
      </p:sp>
      <p:sp>
        <p:nvSpPr>
          <p:cNvPr id="94216" name="Text Box 8"/>
          <p:cNvSpPr txBox="1">
            <a:spLocks noChangeArrowheads="1"/>
          </p:cNvSpPr>
          <p:nvPr/>
        </p:nvSpPr>
        <p:spPr bwMode="auto">
          <a:xfrm>
            <a:off x="762000" y="0"/>
            <a:ext cx="7850188" cy="6497638"/>
          </a:xfrm>
          <a:prstGeom prst="rect">
            <a:avLst/>
          </a:prstGeom>
          <a:noFill/>
          <a:ln w="9525" algn="ctr">
            <a:noFill/>
            <a:miter lim="800000"/>
            <a:headEnd/>
            <a:tailEnd/>
          </a:ln>
          <a:effectLst/>
        </p:spPr>
        <p:txBody>
          <a:bodyPr>
            <a:spAutoFit/>
          </a:bodyPr>
          <a:lstStyle/>
          <a:p>
            <a:pPr>
              <a:defRPr/>
            </a:pPr>
            <a:r>
              <a:rPr lang="zh-CN" altLang="en-US" sz="2800" b="1">
                <a:effectLst>
                  <a:outerShdw blurRad="38100" dist="38100" dir="2700000" algn="tl">
                    <a:srgbClr val="C0C0C0"/>
                  </a:outerShdw>
                </a:effectLst>
                <a:latin typeface="Arial" charset="0"/>
                <a:ea typeface="楷体" pitchFamily="1" charset="-122"/>
              </a:rPr>
              <a:t>说明文中的</a:t>
            </a:r>
            <a:r>
              <a:rPr lang="zh-CN" altLang="en-US" sz="2800" b="1">
                <a:solidFill>
                  <a:srgbClr val="0000FF"/>
                </a:solidFill>
                <a:effectLst>
                  <a:outerShdw blurRad="38100" dist="38100" dir="2700000" algn="tl">
                    <a:srgbClr val="C0C0C0"/>
                  </a:outerShdw>
                </a:effectLst>
                <a:latin typeface="Arial" charset="0"/>
                <a:ea typeface="楷体" pitchFamily="1" charset="-122"/>
              </a:rPr>
              <a:t>描写</a:t>
            </a:r>
          </a:p>
          <a:p>
            <a:pPr>
              <a:defRPr/>
            </a:pPr>
            <a:r>
              <a:rPr lang="zh-CN" altLang="en-US" sz="2800" b="1">
                <a:effectLst>
                  <a:outerShdw blurRad="38100" dist="38100" dir="2700000" algn="tl">
                    <a:srgbClr val="C0C0C0"/>
                  </a:outerShdw>
                </a:effectLst>
                <a:latin typeface="Arial" charset="0"/>
                <a:ea typeface="楷体" pitchFamily="1" charset="-122"/>
              </a:rPr>
              <a:t>　　为了说明的</a:t>
            </a:r>
            <a:r>
              <a:rPr lang="zh-CN" altLang="en-US" sz="2800" b="1">
                <a:solidFill>
                  <a:srgbClr val="0000FF"/>
                </a:solidFill>
                <a:effectLst>
                  <a:outerShdw blurRad="38100" dist="38100" dir="2700000" algn="tl">
                    <a:srgbClr val="C0C0C0"/>
                  </a:outerShdw>
                </a:effectLst>
                <a:latin typeface="Arial" charset="0"/>
                <a:ea typeface="楷体" pitchFamily="1" charset="-122"/>
              </a:rPr>
              <a:t>生动形象</a:t>
            </a:r>
            <a:r>
              <a:rPr lang="zh-CN" altLang="en-US" sz="2800" b="1">
                <a:effectLst>
                  <a:outerShdw blurRad="38100" dist="38100" dir="2700000" algn="tl">
                    <a:srgbClr val="C0C0C0"/>
                  </a:outerShdw>
                </a:effectLst>
                <a:latin typeface="Arial" charset="0"/>
                <a:ea typeface="楷体" pitchFamily="1" charset="-122"/>
              </a:rPr>
              <a:t>，运用描写的表达方式来说明事物，同时也</a:t>
            </a:r>
            <a:r>
              <a:rPr lang="zh-CN" altLang="en-US" sz="2800" b="1">
                <a:solidFill>
                  <a:srgbClr val="0000FF"/>
                </a:solidFill>
                <a:effectLst>
                  <a:outerShdw blurRad="38100" dist="38100" dir="2700000" algn="tl">
                    <a:srgbClr val="C0C0C0"/>
                  </a:outerShdw>
                </a:effectLst>
                <a:latin typeface="Arial" charset="0"/>
                <a:ea typeface="楷体" pitchFamily="1" charset="-122"/>
              </a:rPr>
              <a:t>增加文章的耐读性</a:t>
            </a:r>
            <a:r>
              <a:rPr lang="zh-CN" altLang="en-US" sz="2800" b="1">
                <a:effectLst>
                  <a:outerShdw blurRad="38100" dist="38100" dir="2700000" algn="tl">
                    <a:srgbClr val="C0C0C0"/>
                  </a:outerShdw>
                </a:effectLst>
                <a:latin typeface="Arial" charset="0"/>
                <a:ea typeface="楷体" pitchFamily="1" charset="-122"/>
              </a:rPr>
              <a:t>。</a:t>
            </a:r>
          </a:p>
          <a:p>
            <a:pPr>
              <a:defRPr/>
            </a:pPr>
            <a:r>
              <a:rPr lang="zh-CN" altLang="en-US" sz="2800" b="1">
                <a:effectLst>
                  <a:outerShdw blurRad="38100" dist="38100" dir="2700000" algn="tl">
                    <a:srgbClr val="C0C0C0"/>
                  </a:outerShdw>
                </a:effectLst>
                <a:latin typeface="Arial" charset="0"/>
                <a:ea typeface="楷体" pitchFamily="1" charset="-122"/>
              </a:rPr>
              <a:t>　　如</a:t>
            </a:r>
            <a:r>
              <a:rPr lang="en-US" altLang="zh-CN" sz="2800" b="1">
                <a:effectLst>
                  <a:outerShdw blurRad="38100" dist="38100" dir="2700000" algn="tl">
                    <a:srgbClr val="C0C0C0"/>
                  </a:outerShdw>
                </a:effectLst>
                <a:latin typeface="Arial" charset="0"/>
                <a:ea typeface="楷体" pitchFamily="1" charset="-122"/>
              </a:rPr>
              <a:t>《</a:t>
            </a:r>
            <a:r>
              <a:rPr lang="zh-CN" altLang="en-US" sz="2800" b="1">
                <a:effectLst>
                  <a:outerShdw blurRad="38100" dist="38100" dir="2700000" algn="tl">
                    <a:srgbClr val="C0C0C0"/>
                  </a:outerShdw>
                </a:effectLst>
                <a:latin typeface="Arial" charset="0"/>
                <a:ea typeface="楷体" pitchFamily="1" charset="-122"/>
              </a:rPr>
              <a:t>看云识天气</a:t>
            </a:r>
            <a:r>
              <a:rPr lang="en-US" altLang="zh-CN" sz="2800" b="1">
                <a:effectLst>
                  <a:outerShdw blurRad="38100" dist="38100" dir="2700000" algn="tl">
                    <a:srgbClr val="C0C0C0"/>
                  </a:outerShdw>
                </a:effectLst>
                <a:latin typeface="Arial" charset="0"/>
                <a:ea typeface="楷体" pitchFamily="1" charset="-122"/>
              </a:rPr>
              <a:t>》</a:t>
            </a:r>
            <a:r>
              <a:rPr lang="zh-CN" altLang="en-US" sz="2800" b="1">
                <a:effectLst>
                  <a:outerShdw blurRad="38100" dist="38100" dir="2700000" algn="tl">
                    <a:srgbClr val="C0C0C0"/>
                  </a:outerShdw>
                </a:effectLst>
                <a:latin typeface="Arial" charset="0"/>
                <a:ea typeface="楷体" pitchFamily="1" charset="-122"/>
              </a:rPr>
              <a:t>是一篇事理说明文，作者在介绍云与天气的关系时，则使用了一段精彩的描写，生动形象而富于启迪。“天上的云，姿态万千，变化无常：有的像羽毛，轻轻地飘在空中；有的像鱼鳞，一片片整整齐齐地排列着；有的像羊群，来来往往；有的像一张大棉絮，满满地盖住了天空；还有的像峰峦，像河川，像雄狮，像奔马</a:t>
            </a:r>
            <a:r>
              <a:rPr lang="en-US" altLang="zh-CN" sz="2800" b="1">
                <a:effectLst>
                  <a:outerShdw blurRad="38100" dist="38100" dir="2700000" algn="tl">
                    <a:srgbClr val="C0C0C0"/>
                  </a:outerShdw>
                </a:effectLst>
                <a:latin typeface="Arial" charset="0"/>
                <a:ea typeface="楷体" pitchFamily="1" charset="-122"/>
              </a:rPr>
              <a:t>……</a:t>
            </a:r>
            <a:r>
              <a:rPr lang="zh-CN" altLang="en-US" sz="2800" b="1">
                <a:effectLst>
                  <a:outerShdw blurRad="38100" dist="38100" dir="2700000" algn="tl">
                    <a:srgbClr val="C0C0C0"/>
                  </a:outerShdw>
                </a:effectLst>
                <a:latin typeface="Arial" charset="0"/>
                <a:ea typeface="楷体" pitchFamily="1" charset="-122"/>
              </a:rPr>
              <a:t>它们有时把天空点缀得很美丽，有时又把天空笼罩得很阴森，刚才还是白云朵朵，阳光灿烂，一霎间却又是乌云密布，大雨倾盆。云就像天气的‘招牌’，天上挂什么云，就将会出现什么样的天气。”</a:t>
            </a:r>
            <a:r>
              <a:rPr lang="zh-CN" altLang="en-US" sz="2800">
                <a:latin typeface="Arial" charset="0"/>
                <a:ea typeface="楷体" pitchFamily="1"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4216"/>
                                        </p:tgtEl>
                                        <p:attrNameLst>
                                          <p:attrName>style.visibility</p:attrName>
                                        </p:attrNameLst>
                                      </p:cBhvr>
                                      <p:to>
                                        <p:strVal val="visible"/>
                                      </p:to>
                                    </p:set>
                                    <p:animEffect transition="in" filter="circle(in)">
                                      <p:cBhvr>
                                        <p:cTn id="7" dur="500"/>
                                        <p:tgtEl>
                                          <p:spTgt spid="942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5" descr="图片1"/>
          <p:cNvPicPr>
            <a:picLocks noChangeAspect="1" noChangeArrowheads="1"/>
          </p:cNvPicPr>
          <p:nvPr/>
        </p:nvPicPr>
        <p:blipFill>
          <a:blip r:embed="rId2" cstate="print"/>
          <a:srcRect/>
          <a:stretch>
            <a:fillRect/>
          </a:stretch>
        </p:blipFill>
        <p:spPr bwMode="auto">
          <a:xfrm>
            <a:off x="0" y="0"/>
            <a:ext cx="1547813" cy="6858000"/>
          </a:xfrm>
          <a:prstGeom prst="rect">
            <a:avLst/>
          </a:prstGeom>
          <a:noFill/>
          <a:ln w="9525">
            <a:noFill/>
            <a:miter lim="800000"/>
            <a:headEnd/>
            <a:tailEnd/>
          </a:ln>
        </p:spPr>
      </p:pic>
      <p:sp>
        <p:nvSpPr>
          <p:cNvPr id="3075" name="Rectangle 4"/>
          <p:cNvSpPr>
            <a:spLocks noGrp="1" noChangeArrowheads="1"/>
          </p:cNvSpPr>
          <p:nvPr>
            <p:ph type="title" idx="4294967295"/>
          </p:nvPr>
        </p:nvSpPr>
        <p:spPr>
          <a:xfrm>
            <a:off x="0" y="762000"/>
            <a:ext cx="9144000" cy="4343400"/>
          </a:xfrm>
        </p:spPr>
        <p:txBody>
          <a:bodyPr>
            <a:normAutofit fontScale="90000"/>
          </a:bodyPr>
          <a:lstStyle/>
          <a:p>
            <a:pPr algn="l" eaLnBrk="1" hangingPunct="1">
              <a:lnSpc>
                <a:spcPct val="120000"/>
              </a:lnSpc>
            </a:pPr>
            <a:r>
              <a:rPr lang="en-US" altLang="zh-CN" sz="4000" b="1" smtClean="0">
                <a:solidFill>
                  <a:srgbClr val="006600"/>
                </a:solidFill>
                <a:latin typeface="幼圆" pitchFamily="49" charset="-122"/>
                <a:ea typeface="幼圆" pitchFamily="49" charset="-122"/>
              </a:rPr>
              <a:t/>
            </a:r>
            <a:br>
              <a:rPr lang="en-US" altLang="zh-CN" sz="4000" b="1" smtClean="0">
                <a:solidFill>
                  <a:srgbClr val="006600"/>
                </a:solidFill>
                <a:latin typeface="幼圆" pitchFamily="49" charset="-122"/>
                <a:ea typeface="幼圆" pitchFamily="49" charset="-122"/>
              </a:rPr>
            </a:br>
            <a:r>
              <a:rPr lang="en-US" altLang="zh-CN" sz="4000" b="1" smtClean="0">
                <a:solidFill>
                  <a:srgbClr val="006600"/>
                </a:solidFill>
                <a:latin typeface="幼圆" pitchFamily="49" charset="-122"/>
                <a:ea typeface="幼圆" pitchFamily="49" charset="-122"/>
              </a:rPr>
              <a:t>    </a:t>
            </a:r>
            <a:r>
              <a:rPr lang="zh-CN" altLang="en-US" sz="4000" b="1" smtClean="0"/>
              <a:t>记叙在说明文中的作用（说明文中引用古诗、传说、俗语、故事等的作用）</a:t>
            </a:r>
            <a:br>
              <a:rPr lang="zh-CN" altLang="en-US" sz="4000" b="1" smtClean="0"/>
            </a:br>
            <a:r>
              <a:rPr lang="zh-CN" altLang="en-US" sz="4000" b="1" smtClean="0"/>
              <a:t>       </a:t>
            </a:r>
            <a:r>
              <a:rPr lang="en-US" altLang="zh-CN" sz="4000" b="1" smtClean="0"/>
              <a:t>1</a:t>
            </a:r>
            <a:r>
              <a:rPr lang="zh-CN" altLang="en-US" sz="4000" b="1" smtClean="0"/>
              <a:t>、记叙了</a:t>
            </a:r>
            <a:r>
              <a:rPr lang="en-US" altLang="zh-CN" sz="4000" b="1" smtClean="0"/>
              <a:t>………</a:t>
            </a:r>
            <a:r>
              <a:rPr lang="zh-CN" altLang="en-US" sz="4000" b="1" smtClean="0"/>
              <a:t>内容，，说明了</a:t>
            </a:r>
            <a:r>
              <a:rPr lang="en-US" altLang="zh-CN" sz="4000" b="1" smtClean="0"/>
              <a:t>——</a:t>
            </a:r>
            <a:r>
              <a:rPr lang="zh-CN" altLang="en-US" sz="4000" b="1" smtClean="0"/>
              <a:t>的特征</a:t>
            </a:r>
            <a:r>
              <a:rPr lang="en-US" altLang="zh-CN" sz="4000" b="1" smtClean="0"/>
              <a:t/>
            </a:r>
            <a:br>
              <a:rPr lang="en-US" altLang="zh-CN" sz="4000" b="1" smtClean="0"/>
            </a:br>
            <a:r>
              <a:rPr lang="en-US" altLang="zh-CN" sz="4000" b="1" smtClean="0"/>
              <a:t>        2</a:t>
            </a:r>
            <a:r>
              <a:rPr lang="zh-CN" altLang="en-US" sz="4000" b="1" smtClean="0"/>
              <a:t>、引出了下文对</a:t>
            </a:r>
            <a:r>
              <a:rPr lang="en-US" altLang="zh-CN" sz="4000" b="1" smtClean="0"/>
              <a:t>——</a:t>
            </a:r>
            <a:r>
              <a:rPr lang="zh-CN" altLang="en-US" sz="4000" b="1" smtClean="0"/>
              <a:t>的说明，</a:t>
            </a:r>
            <a:r>
              <a:rPr lang="en-US" altLang="zh-CN" sz="4000" b="1" smtClean="0"/>
              <a:t/>
            </a:r>
            <a:br>
              <a:rPr lang="en-US" altLang="zh-CN" sz="4000" b="1" smtClean="0"/>
            </a:br>
            <a:r>
              <a:rPr lang="en-US" altLang="zh-CN" sz="4000" b="1" smtClean="0"/>
              <a:t>        3</a:t>
            </a:r>
            <a:r>
              <a:rPr lang="zh-CN" altLang="en-US" sz="4000" b="1" smtClean="0"/>
              <a:t>、</a:t>
            </a:r>
            <a:r>
              <a:rPr lang="zh-CN" altLang="en-US" b="1" smtClean="0"/>
              <a:t>增添了文章生动性和趣味性，激发读者的阅读兴趣（吸引读者）</a:t>
            </a:r>
          </a:p>
        </p:txBody>
      </p:sp>
      <p:sp>
        <p:nvSpPr>
          <p:cNvPr id="3076" name="Text Box 6"/>
          <p:cNvSpPr txBox="1">
            <a:spLocks noChangeArrowheads="1"/>
          </p:cNvSpPr>
          <p:nvPr/>
        </p:nvSpPr>
        <p:spPr bwMode="auto">
          <a:xfrm>
            <a:off x="3132138" y="404813"/>
            <a:ext cx="3621087" cy="366712"/>
          </a:xfrm>
          <a:prstGeom prst="rect">
            <a:avLst/>
          </a:prstGeom>
          <a:noFill/>
          <a:ln w="9525">
            <a:noFill/>
            <a:miter lim="800000"/>
            <a:headEnd/>
            <a:tailEnd/>
          </a:ln>
        </p:spPr>
        <p:txBody>
          <a:bodyPr>
            <a:spAutoFit/>
          </a:bodyPr>
          <a:lstStyle/>
          <a:p>
            <a:endParaRPr lang="zh-CN" altLang="zh-CN"/>
          </a:p>
        </p:txBody>
      </p:sp>
      <p:sp>
        <p:nvSpPr>
          <p:cNvPr id="3077" name="Text Box 7"/>
          <p:cNvSpPr txBox="1">
            <a:spLocks noChangeArrowheads="1"/>
          </p:cNvSpPr>
          <p:nvPr/>
        </p:nvSpPr>
        <p:spPr bwMode="auto">
          <a:xfrm>
            <a:off x="1295400" y="0"/>
            <a:ext cx="5334000" cy="641350"/>
          </a:xfrm>
          <a:prstGeom prst="rect">
            <a:avLst/>
          </a:prstGeom>
          <a:noFill/>
          <a:ln w="9525">
            <a:noFill/>
            <a:miter lim="800000"/>
            <a:headEnd/>
            <a:tailEnd/>
          </a:ln>
        </p:spPr>
        <p:txBody>
          <a:bodyPr>
            <a:spAutoFit/>
          </a:bodyPr>
          <a:lstStyle/>
          <a:p>
            <a:r>
              <a:rPr lang="zh-CN" altLang="en-US" b="1" i="1"/>
              <a:t>方法梳理（ </a:t>
            </a:r>
            <a:r>
              <a:rPr lang="zh-CN" altLang="en-US" b="1" i="1">
                <a:solidFill>
                  <a:srgbClr val="0000FF"/>
                </a:solidFill>
              </a:rPr>
              <a:t>答题格式</a:t>
            </a:r>
            <a:r>
              <a:rPr lang="zh-CN" altLang="en-US" b="1" i="1"/>
              <a:t>）：</a:t>
            </a:r>
            <a:r>
              <a:rPr lang="zh-CN" altLang="en-US"/>
              <a:t>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 descr="图片1"/>
          <p:cNvPicPr>
            <a:picLocks noChangeAspect="1" noChangeArrowheads="1"/>
          </p:cNvPicPr>
          <p:nvPr/>
        </p:nvPicPr>
        <p:blipFill>
          <a:blip r:embed="rId2" cstate="print"/>
          <a:srcRect/>
          <a:stretch>
            <a:fillRect/>
          </a:stretch>
        </p:blipFill>
        <p:spPr bwMode="auto">
          <a:xfrm>
            <a:off x="0" y="0"/>
            <a:ext cx="1547813" cy="6858000"/>
          </a:xfrm>
          <a:prstGeom prst="rect">
            <a:avLst/>
          </a:prstGeom>
          <a:noFill/>
          <a:ln w="9525">
            <a:noFill/>
            <a:miter lim="800000"/>
            <a:headEnd/>
            <a:tailEnd/>
          </a:ln>
        </p:spPr>
      </p:pic>
      <p:sp>
        <p:nvSpPr>
          <p:cNvPr id="6147" name="Rectangle 4"/>
          <p:cNvSpPr>
            <a:spLocks noGrp="1" noChangeArrowheads="1"/>
          </p:cNvSpPr>
          <p:nvPr>
            <p:ph type="title" idx="4294967295"/>
          </p:nvPr>
        </p:nvSpPr>
        <p:spPr>
          <a:xfrm>
            <a:off x="1295400" y="0"/>
            <a:ext cx="7848600" cy="6324600"/>
          </a:xfrm>
        </p:spPr>
        <p:txBody>
          <a:bodyPr>
            <a:normAutofit fontScale="90000"/>
          </a:bodyPr>
          <a:lstStyle/>
          <a:p>
            <a:pPr algn="l" eaLnBrk="1" hangingPunct="1">
              <a:lnSpc>
                <a:spcPct val="120000"/>
              </a:lnSpc>
            </a:pPr>
            <a:r>
              <a:rPr lang="zh-CN" altLang="en-US" sz="4000" b="1" smtClean="0"/>
              <a:t>描写在说明文中的作用（从</a:t>
            </a:r>
            <a:r>
              <a:rPr lang="zh-CN" altLang="en-US" sz="4000" b="1" smtClean="0">
                <a:solidFill>
                  <a:srgbClr val="0000FF"/>
                </a:solidFill>
              </a:rPr>
              <a:t>内容</a:t>
            </a:r>
            <a:r>
              <a:rPr lang="zh-CN" altLang="en-US" sz="4000" b="1" smtClean="0"/>
              <a:t>和</a:t>
            </a:r>
            <a:r>
              <a:rPr lang="zh-CN" altLang="en-US" sz="4000" b="1" smtClean="0">
                <a:solidFill>
                  <a:srgbClr val="0000FF"/>
                </a:solidFill>
              </a:rPr>
              <a:t>语言</a:t>
            </a:r>
            <a:r>
              <a:rPr lang="zh-CN" altLang="en-US" sz="4000" b="1" smtClean="0"/>
              <a:t>的两个角度分析） </a:t>
            </a:r>
            <a:br>
              <a:rPr lang="zh-CN" altLang="en-US" sz="4000" b="1" smtClean="0"/>
            </a:br>
            <a:r>
              <a:rPr lang="zh-CN" altLang="en-US" sz="4000" b="1" smtClean="0"/>
              <a:t>     </a:t>
            </a:r>
            <a:r>
              <a:rPr lang="en-US" altLang="zh-CN" sz="4000" b="1" smtClean="0"/>
              <a:t>1</a:t>
            </a:r>
            <a:r>
              <a:rPr lang="zh-CN" altLang="en-US" sz="4000" b="1" smtClean="0"/>
              <a:t>、</a:t>
            </a:r>
            <a:r>
              <a:rPr lang="zh-CN" altLang="en-US" sz="4000" b="1" smtClean="0">
                <a:solidFill>
                  <a:srgbClr val="0000FF"/>
                </a:solidFill>
              </a:rPr>
              <a:t>生动形象</a:t>
            </a:r>
            <a:r>
              <a:rPr lang="zh-CN" altLang="en-US" sz="4000" b="1" smtClean="0"/>
              <a:t>地</a:t>
            </a:r>
            <a:r>
              <a:rPr lang="zh-CN" altLang="en-US" sz="4000" b="1" smtClean="0">
                <a:solidFill>
                  <a:srgbClr val="0000FF"/>
                </a:solidFill>
              </a:rPr>
              <a:t>描写</a:t>
            </a:r>
            <a:r>
              <a:rPr lang="zh-CN" altLang="en-US" sz="4000" b="1" smtClean="0"/>
              <a:t>了</a:t>
            </a:r>
            <a:r>
              <a:rPr lang="en-US" altLang="zh-CN" sz="4000" b="1" smtClean="0"/>
              <a:t>………</a:t>
            </a:r>
            <a:r>
              <a:rPr lang="zh-CN" altLang="en-US" sz="4000" b="1" smtClean="0"/>
              <a:t>内容，</a:t>
            </a:r>
            <a:r>
              <a:rPr lang="zh-CN" altLang="en-US" sz="4000" b="1" smtClean="0">
                <a:solidFill>
                  <a:srgbClr val="0000FF"/>
                </a:solidFill>
              </a:rPr>
              <a:t>突出</a:t>
            </a:r>
            <a:r>
              <a:rPr lang="zh-CN" altLang="en-US" sz="4000" b="1" smtClean="0"/>
              <a:t>了</a:t>
            </a:r>
            <a:r>
              <a:rPr lang="en-US" altLang="zh-CN" sz="4000" b="1" smtClean="0"/>
              <a:t>………</a:t>
            </a:r>
            <a:r>
              <a:rPr lang="zh-CN" altLang="en-US" sz="4000" b="1" smtClean="0"/>
              <a:t>特征；</a:t>
            </a:r>
            <a:r>
              <a:rPr lang="en-US" altLang="zh-CN" sz="4000" b="1" smtClean="0"/>
              <a:t/>
            </a:r>
            <a:br>
              <a:rPr lang="en-US" altLang="zh-CN" sz="4000" b="1" smtClean="0"/>
            </a:br>
            <a:r>
              <a:rPr lang="en-US" altLang="zh-CN" sz="4000" b="1" smtClean="0"/>
              <a:t>      2</a:t>
            </a:r>
            <a:r>
              <a:rPr lang="zh-CN" altLang="en-US" sz="4000" b="1" smtClean="0"/>
              <a:t>、引出了下文对</a:t>
            </a:r>
            <a:r>
              <a:rPr lang="en-US" altLang="zh-CN" sz="4000" b="1" smtClean="0"/>
              <a:t>——</a:t>
            </a:r>
            <a:r>
              <a:rPr lang="zh-CN" altLang="en-US" sz="4000" b="1" smtClean="0"/>
              <a:t>的说明（</a:t>
            </a:r>
            <a:r>
              <a:rPr lang="zh-CN" altLang="en-US" sz="4000" b="1" smtClean="0">
                <a:solidFill>
                  <a:srgbClr val="0000FF"/>
                </a:solidFill>
              </a:rPr>
              <a:t>若在说明文开头还起引出说明对象的作用</a:t>
            </a:r>
            <a:r>
              <a:rPr lang="zh-CN" altLang="en-US" sz="4000" smtClean="0"/>
              <a:t> 。） </a:t>
            </a:r>
            <a:r>
              <a:rPr lang="en-US" altLang="zh-CN" sz="4000" b="1" smtClean="0"/>
              <a:t/>
            </a:r>
            <a:br>
              <a:rPr lang="en-US" altLang="zh-CN" sz="4000" b="1" smtClean="0"/>
            </a:br>
            <a:r>
              <a:rPr lang="en-US" altLang="zh-CN" sz="4000" b="1" smtClean="0"/>
              <a:t>      3</a:t>
            </a:r>
            <a:r>
              <a:rPr lang="zh-CN" altLang="en-US" sz="4000" b="1" smtClean="0"/>
              <a:t>、</a:t>
            </a:r>
            <a:r>
              <a:rPr lang="en-US" altLang="zh-CN" sz="4000" b="1" smtClean="0"/>
              <a:t> </a:t>
            </a:r>
            <a:r>
              <a:rPr lang="zh-CN" altLang="en-US" sz="4000" b="1" smtClean="0"/>
              <a:t>语言上生动形象，</a:t>
            </a:r>
            <a:r>
              <a:rPr lang="zh-CN" altLang="en-US" sz="4000" b="1" smtClean="0">
                <a:solidFill>
                  <a:srgbClr val="0000FF"/>
                </a:solidFill>
              </a:rPr>
              <a:t>增强</a:t>
            </a:r>
            <a:r>
              <a:rPr lang="zh-CN" altLang="en-US" sz="4000" b="1" smtClean="0">
                <a:solidFill>
                  <a:schemeClr val="tx1"/>
                </a:solidFill>
              </a:rPr>
              <a:t>了文章的表现力和感染力</a:t>
            </a:r>
            <a:r>
              <a:rPr lang="en-US" altLang="zh-CN" sz="4000" b="1" smtClean="0">
                <a:solidFill>
                  <a:schemeClr val="tx1"/>
                </a:solidFill>
              </a:rPr>
              <a:t>,</a:t>
            </a:r>
            <a:r>
              <a:rPr lang="zh-CN" altLang="en-US" sz="4000" b="1" smtClean="0">
                <a:solidFill>
                  <a:srgbClr val="0000FF"/>
                </a:solidFill>
              </a:rPr>
              <a:t>激发</a:t>
            </a:r>
            <a:r>
              <a:rPr lang="zh-CN" altLang="en-US" sz="4000" b="1" smtClean="0"/>
              <a:t>读者的阅读兴趣。</a:t>
            </a:r>
            <a:endParaRPr lang="zh-CN" alt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548680"/>
            <a:ext cx="7992888" cy="1384995"/>
          </a:xfrm>
          <a:prstGeom prst="rect">
            <a:avLst/>
          </a:prstGeom>
          <a:noFill/>
        </p:spPr>
        <p:txBody>
          <a:bodyPr wrap="square" rtlCol="0">
            <a:spAutoFit/>
          </a:bodyPr>
          <a:lstStyle/>
          <a:p>
            <a:r>
              <a:rPr lang="zh-CN" altLang="en-US" sz="2800" b="1" dirty="0" smtClean="0"/>
              <a:t>说明顺序：</a:t>
            </a:r>
            <a:endParaRPr lang="en-US" altLang="zh-CN" sz="2800" b="1" dirty="0" smtClean="0"/>
          </a:p>
          <a:p>
            <a:r>
              <a:rPr lang="zh-CN" altLang="en-US" sz="2800" b="1" dirty="0" smtClean="0"/>
              <a:t>好处：既符合事物自身的发展规律，又符合人们的认知规律，使说明内容条理清晰。</a:t>
            </a:r>
            <a:endParaRPr lang="zh-CN" altLang="en-US" sz="2800" b="1" dirty="0"/>
          </a:p>
        </p:txBody>
      </p:sp>
      <p:sp>
        <p:nvSpPr>
          <p:cNvPr id="3" name="TextBox 2"/>
          <p:cNvSpPr txBox="1"/>
          <p:nvPr/>
        </p:nvSpPr>
        <p:spPr>
          <a:xfrm>
            <a:off x="467544" y="2132856"/>
            <a:ext cx="7416824" cy="1815882"/>
          </a:xfrm>
          <a:prstGeom prst="rect">
            <a:avLst/>
          </a:prstGeom>
          <a:noFill/>
        </p:spPr>
        <p:txBody>
          <a:bodyPr wrap="square" rtlCol="0">
            <a:spAutoFit/>
          </a:bodyPr>
          <a:lstStyle/>
          <a:p>
            <a:r>
              <a:rPr lang="zh-CN" altLang="en-US" sz="2800" b="1" dirty="0" smtClean="0"/>
              <a:t>题目的作用：</a:t>
            </a:r>
            <a:endParaRPr lang="en-US" altLang="zh-CN" sz="2800" b="1" dirty="0" smtClean="0"/>
          </a:p>
          <a:p>
            <a:r>
              <a:rPr lang="zh-CN" altLang="en-US" sz="2800" b="1" dirty="0" smtClean="0"/>
              <a:t>运用</a:t>
            </a:r>
            <a:r>
              <a:rPr lang="zh-CN" altLang="en-US" sz="2800" b="1" dirty="0" smtClean="0"/>
              <a:t>了。。。（修辞），生动形象的说明了。。。。。（内容），增强了文章的趣味性，激发读者的阅读兴趣。</a:t>
            </a:r>
            <a:endParaRPr lang="zh-CN" altLang="en-US" sz="28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5" descr="200941913423082667"/>
          <p:cNvPicPr>
            <a:picLocks noChangeAspect="1" noChangeArrowheads="1"/>
          </p:cNvPicPr>
          <p:nvPr/>
        </p:nvPicPr>
        <p:blipFill>
          <a:blip r:embed="rId2" cstate="print"/>
          <a:srcRect/>
          <a:stretch>
            <a:fillRect/>
          </a:stretch>
        </p:blipFill>
        <p:spPr bwMode="auto">
          <a:xfrm>
            <a:off x="0" y="85725"/>
            <a:ext cx="9144000" cy="6772275"/>
          </a:xfrm>
          <a:prstGeom prst="rect">
            <a:avLst/>
          </a:prstGeom>
          <a:noFill/>
          <a:ln w="9525">
            <a:noFill/>
            <a:miter lim="800000"/>
            <a:headEnd/>
            <a:tailEnd/>
          </a:ln>
        </p:spPr>
      </p:pic>
      <p:sp>
        <p:nvSpPr>
          <p:cNvPr id="13315" name="Text Box 2"/>
          <p:cNvSpPr txBox="1">
            <a:spLocks noChangeArrowheads="1"/>
          </p:cNvSpPr>
          <p:nvPr/>
        </p:nvSpPr>
        <p:spPr bwMode="auto">
          <a:xfrm>
            <a:off x="3048000" y="0"/>
            <a:ext cx="2590800" cy="579438"/>
          </a:xfrm>
          <a:prstGeom prst="rect">
            <a:avLst/>
          </a:prstGeom>
          <a:noFill/>
          <a:ln w="9525">
            <a:noFill/>
            <a:miter lim="800000"/>
            <a:headEnd/>
            <a:tailEnd/>
          </a:ln>
        </p:spPr>
        <p:txBody>
          <a:bodyPr>
            <a:spAutoFit/>
          </a:bodyPr>
          <a:lstStyle/>
          <a:p>
            <a:pPr>
              <a:spcBef>
                <a:spcPct val="50000"/>
              </a:spcBef>
            </a:pPr>
            <a:r>
              <a:rPr lang="zh-CN" altLang="en-US" sz="3200" b="1">
                <a:solidFill>
                  <a:srgbClr val="0000FF"/>
                </a:solidFill>
              </a:rPr>
              <a:t>概括段意：</a:t>
            </a:r>
          </a:p>
        </p:txBody>
      </p:sp>
      <p:sp>
        <p:nvSpPr>
          <p:cNvPr id="4099" name="Text Box 3"/>
          <p:cNvSpPr txBox="1">
            <a:spLocks noChangeArrowheads="1"/>
          </p:cNvSpPr>
          <p:nvPr/>
        </p:nvSpPr>
        <p:spPr bwMode="auto">
          <a:xfrm>
            <a:off x="457200" y="609600"/>
            <a:ext cx="8458200" cy="579438"/>
          </a:xfrm>
          <a:prstGeom prst="rect">
            <a:avLst/>
          </a:prstGeom>
          <a:noFill/>
          <a:ln w="9525">
            <a:noFill/>
            <a:miter lim="800000"/>
            <a:headEnd/>
            <a:tailEnd/>
          </a:ln>
        </p:spPr>
        <p:txBody>
          <a:bodyPr>
            <a:spAutoFit/>
          </a:bodyPr>
          <a:lstStyle/>
          <a:p>
            <a:pPr>
              <a:spcBef>
                <a:spcPct val="50000"/>
              </a:spcBef>
            </a:pPr>
            <a:r>
              <a:rPr lang="zh-CN" altLang="en-US" sz="3200" b="1"/>
              <a:t>回答清楚说明对象是什么，他的特点是什么。</a:t>
            </a:r>
          </a:p>
        </p:txBody>
      </p:sp>
      <p:sp>
        <p:nvSpPr>
          <p:cNvPr id="4100" name="Text Box 4"/>
          <p:cNvSpPr txBox="1">
            <a:spLocks noChangeArrowheads="1"/>
          </p:cNvSpPr>
          <p:nvPr/>
        </p:nvSpPr>
        <p:spPr bwMode="auto">
          <a:xfrm>
            <a:off x="533400" y="1219200"/>
            <a:ext cx="8305800" cy="4894263"/>
          </a:xfrm>
          <a:prstGeom prst="rect">
            <a:avLst/>
          </a:prstGeom>
          <a:noFill/>
          <a:ln w="9525">
            <a:noFill/>
            <a:miter lim="800000"/>
            <a:headEnd/>
            <a:tailEnd/>
          </a:ln>
        </p:spPr>
        <p:txBody>
          <a:bodyPr>
            <a:spAutoFit/>
          </a:bodyPr>
          <a:lstStyle/>
          <a:p>
            <a:pPr>
              <a:spcBef>
                <a:spcPct val="50000"/>
              </a:spcBef>
            </a:pPr>
            <a:r>
              <a:rPr lang="zh-CN" altLang="en-US" sz="3200" b="1"/>
              <a:t>答题模式：</a:t>
            </a:r>
            <a:r>
              <a:rPr lang="zh-CN" altLang="en-US" sz="3200" b="1">
                <a:solidFill>
                  <a:srgbClr val="FF3300"/>
                </a:solidFill>
              </a:rPr>
              <a:t>说明了</a:t>
            </a:r>
            <a:r>
              <a:rPr lang="en-US" altLang="zh-CN" sz="3200" b="1">
                <a:solidFill>
                  <a:srgbClr val="FF3300"/>
                </a:solidFill>
              </a:rPr>
              <a:t>+</a:t>
            </a:r>
            <a:r>
              <a:rPr lang="zh-CN" altLang="en-US" sz="3200" b="1">
                <a:solidFill>
                  <a:srgbClr val="FF3300"/>
                </a:solidFill>
              </a:rPr>
              <a:t>说明对象</a:t>
            </a:r>
            <a:r>
              <a:rPr lang="en-US" altLang="zh-CN" sz="3200" b="1">
                <a:solidFill>
                  <a:srgbClr val="FF3300"/>
                </a:solidFill>
              </a:rPr>
              <a:t>+</a:t>
            </a:r>
            <a:r>
              <a:rPr lang="zh-CN" altLang="en-US" sz="3200" b="1">
                <a:solidFill>
                  <a:srgbClr val="FF3300"/>
                </a:solidFill>
              </a:rPr>
              <a:t>说明对象特点</a:t>
            </a:r>
            <a:endParaRPr lang="en-US" altLang="zh-CN" sz="3200" b="1">
              <a:solidFill>
                <a:srgbClr val="FF3300"/>
              </a:solidFill>
            </a:endParaRPr>
          </a:p>
          <a:p>
            <a:pPr>
              <a:spcBef>
                <a:spcPct val="50000"/>
              </a:spcBef>
            </a:pPr>
            <a:r>
              <a:rPr lang="zh-CN" altLang="en-US" sz="3200" b="1">
                <a:solidFill>
                  <a:srgbClr val="FF3300"/>
                </a:solidFill>
              </a:rPr>
              <a:t>方法：</a:t>
            </a:r>
            <a:r>
              <a:rPr lang="en-US" altLang="zh-CN" sz="3200" b="1">
                <a:solidFill>
                  <a:srgbClr val="FF3300"/>
                </a:solidFill>
              </a:rPr>
              <a:t>1</a:t>
            </a:r>
            <a:r>
              <a:rPr lang="zh-CN" altLang="en-US" sz="3200" b="1">
                <a:solidFill>
                  <a:srgbClr val="FF3300"/>
                </a:solidFill>
              </a:rPr>
              <a:t>、</a:t>
            </a:r>
            <a:r>
              <a:rPr lang="zh-CN" altLang="en-US" sz="3600" b="1">
                <a:solidFill>
                  <a:srgbClr val="FF3300"/>
                </a:solidFill>
              </a:rPr>
              <a:t>寻找中心句法</a:t>
            </a:r>
            <a:endParaRPr lang="en-US" altLang="zh-CN" sz="3600" b="1">
              <a:solidFill>
                <a:srgbClr val="FF3300"/>
              </a:solidFill>
            </a:endParaRPr>
          </a:p>
          <a:p>
            <a:pPr>
              <a:spcBef>
                <a:spcPct val="50000"/>
              </a:spcBef>
            </a:pPr>
            <a:r>
              <a:rPr lang="en-US" altLang="zh-CN" sz="3600" b="1">
                <a:solidFill>
                  <a:srgbClr val="FF3300"/>
                </a:solidFill>
              </a:rPr>
              <a:t>          2</a:t>
            </a:r>
            <a:r>
              <a:rPr lang="zh-CN" altLang="en-US" sz="3600" b="1">
                <a:solidFill>
                  <a:srgbClr val="FF3300"/>
                </a:solidFill>
              </a:rPr>
              <a:t>、整合句子法</a:t>
            </a:r>
            <a:endParaRPr lang="en-US" altLang="zh-CN" sz="3600" b="1">
              <a:solidFill>
                <a:srgbClr val="FF3300"/>
              </a:solidFill>
            </a:endParaRPr>
          </a:p>
          <a:p>
            <a:pPr>
              <a:spcBef>
                <a:spcPct val="50000"/>
              </a:spcBef>
            </a:pPr>
            <a:r>
              <a:rPr lang="en-US" altLang="zh-CN" sz="3200" b="1">
                <a:solidFill>
                  <a:srgbClr val="FF3300"/>
                </a:solidFill>
              </a:rPr>
              <a:t>           3</a:t>
            </a:r>
            <a:r>
              <a:rPr lang="zh-CN" altLang="en-US" sz="3200" b="1">
                <a:solidFill>
                  <a:srgbClr val="FF3300"/>
                </a:solidFill>
              </a:rPr>
              <a:t>、</a:t>
            </a:r>
            <a:r>
              <a:rPr lang="zh-CN" altLang="en-US" sz="3600" b="1">
                <a:solidFill>
                  <a:srgbClr val="FF0000"/>
                </a:solidFill>
              </a:rPr>
              <a:t>串连关键词法</a:t>
            </a:r>
            <a:r>
              <a:rPr lang="zh-CN" altLang="en-US" sz="3200" b="1">
                <a:solidFill>
                  <a:srgbClr val="FF3300"/>
                </a:solidFill>
              </a:rPr>
              <a:t>：</a:t>
            </a:r>
            <a:r>
              <a:rPr lang="zh-CN" altLang="en-US" sz="3200" b="1">
                <a:solidFill>
                  <a:srgbClr val="FF0000"/>
                </a:solidFill>
              </a:rPr>
              <a:t>查找关键词，串联整合关键词。</a:t>
            </a:r>
            <a:endParaRPr lang="en-US" altLang="zh-CN" sz="3200" b="1">
              <a:solidFill>
                <a:srgbClr val="FF0000"/>
              </a:solidFill>
            </a:endParaRPr>
          </a:p>
          <a:p>
            <a:pPr>
              <a:spcBef>
                <a:spcPct val="50000"/>
              </a:spcBef>
            </a:pPr>
            <a:r>
              <a:rPr lang="en-US" altLang="zh-CN" sz="3200" b="1">
                <a:solidFill>
                  <a:srgbClr val="FF0000"/>
                </a:solidFill>
              </a:rPr>
              <a:t>           4</a:t>
            </a:r>
            <a:r>
              <a:rPr lang="zh-CN" altLang="en-US" sz="3200" b="1">
                <a:solidFill>
                  <a:srgbClr val="FF0000"/>
                </a:solidFill>
              </a:rPr>
              <a:t>、</a:t>
            </a:r>
            <a:r>
              <a:rPr lang="zh-CN" altLang="en-US" sz="3600" b="1">
                <a:solidFill>
                  <a:srgbClr val="FF0000"/>
                </a:solidFill>
              </a:rPr>
              <a:t>术语概括法：</a:t>
            </a:r>
            <a:r>
              <a:rPr lang="zh-CN" altLang="en-US" sz="3200" b="1">
                <a:solidFill>
                  <a:srgbClr val="FF0000"/>
                </a:solidFill>
              </a:rPr>
              <a:t>用有关说明对象的专业术语，概括段意</a:t>
            </a:r>
            <a:endParaRPr lang="zh-CN" altLang="en-US" sz="3200" b="1">
              <a:solidFill>
                <a:srgbClr val="FF33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linds(horizontal)">
                                      <p:cBhvr>
                                        <p:cTn id="7" dur="500"/>
                                        <p:tgtEl>
                                          <p:spTgt spid="409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100"/>
                                        </p:tgtEl>
                                        <p:attrNameLst>
                                          <p:attrName>style.visibility</p:attrName>
                                        </p:attrNameLst>
                                      </p:cBhvr>
                                      <p:to>
                                        <p:strVal val="visible"/>
                                      </p:to>
                                    </p:set>
                                    <p:animEffect transition="in" filter="blinds(horizontal)">
                                      <p:cBhvr>
                                        <p:cTn id="12"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P spid="410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5" descr="200941913423082667"/>
          <p:cNvPicPr>
            <a:picLocks noChangeAspect="1" noChangeArrowheads="1"/>
          </p:cNvPicPr>
          <p:nvPr/>
        </p:nvPicPr>
        <p:blipFill>
          <a:blip r:embed="rId2" cstate="print"/>
          <a:srcRect/>
          <a:stretch>
            <a:fillRect/>
          </a:stretch>
        </p:blipFill>
        <p:spPr bwMode="auto">
          <a:xfrm>
            <a:off x="0" y="0"/>
            <a:ext cx="9144000" cy="6772275"/>
          </a:xfrm>
          <a:prstGeom prst="rect">
            <a:avLst/>
          </a:prstGeom>
          <a:noFill/>
          <a:ln w="9525">
            <a:noFill/>
            <a:miter lim="800000"/>
            <a:headEnd/>
            <a:tailEnd/>
          </a:ln>
        </p:spPr>
      </p:pic>
      <p:sp>
        <p:nvSpPr>
          <p:cNvPr id="18435" name="Text Box 6"/>
          <p:cNvSpPr txBox="1">
            <a:spLocks noChangeArrowheads="1"/>
          </p:cNvSpPr>
          <p:nvPr/>
        </p:nvSpPr>
        <p:spPr bwMode="auto">
          <a:xfrm>
            <a:off x="3124200" y="685800"/>
            <a:ext cx="2971800" cy="579438"/>
          </a:xfrm>
          <a:prstGeom prst="rect">
            <a:avLst/>
          </a:prstGeom>
          <a:noFill/>
          <a:ln w="9525">
            <a:noFill/>
            <a:miter lim="800000"/>
            <a:headEnd/>
            <a:tailEnd/>
          </a:ln>
        </p:spPr>
        <p:txBody>
          <a:bodyPr>
            <a:spAutoFit/>
          </a:bodyPr>
          <a:lstStyle/>
          <a:p>
            <a:pPr>
              <a:spcBef>
                <a:spcPct val="50000"/>
              </a:spcBef>
            </a:pPr>
            <a:r>
              <a:rPr lang="zh-CN" altLang="en-US" sz="3200" b="1">
                <a:solidFill>
                  <a:srgbClr val="0000FF"/>
                </a:solidFill>
              </a:rPr>
              <a:t>概括全文内容</a:t>
            </a:r>
          </a:p>
        </p:txBody>
      </p:sp>
      <p:sp>
        <p:nvSpPr>
          <p:cNvPr id="4103" name="Text Box 7"/>
          <p:cNvSpPr txBox="1">
            <a:spLocks noChangeArrowheads="1"/>
          </p:cNvSpPr>
          <p:nvPr/>
        </p:nvSpPr>
        <p:spPr bwMode="auto">
          <a:xfrm>
            <a:off x="381000" y="1295400"/>
            <a:ext cx="8763000" cy="5386388"/>
          </a:xfrm>
          <a:prstGeom prst="rect">
            <a:avLst/>
          </a:prstGeom>
          <a:noFill/>
          <a:ln w="9525">
            <a:noFill/>
            <a:miter lim="800000"/>
            <a:headEnd/>
            <a:tailEnd/>
          </a:ln>
        </p:spPr>
        <p:txBody>
          <a:bodyPr>
            <a:spAutoFit/>
          </a:bodyPr>
          <a:lstStyle/>
          <a:p>
            <a:pPr>
              <a:spcBef>
                <a:spcPct val="50000"/>
              </a:spcBef>
            </a:pPr>
            <a:r>
              <a:rPr lang="zh-CN" altLang="en-US" sz="3200" b="1"/>
              <a:t>方法</a:t>
            </a:r>
            <a:r>
              <a:rPr lang="zh-CN" altLang="en-US" sz="3200" b="1">
                <a:solidFill>
                  <a:srgbClr val="FF0000"/>
                </a:solidFill>
              </a:rPr>
              <a:t>：</a:t>
            </a:r>
            <a:endParaRPr lang="en-US" altLang="zh-CN" sz="3200" b="1">
              <a:solidFill>
                <a:srgbClr val="FF0000"/>
              </a:solidFill>
            </a:endParaRPr>
          </a:p>
          <a:p>
            <a:pPr>
              <a:spcBef>
                <a:spcPct val="50000"/>
              </a:spcBef>
            </a:pPr>
            <a:r>
              <a:rPr lang="en-US" altLang="zh-CN" sz="3200" b="1">
                <a:solidFill>
                  <a:srgbClr val="FF0000"/>
                </a:solidFill>
              </a:rPr>
              <a:t>1</a:t>
            </a:r>
            <a:r>
              <a:rPr lang="zh-CN" altLang="en-US" sz="3200" b="1">
                <a:solidFill>
                  <a:srgbClr val="FF0000"/>
                </a:solidFill>
              </a:rPr>
              <a:t>、</a:t>
            </a:r>
            <a:r>
              <a:rPr lang="zh-CN" altLang="en-US" sz="3600" b="1">
                <a:solidFill>
                  <a:srgbClr val="FF0000"/>
                </a:solidFill>
              </a:rPr>
              <a:t>标题扩展法</a:t>
            </a:r>
            <a:endParaRPr lang="en-US" altLang="zh-CN" sz="3200" b="1">
              <a:solidFill>
                <a:srgbClr val="FF0000"/>
              </a:solidFill>
            </a:endParaRPr>
          </a:p>
          <a:p>
            <a:pPr>
              <a:spcBef>
                <a:spcPct val="50000"/>
              </a:spcBef>
            </a:pPr>
            <a:r>
              <a:rPr lang="en-US" altLang="zh-CN" sz="3200" b="1">
                <a:solidFill>
                  <a:srgbClr val="FF0000"/>
                </a:solidFill>
              </a:rPr>
              <a:t>2</a:t>
            </a:r>
            <a:r>
              <a:rPr lang="zh-CN" altLang="en-US" sz="3200" b="1">
                <a:solidFill>
                  <a:srgbClr val="FF0000"/>
                </a:solidFill>
              </a:rPr>
              <a:t>、</a:t>
            </a:r>
            <a:r>
              <a:rPr lang="zh-CN" altLang="en-US" sz="3600" b="1">
                <a:solidFill>
                  <a:srgbClr val="FF0000"/>
                </a:solidFill>
              </a:rPr>
              <a:t>整合句子法：</a:t>
            </a:r>
            <a:r>
              <a:rPr lang="zh-CN" altLang="en-US" sz="3200" b="1">
                <a:solidFill>
                  <a:srgbClr val="FF0000"/>
                </a:solidFill>
              </a:rPr>
              <a:t>寻找中心句（或过渡句），整合中心句。</a:t>
            </a:r>
            <a:endParaRPr lang="en-US" altLang="zh-CN" sz="3200" b="1">
              <a:solidFill>
                <a:srgbClr val="FF0000"/>
              </a:solidFill>
            </a:endParaRPr>
          </a:p>
          <a:p>
            <a:pPr>
              <a:spcBef>
                <a:spcPct val="50000"/>
              </a:spcBef>
            </a:pPr>
            <a:r>
              <a:rPr lang="en-US" altLang="zh-CN" sz="3200" b="1">
                <a:solidFill>
                  <a:srgbClr val="FF0000"/>
                </a:solidFill>
              </a:rPr>
              <a:t>3</a:t>
            </a:r>
            <a:r>
              <a:rPr lang="zh-CN" altLang="en-US" sz="3200" b="1">
                <a:solidFill>
                  <a:srgbClr val="FF0000"/>
                </a:solidFill>
              </a:rPr>
              <a:t>、</a:t>
            </a:r>
            <a:r>
              <a:rPr lang="zh-CN" altLang="en-US" sz="3600" b="1">
                <a:solidFill>
                  <a:srgbClr val="FF0000"/>
                </a:solidFill>
              </a:rPr>
              <a:t>串联要素法：</a:t>
            </a:r>
            <a:r>
              <a:rPr lang="zh-CN" altLang="en-US" sz="3200" b="1">
                <a:solidFill>
                  <a:srgbClr val="FF0000"/>
                </a:solidFill>
              </a:rPr>
              <a:t>查找关键词，串联整合关键词。</a:t>
            </a:r>
            <a:endParaRPr lang="en-US" altLang="zh-CN" sz="3200" b="1">
              <a:solidFill>
                <a:srgbClr val="FF0000"/>
              </a:solidFill>
            </a:endParaRPr>
          </a:p>
          <a:p>
            <a:pPr>
              <a:spcBef>
                <a:spcPct val="50000"/>
              </a:spcBef>
            </a:pPr>
            <a:r>
              <a:rPr lang="en-US" altLang="zh-CN" sz="3200" b="1">
                <a:solidFill>
                  <a:srgbClr val="FF0000"/>
                </a:solidFill>
              </a:rPr>
              <a:t>4</a:t>
            </a:r>
            <a:r>
              <a:rPr lang="zh-CN" altLang="en-US" sz="3200" b="1">
                <a:solidFill>
                  <a:srgbClr val="FF0000"/>
                </a:solidFill>
              </a:rPr>
              <a:t>、</a:t>
            </a:r>
            <a:r>
              <a:rPr lang="zh-CN" altLang="en-US" sz="3600" b="1">
                <a:solidFill>
                  <a:srgbClr val="FF0000"/>
                </a:solidFill>
              </a:rPr>
              <a:t>段意叠加法：</a:t>
            </a:r>
            <a:r>
              <a:rPr lang="zh-CN" altLang="en-US" sz="3200" b="1">
                <a:solidFill>
                  <a:srgbClr val="FF0000"/>
                </a:solidFill>
              </a:rPr>
              <a:t>概括各段段意，合并同义段，层层叠加，稍作调整修饰。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03"/>
                                        </p:tgtEl>
                                        <p:attrNameLst>
                                          <p:attrName>style.visibility</p:attrName>
                                        </p:attrNameLst>
                                      </p:cBhvr>
                                      <p:to>
                                        <p:strVal val="visible"/>
                                      </p:to>
                                    </p:set>
                                    <p:animEffect transition="in" filter="blinds(horizontal)">
                                      <p:cBhvr>
                                        <p:cTn id="7" dur="500"/>
                                        <p:tgtEl>
                                          <p:spTgt spid="4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5" descr="200941913423082667"/>
          <p:cNvPicPr>
            <a:picLocks noChangeAspect="1" noChangeArrowheads="1"/>
          </p:cNvPicPr>
          <p:nvPr/>
        </p:nvPicPr>
        <p:blipFill>
          <a:blip r:embed="rId2" cstate="print"/>
          <a:srcRect/>
          <a:stretch>
            <a:fillRect/>
          </a:stretch>
        </p:blipFill>
        <p:spPr bwMode="auto">
          <a:xfrm>
            <a:off x="0" y="0"/>
            <a:ext cx="9144000" cy="6772275"/>
          </a:xfrm>
          <a:prstGeom prst="rect">
            <a:avLst/>
          </a:prstGeom>
          <a:noFill/>
          <a:ln w="9525">
            <a:noFill/>
            <a:miter lim="800000"/>
            <a:headEnd/>
            <a:tailEnd/>
          </a:ln>
        </p:spPr>
      </p:pic>
      <p:sp>
        <p:nvSpPr>
          <p:cNvPr id="19459" name="Text Box 6"/>
          <p:cNvSpPr txBox="1">
            <a:spLocks noChangeArrowheads="1"/>
          </p:cNvSpPr>
          <p:nvPr/>
        </p:nvSpPr>
        <p:spPr bwMode="auto">
          <a:xfrm>
            <a:off x="3124200" y="0"/>
            <a:ext cx="2971800" cy="579438"/>
          </a:xfrm>
          <a:prstGeom prst="rect">
            <a:avLst/>
          </a:prstGeom>
          <a:noFill/>
          <a:ln w="9525">
            <a:noFill/>
            <a:miter lim="800000"/>
            <a:headEnd/>
            <a:tailEnd/>
          </a:ln>
        </p:spPr>
        <p:txBody>
          <a:bodyPr>
            <a:spAutoFit/>
          </a:bodyPr>
          <a:lstStyle/>
          <a:p>
            <a:pPr>
              <a:spcBef>
                <a:spcPct val="50000"/>
              </a:spcBef>
            </a:pPr>
            <a:r>
              <a:rPr lang="zh-CN" altLang="en-US" sz="3200" b="1">
                <a:solidFill>
                  <a:srgbClr val="0000FF"/>
                </a:solidFill>
              </a:rPr>
              <a:t>概括全文内容</a:t>
            </a:r>
          </a:p>
        </p:txBody>
      </p:sp>
      <p:sp>
        <p:nvSpPr>
          <p:cNvPr id="4103" name="Text Box 7"/>
          <p:cNvSpPr txBox="1">
            <a:spLocks noChangeArrowheads="1"/>
          </p:cNvSpPr>
          <p:nvPr/>
        </p:nvSpPr>
        <p:spPr bwMode="auto">
          <a:xfrm>
            <a:off x="228600" y="762000"/>
            <a:ext cx="8686800" cy="5848350"/>
          </a:xfrm>
          <a:prstGeom prst="rect">
            <a:avLst/>
          </a:prstGeom>
          <a:noFill/>
          <a:ln w="9525">
            <a:noFill/>
            <a:miter lim="800000"/>
            <a:headEnd/>
            <a:tailEnd/>
          </a:ln>
        </p:spPr>
        <p:txBody>
          <a:bodyPr>
            <a:spAutoFit/>
          </a:bodyPr>
          <a:lstStyle/>
          <a:p>
            <a:pPr>
              <a:spcBef>
                <a:spcPct val="50000"/>
              </a:spcBef>
            </a:pPr>
            <a:r>
              <a:rPr lang="zh-CN" altLang="en-US" sz="3200" b="1"/>
              <a:t>方法</a:t>
            </a:r>
            <a:r>
              <a:rPr lang="zh-CN" altLang="en-US" sz="3200" b="1">
                <a:solidFill>
                  <a:srgbClr val="FF0000"/>
                </a:solidFill>
              </a:rPr>
              <a:t>：</a:t>
            </a:r>
            <a:endParaRPr lang="en-US" altLang="zh-CN" sz="3200" b="1">
              <a:solidFill>
                <a:srgbClr val="FF0000"/>
              </a:solidFill>
            </a:endParaRPr>
          </a:p>
          <a:p>
            <a:pPr>
              <a:spcBef>
                <a:spcPct val="50000"/>
              </a:spcBef>
            </a:pPr>
            <a:r>
              <a:rPr lang="en-US" altLang="zh-CN" sz="3200" b="1">
                <a:solidFill>
                  <a:srgbClr val="FF0000"/>
                </a:solidFill>
              </a:rPr>
              <a:t>3</a:t>
            </a:r>
            <a:r>
              <a:rPr lang="zh-CN" altLang="en-US" sz="3200" b="1">
                <a:solidFill>
                  <a:srgbClr val="FF0000"/>
                </a:solidFill>
              </a:rPr>
              <a:t>、</a:t>
            </a:r>
            <a:r>
              <a:rPr lang="zh-CN" altLang="en-US" sz="3600" b="1">
                <a:solidFill>
                  <a:srgbClr val="FF0000"/>
                </a:solidFill>
              </a:rPr>
              <a:t>段意叠加法：</a:t>
            </a:r>
            <a:r>
              <a:rPr lang="zh-CN" altLang="en-US" sz="3200" b="1">
                <a:solidFill>
                  <a:srgbClr val="FF0000"/>
                </a:solidFill>
              </a:rPr>
              <a:t>概括各段段意，层层叠加，稍作调整修饰。</a:t>
            </a:r>
            <a:r>
              <a:rPr lang="zh-CN" altLang="en-US" sz="3200" b="1"/>
              <a:t>一段文字，介绍一个说明对象，因为文字有限，无法面面俱到，所以每个自然段只能说明一个事物或事理的一个或两三个有限的方面。我们通过概括，逐段指出说明了哪些方面内容，叠加到一起，就完成了对说明文表象内容的整体概括。例如，一篇说明汽车的文章</a:t>
            </a:r>
            <a:r>
              <a:rPr lang="en-US" altLang="zh-CN" sz="3200" b="1"/>
              <a:t>,</a:t>
            </a:r>
            <a:r>
              <a:rPr lang="zh-CN" altLang="en-US" sz="3200" b="1"/>
              <a:t>主体部分：第一段说明的是外形、第二段说明的是颜色、第三段说明的是结构、第四段说明的是行驶原理</a:t>
            </a:r>
            <a:endParaRPr lang="zh-CN" altLang="en-US" sz="3200" b="1">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03"/>
                                        </p:tgtEl>
                                        <p:attrNameLst>
                                          <p:attrName>style.visibility</p:attrName>
                                        </p:attrNameLst>
                                      </p:cBhvr>
                                      <p:to>
                                        <p:strVal val="visible"/>
                                      </p:to>
                                    </p:set>
                                    <p:animEffect transition="in" filter="blinds(horizontal)">
                                      <p:cBhvr>
                                        <p:cTn id="7" dur="500"/>
                                        <p:tgtEl>
                                          <p:spTgt spid="4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图片1-2"/>
          <p:cNvPicPr>
            <a:picLocks noChangeAspect="1" noChangeArrowheads="1" noCrop="1"/>
          </p:cNvPicPr>
          <p:nvPr/>
        </p:nvPicPr>
        <p:blipFill>
          <a:blip r:embed="rId2" cstate="print"/>
          <a:srcRect/>
          <a:stretch>
            <a:fillRect/>
          </a:stretch>
        </p:blipFill>
        <p:spPr bwMode="auto">
          <a:xfrm>
            <a:off x="7143750" y="5886450"/>
            <a:ext cx="2000250" cy="971550"/>
          </a:xfrm>
          <a:prstGeom prst="rect">
            <a:avLst/>
          </a:prstGeom>
          <a:noFill/>
          <a:ln w="9525">
            <a:noFill/>
            <a:miter lim="800000"/>
            <a:headEnd/>
            <a:tailEnd/>
          </a:ln>
        </p:spPr>
      </p:pic>
      <p:pic>
        <p:nvPicPr>
          <p:cNvPr id="8195" name="Picture 3" descr="图片1-2"/>
          <p:cNvPicPr>
            <a:picLocks noChangeAspect="1" noChangeArrowheads="1" noCrop="1"/>
          </p:cNvPicPr>
          <p:nvPr/>
        </p:nvPicPr>
        <p:blipFill>
          <a:blip r:embed="rId2" cstate="print"/>
          <a:srcRect/>
          <a:stretch>
            <a:fillRect/>
          </a:stretch>
        </p:blipFill>
        <p:spPr bwMode="auto">
          <a:xfrm>
            <a:off x="5292725" y="5886450"/>
            <a:ext cx="2000250" cy="971550"/>
          </a:xfrm>
          <a:prstGeom prst="rect">
            <a:avLst/>
          </a:prstGeom>
          <a:noFill/>
          <a:ln w="9525">
            <a:noFill/>
            <a:miter lim="800000"/>
            <a:headEnd/>
            <a:tailEnd/>
          </a:ln>
        </p:spPr>
      </p:pic>
      <p:pic>
        <p:nvPicPr>
          <p:cNvPr id="8196" name="Picture 4" descr="图片1-2"/>
          <p:cNvPicPr>
            <a:picLocks noChangeAspect="1" noChangeArrowheads="1" noCrop="1"/>
          </p:cNvPicPr>
          <p:nvPr/>
        </p:nvPicPr>
        <p:blipFill>
          <a:blip r:embed="rId2" cstate="print"/>
          <a:srcRect/>
          <a:stretch>
            <a:fillRect/>
          </a:stretch>
        </p:blipFill>
        <p:spPr bwMode="auto">
          <a:xfrm>
            <a:off x="0" y="5886450"/>
            <a:ext cx="2000250" cy="971550"/>
          </a:xfrm>
          <a:prstGeom prst="rect">
            <a:avLst/>
          </a:prstGeom>
          <a:noFill/>
          <a:ln w="9525">
            <a:noFill/>
            <a:miter lim="800000"/>
            <a:headEnd/>
            <a:tailEnd/>
          </a:ln>
        </p:spPr>
      </p:pic>
      <p:pic>
        <p:nvPicPr>
          <p:cNvPr id="8197" name="Picture 5" descr="图片1-2"/>
          <p:cNvPicPr>
            <a:picLocks noChangeAspect="1" noChangeArrowheads="1" noCrop="1"/>
          </p:cNvPicPr>
          <p:nvPr/>
        </p:nvPicPr>
        <p:blipFill>
          <a:blip r:embed="rId2" cstate="print"/>
          <a:srcRect/>
          <a:stretch>
            <a:fillRect/>
          </a:stretch>
        </p:blipFill>
        <p:spPr bwMode="auto">
          <a:xfrm>
            <a:off x="1763713" y="5886450"/>
            <a:ext cx="2000250" cy="971550"/>
          </a:xfrm>
          <a:prstGeom prst="rect">
            <a:avLst/>
          </a:prstGeom>
          <a:noFill/>
          <a:ln w="9525">
            <a:noFill/>
            <a:miter lim="800000"/>
            <a:headEnd/>
            <a:tailEnd/>
          </a:ln>
        </p:spPr>
      </p:pic>
      <p:pic>
        <p:nvPicPr>
          <p:cNvPr id="8198" name="Picture 6" descr="图片1-2"/>
          <p:cNvPicPr>
            <a:picLocks noChangeAspect="1" noChangeArrowheads="1" noCrop="1"/>
          </p:cNvPicPr>
          <p:nvPr/>
        </p:nvPicPr>
        <p:blipFill>
          <a:blip r:embed="rId2" cstate="print"/>
          <a:srcRect/>
          <a:stretch>
            <a:fillRect/>
          </a:stretch>
        </p:blipFill>
        <p:spPr bwMode="auto">
          <a:xfrm>
            <a:off x="3635375" y="5589588"/>
            <a:ext cx="2000250" cy="971550"/>
          </a:xfrm>
          <a:prstGeom prst="rect">
            <a:avLst/>
          </a:prstGeom>
          <a:noFill/>
          <a:ln w="9525">
            <a:noFill/>
            <a:miter lim="800000"/>
            <a:headEnd/>
            <a:tailEnd/>
          </a:ln>
        </p:spPr>
      </p:pic>
      <p:sp>
        <p:nvSpPr>
          <p:cNvPr id="8199" name="Rectangle 7"/>
          <p:cNvSpPr>
            <a:spLocks noChangeArrowheads="1"/>
          </p:cNvSpPr>
          <p:nvPr/>
        </p:nvSpPr>
        <p:spPr bwMode="auto">
          <a:xfrm>
            <a:off x="323850" y="476250"/>
            <a:ext cx="8675688" cy="5861050"/>
          </a:xfrm>
          <a:prstGeom prst="rect">
            <a:avLst/>
          </a:prstGeom>
          <a:noFill/>
          <a:ln w="9525">
            <a:noFill/>
            <a:miter lim="800000"/>
            <a:headEnd/>
            <a:tailEnd/>
          </a:ln>
        </p:spPr>
        <p:txBody>
          <a:bodyPr>
            <a:spAutoFit/>
          </a:bodyPr>
          <a:lstStyle/>
          <a:p>
            <a:pPr>
              <a:spcBef>
                <a:spcPct val="50000"/>
              </a:spcBef>
            </a:pPr>
            <a:r>
              <a:rPr kumimoji="1" lang="zh-CN" altLang="en-US" sz="2800" b="1">
                <a:solidFill>
                  <a:srgbClr val="000000"/>
                </a:solidFill>
                <a:latin typeface="仿宋_GB2312" pitchFamily="49" charset="-122"/>
                <a:ea typeface="仿宋_GB2312" pitchFamily="49" charset="-122"/>
                <a:sym typeface="Times New Roman" pitchFamily="18" charset="0"/>
              </a:rPr>
              <a:t>１、太和殿俗称金銮殿，高</a:t>
            </a:r>
            <a:r>
              <a:rPr kumimoji="1" lang="en-US" altLang="zh-CN" sz="2800" b="1">
                <a:solidFill>
                  <a:srgbClr val="000000"/>
                </a:solidFill>
                <a:latin typeface="仿宋_GB2312" pitchFamily="49" charset="-122"/>
                <a:ea typeface="仿宋_GB2312" pitchFamily="49" charset="-122"/>
                <a:sym typeface="Times New Roman" pitchFamily="18" charset="0"/>
              </a:rPr>
              <a:t>28</a:t>
            </a:r>
            <a:r>
              <a:rPr kumimoji="1" lang="zh-CN" altLang="en-US" sz="2800" b="1">
                <a:solidFill>
                  <a:srgbClr val="000000"/>
                </a:solidFill>
                <a:latin typeface="仿宋_GB2312" pitchFamily="49" charset="-122"/>
                <a:ea typeface="仿宋_GB2312" pitchFamily="49" charset="-122"/>
                <a:sym typeface="Times New Roman" pitchFamily="18" charset="0"/>
              </a:rPr>
              <a:t>米，面积</a:t>
            </a:r>
            <a:r>
              <a:rPr kumimoji="1" lang="en-US" altLang="zh-CN" sz="2800" b="1">
                <a:solidFill>
                  <a:srgbClr val="000000"/>
                </a:solidFill>
                <a:latin typeface="仿宋_GB2312" pitchFamily="49" charset="-122"/>
                <a:ea typeface="仿宋_GB2312" pitchFamily="49" charset="-122"/>
                <a:sym typeface="Times New Roman" pitchFamily="18" charset="0"/>
              </a:rPr>
              <a:t>2380</a:t>
            </a:r>
            <a:r>
              <a:rPr kumimoji="1" lang="zh-CN" altLang="en-US" sz="2800" b="1">
                <a:solidFill>
                  <a:srgbClr val="000000"/>
                </a:solidFill>
                <a:latin typeface="仿宋_GB2312" pitchFamily="49" charset="-122"/>
                <a:ea typeface="仿宋_GB2312" pitchFamily="49" charset="-122"/>
                <a:sym typeface="Times New Roman" pitchFamily="18" charset="0"/>
              </a:rPr>
              <a:t>多平方米，是故宫最大的殿堂。</a:t>
            </a:r>
          </a:p>
          <a:p>
            <a:pPr>
              <a:spcBef>
                <a:spcPct val="50000"/>
              </a:spcBef>
            </a:pPr>
            <a:r>
              <a:rPr kumimoji="1" lang="zh-CN" altLang="en-US" sz="2800" b="1">
                <a:solidFill>
                  <a:srgbClr val="000000"/>
                </a:solidFill>
                <a:latin typeface="仿宋_GB2312" pitchFamily="49" charset="-122"/>
                <a:ea typeface="仿宋_GB2312" pitchFamily="49" charset="-122"/>
                <a:sym typeface="Times New Roman" pitchFamily="18" charset="0"/>
              </a:rPr>
              <a:t>２、桥洞不是普通半圆形，而是像一张弓</a:t>
            </a:r>
            <a:r>
              <a:rPr kumimoji="1" lang="en-US" altLang="zh-CN" sz="2800" b="1">
                <a:solidFill>
                  <a:srgbClr val="000000"/>
                </a:solidFill>
                <a:ea typeface="仿宋_GB2312" pitchFamily="49" charset="-122"/>
                <a:sym typeface="Times New Roman" pitchFamily="18" charset="0"/>
              </a:rPr>
              <a:t>…</a:t>
            </a:r>
            <a:r>
              <a:rPr kumimoji="1" lang="zh-CN" altLang="zh-CN" sz="2800" b="1">
                <a:solidFill>
                  <a:srgbClr val="000000"/>
                </a:solidFill>
                <a:ea typeface="仿宋_GB2312" pitchFamily="49" charset="-122"/>
                <a:sym typeface="Times New Roman" pitchFamily="18" charset="0"/>
              </a:rPr>
              <a:t>…</a:t>
            </a:r>
            <a:endParaRPr kumimoji="1" lang="en-US" altLang="zh-CN" sz="2800" b="1">
              <a:solidFill>
                <a:srgbClr val="000000"/>
              </a:solidFill>
              <a:latin typeface="仿宋_GB2312" pitchFamily="49" charset="-122"/>
              <a:ea typeface="仿宋_GB2312" pitchFamily="49" charset="-122"/>
              <a:sym typeface="Times New Roman" pitchFamily="18" charset="0"/>
            </a:endParaRPr>
          </a:p>
          <a:p>
            <a:pPr>
              <a:spcBef>
                <a:spcPct val="50000"/>
              </a:spcBef>
            </a:pPr>
            <a:r>
              <a:rPr kumimoji="1" lang="zh-CN" altLang="en-US" sz="2800" b="1">
                <a:solidFill>
                  <a:srgbClr val="000000"/>
                </a:solidFill>
                <a:latin typeface="仿宋_GB2312" pitchFamily="49" charset="-122"/>
                <a:ea typeface="仿宋_GB2312" pitchFamily="49" charset="-122"/>
                <a:cs typeface="Times New Roman" pitchFamily="18" charset="0"/>
                <a:sym typeface="Times New Roman" pitchFamily="18" charset="0"/>
              </a:rPr>
              <a:t>３、以目前全球新鲜水果和蔬菜贸易为例，许多昆虫和昆虫的卵附着在这些货物上，其中包括危害极大的害虫，如地中海果蝇。</a:t>
            </a:r>
            <a:r>
              <a:rPr kumimoji="1" lang="zh-CN" altLang="en-US" sz="2800" b="1">
                <a:solidFill>
                  <a:srgbClr val="000000"/>
                </a:solidFill>
                <a:latin typeface="仿宋_GB2312" pitchFamily="49" charset="-122"/>
                <a:ea typeface="仿宋_GB2312" pitchFamily="49" charset="-122"/>
                <a:sym typeface="Times New Roman" pitchFamily="18" charset="0"/>
              </a:rPr>
              <a:t> </a:t>
            </a:r>
          </a:p>
          <a:p>
            <a:pPr>
              <a:spcBef>
                <a:spcPct val="50000"/>
              </a:spcBef>
            </a:pPr>
            <a:r>
              <a:rPr kumimoji="1" lang="zh-CN" altLang="en-US" sz="2800" b="1">
                <a:solidFill>
                  <a:srgbClr val="000000"/>
                </a:solidFill>
                <a:latin typeface="仿宋_GB2312" pitchFamily="49" charset="-122"/>
                <a:ea typeface="仿宋_GB2312" pitchFamily="49" charset="-122"/>
                <a:sym typeface="Times New Roman" pitchFamily="18" charset="0"/>
              </a:rPr>
              <a:t>４、按屏的建造材料及其装饰的华丽程度，分为金屏、银屏、锦屏、画屏</a:t>
            </a:r>
            <a:r>
              <a:rPr kumimoji="1" lang="en-US" altLang="zh-CN" sz="2800" b="1">
                <a:solidFill>
                  <a:srgbClr val="000000"/>
                </a:solidFill>
                <a:latin typeface="Times New Roman" pitchFamily="18" charset="0"/>
                <a:ea typeface="仿宋_GB2312" pitchFamily="49" charset="-122"/>
                <a:sym typeface="Times New Roman" pitchFamily="18" charset="0"/>
              </a:rPr>
              <a:t>……</a:t>
            </a:r>
            <a:r>
              <a:rPr kumimoji="1" lang="en-US" altLang="zh-CN" sz="2800" b="1">
                <a:solidFill>
                  <a:srgbClr val="000000"/>
                </a:solidFill>
                <a:latin typeface="仿宋_GB2312" pitchFamily="49" charset="-122"/>
                <a:ea typeface="仿宋_GB2312" pitchFamily="49" charset="-122"/>
                <a:sym typeface="Times New Roman" pitchFamily="18" charset="0"/>
              </a:rPr>
              <a:t> </a:t>
            </a:r>
          </a:p>
          <a:p>
            <a:pPr>
              <a:spcBef>
                <a:spcPct val="50000"/>
              </a:spcBef>
            </a:pPr>
            <a:r>
              <a:rPr kumimoji="1" lang="zh-CN" altLang="en-US" sz="2800" b="1">
                <a:solidFill>
                  <a:srgbClr val="000000"/>
                </a:solidFill>
                <a:latin typeface="仿宋_GB2312" pitchFamily="49" charset="-122"/>
                <a:ea typeface="仿宋_GB2312" pitchFamily="49" charset="-122"/>
                <a:sym typeface="Times New Roman" pitchFamily="18" charset="0"/>
              </a:rPr>
              <a:t>５、苏州园林与北京的园林不同，极少使用彩绘。 </a:t>
            </a:r>
          </a:p>
          <a:p>
            <a:pPr>
              <a:spcBef>
                <a:spcPct val="50000"/>
              </a:spcBef>
            </a:pPr>
            <a:r>
              <a:rPr kumimoji="1" lang="zh-CN" altLang="en-US" sz="2800" b="1">
                <a:solidFill>
                  <a:srgbClr val="000000"/>
                </a:solidFill>
                <a:latin typeface="仿宋_GB2312" pitchFamily="49" charset="-122"/>
                <a:ea typeface="仿宋_GB2312" pitchFamily="49" charset="-122"/>
                <a:sym typeface="Times New Roman" pitchFamily="18" charset="0"/>
              </a:rPr>
              <a:t>６、到了近代，利用物候知识来研究农业生产，已经发展成为一门科学，就是物候学。</a:t>
            </a:r>
          </a:p>
        </p:txBody>
      </p:sp>
      <p:sp>
        <p:nvSpPr>
          <p:cNvPr id="48136" name="Text Box 8"/>
          <p:cNvSpPr txBox="1">
            <a:spLocks noChangeArrowheads="1"/>
          </p:cNvSpPr>
          <p:nvPr/>
        </p:nvSpPr>
        <p:spPr bwMode="auto">
          <a:xfrm>
            <a:off x="5219700" y="981075"/>
            <a:ext cx="1871663" cy="579438"/>
          </a:xfrm>
          <a:prstGeom prst="rect">
            <a:avLst/>
          </a:prstGeom>
          <a:noFill/>
          <a:ln w="9525">
            <a:noFill/>
            <a:miter lim="800000"/>
            <a:headEnd/>
            <a:tailEnd/>
          </a:ln>
        </p:spPr>
        <p:txBody>
          <a:bodyPr>
            <a:spAutoFit/>
          </a:bodyPr>
          <a:lstStyle/>
          <a:p>
            <a:pPr>
              <a:spcBef>
                <a:spcPct val="50000"/>
              </a:spcBef>
            </a:pPr>
            <a:r>
              <a:rPr lang="zh-CN" altLang="en-US" sz="3200" b="1">
                <a:solidFill>
                  <a:srgbClr val="FF0000"/>
                </a:solidFill>
              </a:rPr>
              <a:t>列数字</a:t>
            </a:r>
          </a:p>
        </p:txBody>
      </p:sp>
      <p:sp>
        <p:nvSpPr>
          <p:cNvPr id="48137" name="Text Box 9"/>
          <p:cNvSpPr txBox="1">
            <a:spLocks noChangeArrowheads="1"/>
          </p:cNvSpPr>
          <p:nvPr/>
        </p:nvSpPr>
        <p:spPr bwMode="auto">
          <a:xfrm>
            <a:off x="7667625" y="1557338"/>
            <a:ext cx="1476375" cy="579437"/>
          </a:xfrm>
          <a:prstGeom prst="rect">
            <a:avLst/>
          </a:prstGeom>
          <a:noFill/>
          <a:ln w="9525">
            <a:noFill/>
            <a:miter lim="800000"/>
            <a:headEnd/>
            <a:tailEnd/>
          </a:ln>
        </p:spPr>
        <p:txBody>
          <a:bodyPr>
            <a:spAutoFit/>
          </a:bodyPr>
          <a:lstStyle/>
          <a:p>
            <a:pPr>
              <a:spcBef>
                <a:spcPct val="50000"/>
              </a:spcBef>
            </a:pPr>
            <a:r>
              <a:rPr lang="zh-CN" altLang="en-US" sz="3200" b="1">
                <a:solidFill>
                  <a:srgbClr val="FF0000"/>
                </a:solidFill>
              </a:rPr>
              <a:t>打比方</a:t>
            </a:r>
          </a:p>
        </p:txBody>
      </p:sp>
      <p:sp>
        <p:nvSpPr>
          <p:cNvPr id="48138" name="Text Box 10"/>
          <p:cNvSpPr txBox="1">
            <a:spLocks noChangeArrowheads="1"/>
          </p:cNvSpPr>
          <p:nvPr/>
        </p:nvSpPr>
        <p:spPr bwMode="auto">
          <a:xfrm>
            <a:off x="7596188" y="3068638"/>
            <a:ext cx="1547812" cy="579437"/>
          </a:xfrm>
          <a:prstGeom prst="rect">
            <a:avLst/>
          </a:prstGeom>
          <a:noFill/>
          <a:ln w="9525">
            <a:noFill/>
            <a:miter lim="800000"/>
            <a:headEnd/>
            <a:tailEnd/>
          </a:ln>
        </p:spPr>
        <p:txBody>
          <a:bodyPr>
            <a:spAutoFit/>
          </a:bodyPr>
          <a:lstStyle/>
          <a:p>
            <a:pPr>
              <a:spcBef>
                <a:spcPct val="50000"/>
              </a:spcBef>
            </a:pPr>
            <a:r>
              <a:rPr lang="zh-CN" altLang="en-US" sz="3200" b="1">
                <a:solidFill>
                  <a:srgbClr val="FF0000"/>
                </a:solidFill>
              </a:rPr>
              <a:t>举例子</a:t>
            </a:r>
          </a:p>
        </p:txBody>
      </p:sp>
      <p:sp>
        <p:nvSpPr>
          <p:cNvPr id="8203" name="Text Box 11"/>
          <p:cNvSpPr txBox="1">
            <a:spLocks noChangeArrowheads="1"/>
          </p:cNvSpPr>
          <p:nvPr/>
        </p:nvSpPr>
        <p:spPr bwMode="auto">
          <a:xfrm>
            <a:off x="4211638" y="3933825"/>
            <a:ext cx="1800225" cy="366713"/>
          </a:xfrm>
          <a:prstGeom prst="rect">
            <a:avLst/>
          </a:prstGeom>
          <a:noFill/>
          <a:ln w="9525">
            <a:noFill/>
            <a:miter lim="800000"/>
            <a:headEnd/>
            <a:tailEnd/>
          </a:ln>
        </p:spPr>
        <p:txBody>
          <a:bodyPr>
            <a:spAutoFit/>
          </a:bodyPr>
          <a:lstStyle/>
          <a:p>
            <a:pPr>
              <a:spcBef>
                <a:spcPct val="50000"/>
              </a:spcBef>
            </a:pPr>
            <a:endParaRPr lang="zh-CN" altLang="zh-CN"/>
          </a:p>
        </p:txBody>
      </p:sp>
      <p:sp>
        <p:nvSpPr>
          <p:cNvPr id="48140" name="Text Box 12"/>
          <p:cNvSpPr txBox="1">
            <a:spLocks noChangeArrowheads="1"/>
          </p:cNvSpPr>
          <p:nvPr/>
        </p:nvSpPr>
        <p:spPr bwMode="auto">
          <a:xfrm>
            <a:off x="5076825" y="4149725"/>
            <a:ext cx="1944688" cy="579438"/>
          </a:xfrm>
          <a:prstGeom prst="rect">
            <a:avLst/>
          </a:prstGeom>
          <a:noFill/>
          <a:ln w="9525">
            <a:noFill/>
            <a:miter lim="800000"/>
            <a:headEnd/>
            <a:tailEnd/>
          </a:ln>
        </p:spPr>
        <p:txBody>
          <a:bodyPr>
            <a:spAutoFit/>
          </a:bodyPr>
          <a:lstStyle/>
          <a:p>
            <a:pPr>
              <a:spcBef>
                <a:spcPct val="50000"/>
              </a:spcBef>
            </a:pPr>
            <a:r>
              <a:rPr lang="zh-CN" altLang="en-US" sz="3200" b="1">
                <a:solidFill>
                  <a:srgbClr val="FF0000"/>
                </a:solidFill>
              </a:rPr>
              <a:t>分类别</a:t>
            </a:r>
          </a:p>
        </p:txBody>
      </p:sp>
      <p:sp>
        <p:nvSpPr>
          <p:cNvPr id="48141" name="Text Box 13"/>
          <p:cNvSpPr txBox="1">
            <a:spLocks noChangeArrowheads="1"/>
          </p:cNvSpPr>
          <p:nvPr/>
        </p:nvSpPr>
        <p:spPr bwMode="auto">
          <a:xfrm>
            <a:off x="7812088" y="4868863"/>
            <a:ext cx="1873250" cy="579437"/>
          </a:xfrm>
          <a:prstGeom prst="rect">
            <a:avLst/>
          </a:prstGeom>
          <a:noFill/>
          <a:ln w="9525">
            <a:noFill/>
            <a:miter lim="800000"/>
            <a:headEnd/>
            <a:tailEnd/>
          </a:ln>
        </p:spPr>
        <p:txBody>
          <a:bodyPr>
            <a:spAutoFit/>
          </a:bodyPr>
          <a:lstStyle/>
          <a:p>
            <a:pPr>
              <a:spcBef>
                <a:spcPct val="50000"/>
              </a:spcBef>
            </a:pPr>
            <a:r>
              <a:rPr lang="zh-CN" altLang="en-US" sz="3200" b="1">
                <a:solidFill>
                  <a:srgbClr val="FF0000"/>
                </a:solidFill>
              </a:rPr>
              <a:t>作比较</a:t>
            </a:r>
          </a:p>
        </p:txBody>
      </p:sp>
      <p:sp>
        <p:nvSpPr>
          <p:cNvPr id="48142" name="Text Box 14"/>
          <p:cNvSpPr txBox="1">
            <a:spLocks noChangeArrowheads="1"/>
          </p:cNvSpPr>
          <p:nvPr/>
        </p:nvSpPr>
        <p:spPr bwMode="auto">
          <a:xfrm>
            <a:off x="6732588" y="5876925"/>
            <a:ext cx="1655762" cy="579438"/>
          </a:xfrm>
          <a:prstGeom prst="rect">
            <a:avLst/>
          </a:prstGeom>
          <a:noFill/>
          <a:ln w="9525">
            <a:noFill/>
            <a:miter lim="800000"/>
            <a:headEnd/>
            <a:tailEnd/>
          </a:ln>
        </p:spPr>
        <p:txBody>
          <a:bodyPr>
            <a:spAutoFit/>
          </a:bodyPr>
          <a:lstStyle/>
          <a:p>
            <a:pPr>
              <a:spcBef>
                <a:spcPct val="50000"/>
              </a:spcBef>
            </a:pPr>
            <a:r>
              <a:rPr lang="zh-CN" altLang="en-US" sz="3200" b="1">
                <a:solidFill>
                  <a:srgbClr val="FF0000"/>
                </a:solidFill>
              </a:rPr>
              <a:t>下定义</a:t>
            </a:r>
          </a:p>
        </p:txBody>
      </p:sp>
      <p:pic>
        <p:nvPicPr>
          <p:cNvPr id="8207" name="Picture 15" descr="200511815451077"/>
          <p:cNvPicPr>
            <a:picLocks noChangeAspect="1" noChangeArrowheads="1"/>
          </p:cNvPicPr>
          <p:nvPr/>
        </p:nvPicPr>
        <p:blipFill>
          <a:blip r:embed="rId3" cstate="print"/>
          <a:srcRect/>
          <a:stretch>
            <a:fillRect/>
          </a:stretch>
        </p:blipFill>
        <p:spPr bwMode="auto">
          <a:xfrm>
            <a:off x="0" y="0"/>
            <a:ext cx="9144000" cy="504825"/>
          </a:xfrm>
          <a:prstGeom prst="rect">
            <a:avLst/>
          </a:prstGeom>
          <a:noFill/>
          <a:ln w="9525">
            <a:noFill/>
            <a:miter lim="800000"/>
            <a:headEnd/>
            <a:tailEnd/>
          </a:ln>
        </p:spPr>
      </p:pic>
      <p:sp>
        <p:nvSpPr>
          <p:cNvPr id="48144" name="Line 16"/>
          <p:cNvSpPr>
            <a:spLocks noChangeShapeType="1"/>
          </p:cNvSpPr>
          <p:nvPr/>
        </p:nvSpPr>
        <p:spPr bwMode="auto">
          <a:xfrm>
            <a:off x="4716463" y="1052513"/>
            <a:ext cx="360362" cy="0"/>
          </a:xfrm>
          <a:prstGeom prst="line">
            <a:avLst/>
          </a:prstGeom>
          <a:noFill/>
          <a:ln w="25400">
            <a:solidFill>
              <a:srgbClr val="FF0000"/>
            </a:solidFill>
            <a:round/>
            <a:headEnd/>
            <a:tailEnd/>
          </a:ln>
        </p:spPr>
        <p:txBody>
          <a:bodyPr/>
          <a:lstStyle/>
          <a:p>
            <a:endParaRPr lang="zh-CN" altLang="en-US"/>
          </a:p>
        </p:txBody>
      </p:sp>
      <p:sp>
        <p:nvSpPr>
          <p:cNvPr id="48145" name="Line 17"/>
          <p:cNvSpPr>
            <a:spLocks noChangeShapeType="1"/>
          </p:cNvSpPr>
          <p:nvPr/>
        </p:nvSpPr>
        <p:spPr bwMode="auto">
          <a:xfrm>
            <a:off x="6516688" y="1052513"/>
            <a:ext cx="647700" cy="0"/>
          </a:xfrm>
          <a:prstGeom prst="line">
            <a:avLst/>
          </a:prstGeom>
          <a:noFill/>
          <a:ln w="25400">
            <a:solidFill>
              <a:srgbClr val="FF0000"/>
            </a:solidFill>
            <a:round/>
            <a:headEnd/>
            <a:tailEnd/>
          </a:ln>
        </p:spPr>
        <p:txBody>
          <a:bodyPr/>
          <a:lstStyle/>
          <a:p>
            <a:endParaRPr lang="zh-CN" altLang="en-US"/>
          </a:p>
        </p:txBody>
      </p:sp>
      <p:sp>
        <p:nvSpPr>
          <p:cNvPr id="48146" name="Line 18"/>
          <p:cNvSpPr>
            <a:spLocks noChangeShapeType="1"/>
          </p:cNvSpPr>
          <p:nvPr/>
        </p:nvSpPr>
        <p:spPr bwMode="auto">
          <a:xfrm>
            <a:off x="5435600" y="2060575"/>
            <a:ext cx="287338" cy="0"/>
          </a:xfrm>
          <a:prstGeom prst="line">
            <a:avLst/>
          </a:prstGeom>
          <a:noFill/>
          <a:ln w="25400">
            <a:solidFill>
              <a:srgbClr val="FF0000"/>
            </a:solidFill>
            <a:round/>
            <a:headEnd/>
            <a:tailEnd/>
          </a:ln>
        </p:spPr>
        <p:txBody>
          <a:bodyPr/>
          <a:lstStyle/>
          <a:p>
            <a:endParaRPr lang="zh-CN" altLang="en-US"/>
          </a:p>
        </p:txBody>
      </p:sp>
      <p:sp>
        <p:nvSpPr>
          <p:cNvPr id="48147" name="Line 19"/>
          <p:cNvSpPr>
            <a:spLocks noChangeShapeType="1"/>
          </p:cNvSpPr>
          <p:nvPr/>
        </p:nvSpPr>
        <p:spPr bwMode="auto">
          <a:xfrm>
            <a:off x="1476375" y="3573463"/>
            <a:ext cx="360363" cy="0"/>
          </a:xfrm>
          <a:prstGeom prst="line">
            <a:avLst/>
          </a:prstGeom>
          <a:noFill/>
          <a:ln w="25400">
            <a:solidFill>
              <a:srgbClr val="FF0000"/>
            </a:solidFill>
            <a:round/>
            <a:headEnd/>
            <a:tailEnd/>
          </a:ln>
        </p:spPr>
        <p:txBody>
          <a:bodyPr/>
          <a:lstStyle/>
          <a:p>
            <a:endParaRPr lang="zh-CN" altLang="en-US"/>
          </a:p>
        </p:txBody>
      </p:sp>
      <p:sp>
        <p:nvSpPr>
          <p:cNvPr id="48148" name="Line 20"/>
          <p:cNvSpPr>
            <a:spLocks noChangeShapeType="1"/>
          </p:cNvSpPr>
          <p:nvPr/>
        </p:nvSpPr>
        <p:spPr bwMode="auto">
          <a:xfrm>
            <a:off x="7308850" y="4221163"/>
            <a:ext cx="649288" cy="0"/>
          </a:xfrm>
          <a:prstGeom prst="line">
            <a:avLst/>
          </a:prstGeom>
          <a:noFill/>
          <a:ln w="25400">
            <a:solidFill>
              <a:srgbClr val="FF0000"/>
            </a:solidFill>
            <a:round/>
            <a:headEnd/>
            <a:tailEnd/>
          </a:ln>
        </p:spPr>
        <p:txBody>
          <a:bodyPr/>
          <a:lstStyle/>
          <a:p>
            <a:endParaRPr lang="zh-CN" altLang="en-US"/>
          </a:p>
        </p:txBody>
      </p:sp>
      <p:sp>
        <p:nvSpPr>
          <p:cNvPr id="48149" name="Line 21"/>
          <p:cNvSpPr>
            <a:spLocks noChangeShapeType="1"/>
          </p:cNvSpPr>
          <p:nvPr/>
        </p:nvSpPr>
        <p:spPr bwMode="auto">
          <a:xfrm>
            <a:off x="2555875" y="5229225"/>
            <a:ext cx="288925" cy="0"/>
          </a:xfrm>
          <a:prstGeom prst="line">
            <a:avLst/>
          </a:prstGeom>
          <a:noFill/>
          <a:ln w="25400">
            <a:solidFill>
              <a:srgbClr val="FF0000"/>
            </a:solidFill>
            <a:round/>
            <a:headEnd/>
            <a:tailEnd/>
          </a:ln>
        </p:spPr>
        <p:txBody>
          <a:bodyPr/>
          <a:lstStyle/>
          <a:p>
            <a:endParaRPr lang="zh-CN" altLang="en-US"/>
          </a:p>
        </p:txBody>
      </p:sp>
      <p:sp>
        <p:nvSpPr>
          <p:cNvPr id="48150" name="Line 22"/>
          <p:cNvSpPr>
            <a:spLocks noChangeShapeType="1"/>
          </p:cNvSpPr>
          <p:nvPr/>
        </p:nvSpPr>
        <p:spPr bwMode="auto">
          <a:xfrm>
            <a:off x="4787900" y="5229225"/>
            <a:ext cx="576263" cy="0"/>
          </a:xfrm>
          <a:prstGeom prst="line">
            <a:avLst/>
          </a:prstGeom>
          <a:noFill/>
          <a:ln w="25400">
            <a:solidFill>
              <a:srgbClr val="FF0000"/>
            </a:solidFill>
            <a:round/>
            <a:headEnd/>
            <a:tailEnd/>
          </a:ln>
        </p:spPr>
        <p:txBody>
          <a:bodyPr/>
          <a:lstStyle/>
          <a:p>
            <a:endParaRPr lang="zh-CN" altLang="en-US"/>
          </a:p>
        </p:txBody>
      </p:sp>
      <p:sp>
        <p:nvSpPr>
          <p:cNvPr id="48151" name="Line 23"/>
          <p:cNvSpPr>
            <a:spLocks noChangeShapeType="1"/>
          </p:cNvSpPr>
          <p:nvPr/>
        </p:nvSpPr>
        <p:spPr bwMode="auto">
          <a:xfrm>
            <a:off x="3708400" y="6381750"/>
            <a:ext cx="576263" cy="0"/>
          </a:xfrm>
          <a:prstGeom prst="line">
            <a:avLst/>
          </a:prstGeom>
          <a:noFill/>
          <a:ln w="25400">
            <a:solidFill>
              <a:srgbClr val="FF0000"/>
            </a:solidFill>
            <a:round/>
            <a:headEnd/>
            <a:tailEnd/>
          </a:ln>
        </p:spPr>
        <p:txBody>
          <a:bodyPr/>
          <a:lstStyle/>
          <a:p>
            <a:endParaRPr lang="zh-CN" altLang="en-US"/>
          </a:p>
        </p:txBody>
      </p:sp>
      <p:sp>
        <p:nvSpPr>
          <p:cNvPr id="48152" name="Line 24"/>
          <p:cNvSpPr>
            <a:spLocks noChangeShapeType="1"/>
          </p:cNvSpPr>
          <p:nvPr/>
        </p:nvSpPr>
        <p:spPr bwMode="auto">
          <a:xfrm>
            <a:off x="6227763" y="2636838"/>
            <a:ext cx="504825" cy="0"/>
          </a:xfrm>
          <a:prstGeom prst="line">
            <a:avLst/>
          </a:prstGeom>
          <a:noFill/>
          <a:ln w="25400">
            <a:solidFill>
              <a:srgbClr val="FF0000"/>
            </a:solidFill>
            <a:round/>
            <a:headEnd/>
            <a:tailEnd/>
          </a:ln>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8136"/>
                                        </p:tgtEl>
                                        <p:attrNameLst>
                                          <p:attrName>style.visibility</p:attrName>
                                        </p:attrNameLst>
                                      </p:cBhvr>
                                      <p:to>
                                        <p:strVal val="visible"/>
                                      </p:to>
                                    </p:set>
                                    <p:animEffect transition="in" filter="blinds(horizontal)">
                                      <p:cBhvr>
                                        <p:cTn id="7" dur="500"/>
                                        <p:tgtEl>
                                          <p:spTgt spid="4813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8144"/>
                                        </p:tgtEl>
                                        <p:attrNameLst>
                                          <p:attrName>style.visibility</p:attrName>
                                        </p:attrNameLst>
                                      </p:cBhvr>
                                      <p:to>
                                        <p:strVal val="visible"/>
                                      </p:to>
                                    </p:set>
                                    <p:anim calcmode="lin" valueType="num">
                                      <p:cBhvr additive="base">
                                        <p:cTn id="12" dur="500" fill="hold"/>
                                        <p:tgtEl>
                                          <p:spTgt spid="48144"/>
                                        </p:tgtEl>
                                        <p:attrNameLst>
                                          <p:attrName>ppt_x</p:attrName>
                                        </p:attrNameLst>
                                      </p:cBhvr>
                                      <p:tavLst>
                                        <p:tav tm="0">
                                          <p:val>
                                            <p:strVal val="#ppt_x"/>
                                          </p:val>
                                        </p:tav>
                                        <p:tav tm="100000">
                                          <p:val>
                                            <p:strVal val="#ppt_x"/>
                                          </p:val>
                                        </p:tav>
                                      </p:tavLst>
                                    </p:anim>
                                    <p:anim calcmode="lin" valueType="num">
                                      <p:cBhvr additive="base">
                                        <p:cTn id="13" dur="500" fill="hold"/>
                                        <p:tgtEl>
                                          <p:spTgt spid="4814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48145"/>
                                        </p:tgtEl>
                                        <p:attrNameLst>
                                          <p:attrName>style.visibility</p:attrName>
                                        </p:attrNameLst>
                                      </p:cBhvr>
                                      <p:to>
                                        <p:strVal val="visible"/>
                                      </p:to>
                                    </p:set>
                                    <p:anim calcmode="lin" valueType="num">
                                      <p:cBhvr additive="base">
                                        <p:cTn id="16" dur="500" fill="hold"/>
                                        <p:tgtEl>
                                          <p:spTgt spid="48145"/>
                                        </p:tgtEl>
                                        <p:attrNameLst>
                                          <p:attrName>ppt_x</p:attrName>
                                        </p:attrNameLst>
                                      </p:cBhvr>
                                      <p:tavLst>
                                        <p:tav tm="0">
                                          <p:val>
                                            <p:strVal val="#ppt_x"/>
                                          </p:val>
                                        </p:tav>
                                        <p:tav tm="100000">
                                          <p:val>
                                            <p:strVal val="#ppt_x"/>
                                          </p:val>
                                        </p:tav>
                                      </p:tavLst>
                                    </p:anim>
                                    <p:anim calcmode="lin" valueType="num">
                                      <p:cBhvr additive="base">
                                        <p:cTn id="17" dur="500" fill="hold"/>
                                        <p:tgtEl>
                                          <p:spTgt spid="48145"/>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48137"/>
                                        </p:tgtEl>
                                        <p:attrNameLst>
                                          <p:attrName>style.visibility</p:attrName>
                                        </p:attrNameLst>
                                      </p:cBhvr>
                                      <p:to>
                                        <p:strVal val="visible"/>
                                      </p:to>
                                    </p:set>
                                    <p:animEffect transition="in" filter="checkerboard(across)">
                                      <p:cBhvr>
                                        <p:cTn id="22" dur="500"/>
                                        <p:tgtEl>
                                          <p:spTgt spid="48137"/>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8146"/>
                                        </p:tgtEl>
                                        <p:attrNameLst>
                                          <p:attrName>style.visibility</p:attrName>
                                        </p:attrNameLst>
                                      </p:cBhvr>
                                      <p:to>
                                        <p:strVal val="visible"/>
                                      </p:to>
                                    </p:set>
                                    <p:anim calcmode="lin" valueType="num">
                                      <p:cBhvr additive="base">
                                        <p:cTn id="27" dur="500" fill="hold"/>
                                        <p:tgtEl>
                                          <p:spTgt spid="48146"/>
                                        </p:tgtEl>
                                        <p:attrNameLst>
                                          <p:attrName>ppt_x</p:attrName>
                                        </p:attrNameLst>
                                      </p:cBhvr>
                                      <p:tavLst>
                                        <p:tav tm="0">
                                          <p:val>
                                            <p:strVal val="#ppt_x"/>
                                          </p:val>
                                        </p:tav>
                                        <p:tav tm="100000">
                                          <p:val>
                                            <p:strVal val="#ppt_x"/>
                                          </p:val>
                                        </p:tav>
                                      </p:tavLst>
                                    </p:anim>
                                    <p:anim calcmode="lin" valueType="num">
                                      <p:cBhvr additive="base">
                                        <p:cTn id="28" dur="500" fill="hold"/>
                                        <p:tgtEl>
                                          <p:spTgt spid="48146"/>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grpId="0" nodeType="clickEffect">
                                  <p:stCondLst>
                                    <p:cond delay="0"/>
                                  </p:stCondLst>
                                  <p:childTnLst>
                                    <p:set>
                                      <p:cBhvr>
                                        <p:cTn id="32" dur="1" fill="hold">
                                          <p:stCondLst>
                                            <p:cond delay="0"/>
                                          </p:stCondLst>
                                        </p:cTn>
                                        <p:tgtEl>
                                          <p:spTgt spid="48138"/>
                                        </p:tgtEl>
                                        <p:attrNameLst>
                                          <p:attrName>style.visibility</p:attrName>
                                        </p:attrNameLst>
                                      </p:cBhvr>
                                      <p:to>
                                        <p:strVal val="visible"/>
                                      </p:to>
                                    </p:set>
                                    <p:animEffect transition="in" filter="box(in)">
                                      <p:cBhvr>
                                        <p:cTn id="33" dur="500"/>
                                        <p:tgtEl>
                                          <p:spTgt spid="48138"/>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48152"/>
                                        </p:tgtEl>
                                        <p:attrNameLst>
                                          <p:attrName>style.visibility</p:attrName>
                                        </p:attrNameLst>
                                      </p:cBhvr>
                                      <p:to>
                                        <p:strVal val="visible"/>
                                      </p:to>
                                    </p:set>
                                    <p:anim calcmode="lin" valueType="num">
                                      <p:cBhvr additive="base">
                                        <p:cTn id="38" dur="500" fill="hold"/>
                                        <p:tgtEl>
                                          <p:spTgt spid="48152"/>
                                        </p:tgtEl>
                                        <p:attrNameLst>
                                          <p:attrName>ppt_x</p:attrName>
                                        </p:attrNameLst>
                                      </p:cBhvr>
                                      <p:tavLst>
                                        <p:tav tm="0">
                                          <p:val>
                                            <p:strVal val="#ppt_x"/>
                                          </p:val>
                                        </p:tav>
                                        <p:tav tm="100000">
                                          <p:val>
                                            <p:strVal val="#ppt_x"/>
                                          </p:val>
                                        </p:tav>
                                      </p:tavLst>
                                    </p:anim>
                                    <p:anim calcmode="lin" valueType="num">
                                      <p:cBhvr additive="base">
                                        <p:cTn id="39" dur="500" fill="hold"/>
                                        <p:tgtEl>
                                          <p:spTgt spid="48152"/>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48147"/>
                                        </p:tgtEl>
                                        <p:attrNameLst>
                                          <p:attrName>style.visibility</p:attrName>
                                        </p:attrNameLst>
                                      </p:cBhvr>
                                      <p:to>
                                        <p:strVal val="visible"/>
                                      </p:to>
                                    </p:set>
                                    <p:anim calcmode="lin" valueType="num">
                                      <p:cBhvr additive="base">
                                        <p:cTn id="44" dur="500" fill="hold"/>
                                        <p:tgtEl>
                                          <p:spTgt spid="48147"/>
                                        </p:tgtEl>
                                        <p:attrNameLst>
                                          <p:attrName>ppt_x</p:attrName>
                                        </p:attrNameLst>
                                      </p:cBhvr>
                                      <p:tavLst>
                                        <p:tav tm="0">
                                          <p:val>
                                            <p:strVal val="#ppt_x"/>
                                          </p:val>
                                        </p:tav>
                                        <p:tav tm="100000">
                                          <p:val>
                                            <p:strVal val="#ppt_x"/>
                                          </p:val>
                                        </p:tav>
                                      </p:tavLst>
                                    </p:anim>
                                    <p:anim calcmode="lin" valueType="num">
                                      <p:cBhvr additive="base">
                                        <p:cTn id="45" dur="500" fill="hold"/>
                                        <p:tgtEl>
                                          <p:spTgt spid="48147"/>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48140"/>
                                        </p:tgtEl>
                                        <p:attrNameLst>
                                          <p:attrName>style.visibility</p:attrName>
                                        </p:attrNameLst>
                                      </p:cBhvr>
                                      <p:to>
                                        <p:strVal val="visible"/>
                                      </p:to>
                                    </p:set>
                                    <p:animEffect transition="in" filter="blinds(horizontal)">
                                      <p:cBhvr>
                                        <p:cTn id="50" dur="500"/>
                                        <p:tgtEl>
                                          <p:spTgt spid="48140"/>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8148"/>
                                        </p:tgtEl>
                                        <p:attrNameLst>
                                          <p:attrName>style.visibility</p:attrName>
                                        </p:attrNameLst>
                                      </p:cBhvr>
                                      <p:to>
                                        <p:strVal val="visible"/>
                                      </p:to>
                                    </p:set>
                                    <p:anim calcmode="lin" valueType="num">
                                      <p:cBhvr additive="base">
                                        <p:cTn id="55" dur="500" fill="hold"/>
                                        <p:tgtEl>
                                          <p:spTgt spid="48148"/>
                                        </p:tgtEl>
                                        <p:attrNameLst>
                                          <p:attrName>ppt_x</p:attrName>
                                        </p:attrNameLst>
                                      </p:cBhvr>
                                      <p:tavLst>
                                        <p:tav tm="0">
                                          <p:val>
                                            <p:strVal val="#ppt_x"/>
                                          </p:val>
                                        </p:tav>
                                        <p:tav tm="100000">
                                          <p:val>
                                            <p:strVal val="#ppt_x"/>
                                          </p:val>
                                        </p:tav>
                                      </p:tavLst>
                                    </p:anim>
                                    <p:anim calcmode="lin" valueType="num">
                                      <p:cBhvr additive="base">
                                        <p:cTn id="56" dur="500" fill="hold"/>
                                        <p:tgtEl>
                                          <p:spTgt spid="48148"/>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55" presetClass="entr" presetSubtype="0" fill="hold" grpId="0" nodeType="clickEffect">
                                  <p:stCondLst>
                                    <p:cond delay="0"/>
                                  </p:stCondLst>
                                  <p:childTnLst>
                                    <p:set>
                                      <p:cBhvr>
                                        <p:cTn id="60" dur="1" fill="hold">
                                          <p:stCondLst>
                                            <p:cond delay="0"/>
                                          </p:stCondLst>
                                        </p:cTn>
                                        <p:tgtEl>
                                          <p:spTgt spid="48141"/>
                                        </p:tgtEl>
                                        <p:attrNameLst>
                                          <p:attrName>style.visibility</p:attrName>
                                        </p:attrNameLst>
                                      </p:cBhvr>
                                      <p:to>
                                        <p:strVal val="visible"/>
                                      </p:to>
                                    </p:set>
                                    <p:anim calcmode="lin" valueType="num">
                                      <p:cBhvr>
                                        <p:cTn id="61" dur="500" fill="hold"/>
                                        <p:tgtEl>
                                          <p:spTgt spid="48141"/>
                                        </p:tgtEl>
                                        <p:attrNameLst>
                                          <p:attrName>ppt_w</p:attrName>
                                        </p:attrNameLst>
                                      </p:cBhvr>
                                      <p:tavLst>
                                        <p:tav tm="0">
                                          <p:val>
                                            <p:strVal val="#ppt_w*0.70"/>
                                          </p:val>
                                        </p:tav>
                                        <p:tav tm="100000">
                                          <p:val>
                                            <p:strVal val="#ppt_w"/>
                                          </p:val>
                                        </p:tav>
                                      </p:tavLst>
                                    </p:anim>
                                    <p:anim calcmode="lin" valueType="num">
                                      <p:cBhvr>
                                        <p:cTn id="62" dur="500" fill="hold"/>
                                        <p:tgtEl>
                                          <p:spTgt spid="48141"/>
                                        </p:tgtEl>
                                        <p:attrNameLst>
                                          <p:attrName>ppt_h</p:attrName>
                                        </p:attrNameLst>
                                      </p:cBhvr>
                                      <p:tavLst>
                                        <p:tav tm="0">
                                          <p:val>
                                            <p:strVal val="#ppt_h"/>
                                          </p:val>
                                        </p:tav>
                                        <p:tav tm="100000">
                                          <p:val>
                                            <p:strVal val="#ppt_h"/>
                                          </p:val>
                                        </p:tav>
                                      </p:tavLst>
                                    </p:anim>
                                    <p:animEffect transition="in" filter="fade">
                                      <p:cBhvr>
                                        <p:cTn id="63" dur="500"/>
                                        <p:tgtEl>
                                          <p:spTgt spid="48141"/>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48150"/>
                                        </p:tgtEl>
                                        <p:attrNameLst>
                                          <p:attrName>style.visibility</p:attrName>
                                        </p:attrNameLst>
                                      </p:cBhvr>
                                      <p:to>
                                        <p:strVal val="visible"/>
                                      </p:to>
                                    </p:set>
                                    <p:anim calcmode="lin" valueType="num">
                                      <p:cBhvr additive="base">
                                        <p:cTn id="68" dur="500" fill="hold"/>
                                        <p:tgtEl>
                                          <p:spTgt spid="48150"/>
                                        </p:tgtEl>
                                        <p:attrNameLst>
                                          <p:attrName>ppt_x</p:attrName>
                                        </p:attrNameLst>
                                      </p:cBhvr>
                                      <p:tavLst>
                                        <p:tav tm="0">
                                          <p:val>
                                            <p:strVal val="#ppt_x"/>
                                          </p:val>
                                        </p:tav>
                                        <p:tav tm="100000">
                                          <p:val>
                                            <p:strVal val="#ppt_x"/>
                                          </p:val>
                                        </p:tav>
                                      </p:tavLst>
                                    </p:anim>
                                    <p:anim calcmode="lin" valueType="num">
                                      <p:cBhvr additive="base">
                                        <p:cTn id="69" dur="500" fill="hold"/>
                                        <p:tgtEl>
                                          <p:spTgt spid="48150"/>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48149"/>
                                        </p:tgtEl>
                                        <p:attrNameLst>
                                          <p:attrName>style.visibility</p:attrName>
                                        </p:attrNameLst>
                                      </p:cBhvr>
                                      <p:to>
                                        <p:strVal val="visible"/>
                                      </p:to>
                                    </p:set>
                                    <p:anim calcmode="lin" valueType="num">
                                      <p:cBhvr additive="base">
                                        <p:cTn id="72" dur="500" fill="hold"/>
                                        <p:tgtEl>
                                          <p:spTgt spid="48149"/>
                                        </p:tgtEl>
                                        <p:attrNameLst>
                                          <p:attrName>ppt_x</p:attrName>
                                        </p:attrNameLst>
                                      </p:cBhvr>
                                      <p:tavLst>
                                        <p:tav tm="0">
                                          <p:val>
                                            <p:strVal val="#ppt_x"/>
                                          </p:val>
                                        </p:tav>
                                        <p:tav tm="100000">
                                          <p:val>
                                            <p:strVal val="#ppt_x"/>
                                          </p:val>
                                        </p:tav>
                                      </p:tavLst>
                                    </p:anim>
                                    <p:anim calcmode="lin" valueType="num">
                                      <p:cBhvr additive="base">
                                        <p:cTn id="73" dur="500" fill="hold"/>
                                        <p:tgtEl>
                                          <p:spTgt spid="48149"/>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9" presetClass="entr" presetSubtype="0" fill="hold" grpId="0" nodeType="clickEffect">
                                  <p:stCondLst>
                                    <p:cond delay="0"/>
                                  </p:stCondLst>
                                  <p:childTnLst>
                                    <p:set>
                                      <p:cBhvr>
                                        <p:cTn id="77" dur="1" fill="hold">
                                          <p:stCondLst>
                                            <p:cond delay="0"/>
                                          </p:stCondLst>
                                        </p:cTn>
                                        <p:tgtEl>
                                          <p:spTgt spid="48142"/>
                                        </p:tgtEl>
                                        <p:attrNameLst>
                                          <p:attrName>style.visibility</p:attrName>
                                        </p:attrNameLst>
                                      </p:cBhvr>
                                      <p:to>
                                        <p:strVal val="visible"/>
                                      </p:to>
                                    </p:set>
                                    <p:animEffect transition="in" filter="dissolve">
                                      <p:cBhvr>
                                        <p:cTn id="78" dur="500"/>
                                        <p:tgtEl>
                                          <p:spTgt spid="48142"/>
                                        </p:tgtEl>
                                      </p:cBhvr>
                                    </p:animEffect>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48151"/>
                                        </p:tgtEl>
                                        <p:attrNameLst>
                                          <p:attrName>style.visibility</p:attrName>
                                        </p:attrNameLst>
                                      </p:cBhvr>
                                      <p:to>
                                        <p:strVal val="visible"/>
                                      </p:to>
                                    </p:set>
                                    <p:anim calcmode="lin" valueType="num">
                                      <p:cBhvr additive="base">
                                        <p:cTn id="83" dur="500" fill="hold"/>
                                        <p:tgtEl>
                                          <p:spTgt spid="48151"/>
                                        </p:tgtEl>
                                        <p:attrNameLst>
                                          <p:attrName>ppt_x</p:attrName>
                                        </p:attrNameLst>
                                      </p:cBhvr>
                                      <p:tavLst>
                                        <p:tav tm="0">
                                          <p:val>
                                            <p:strVal val="#ppt_x"/>
                                          </p:val>
                                        </p:tav>
                                        <p:tav tm="100000">
                                          <p:val>
                                            <p:strVal val="#ppt_x"/>
                                          </p:val>
                                        </p:tav>
                                      </p:tavLst>
                                    </p:anim>
                                    <p:anim calcmode="lin" valueType="num">
                                      <p:cBhvr additive="base">
                                        <p:cTn id="84" dur="500" fill="hold"/>
                                        <p:tgtEl>
                                          <p:spTgt spid="481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6" grpId="0"/>
      <p:bldP spid="48137" grpId="0"/>
      <p:bldP spid="48138" grpId="0"/>
      <p:bldP spid="48140" grpId="0"/>
      <p:bldP spid="48141" grpId="0"/>
      <p:bldP spid="48142" grpId="0"/>
      <p:bldP spid="48144" grpId="0" animBg="1"/>
      <p:bldP spid="48145" grpId="0" animBg="1"/>
      <p:bldP spid="48146" grpId="0" animBg="1"/>
      <p:bldP spid="48147" grpId="0" animBg="1"/>
      <p:bldP spid="48148" grpId="0" animBg="1"/>
      <p:bldP spid="48149" grpId="0" animBg="1"/>
      <p:bldP spid="48150" grpId="0" animBg="1"/>
      <p:bldP spid="48151" grpId="0" animBg="1"/>
      <p:bldP spid="4815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图片1-2"/>
          <p:cNvPicPr>
            <a:picLocks noChangeAspect="1" noChangeArrowheads="1" noCrop="1"/>
          </p:cNvPicPr>
          <p:nvPr/>
        </p:nvPicPr>
        <p:blipFill>
          <a:blip r:embed="rId2" cstate="print"/>
          <a:srcRect/>
          <a:stretch>
            <a:fillRect/>
          </a:stretch>
        </p:blipFill>
        <p:spPr bwMode="auto">
          <a:xfrm>
            <a:off x="7143750" y="5886450"/>
            <a:ext cx="2000250" cy="971550"/>
          </a:xfrm>
          <a:prstGeom prst="rect">
            <a:avLst/>
          </a:prstGeom>
          <a:noFill/>
          <a:ln w="9525">
            <a:noFill/>
            <a:miter lim="800000"/>
            <a:headEnd/>
            <a:tailEnd/>
          </a:ln>
        </p:spPr>
      </p:pic>
      <p:pic>
        <p:nvPicPr>
          <p:cNvPr id="9219" name="Picture 3" descr="图片1-2"/>
          <p:cNvPicPr>
            <a:picLocks noChangeAspect="1" noChangeArrowheads="1" noCrop="1"/>
          </p:cNvPicPr>
          <p:nvPr/>
        </p:nvPicPr>
        <p:blipFill>
          <a:blip r:embed="rId2" cstate="print"/>
          <a:srcRect/>
          <a:stretch>
            <a:fillRect/>
          </a:stretch>
        </p:blipFill>
        <p:spPr bwMode="auto">
          <a:xfrm>
            <a:off x="5292725" y="5886450"/>
            <a:ext cx="2000250" cy="971550"/>
          </a:xfrm>
          <a:prstGeom prst="rect">
            <a:avLst/>
          </a:prstGeom>
          <a:noFill/>
          <a:ln w="9525">
            <a:noFill/>
            <a:miter lim="800000"/>
            <a:headEnd/>
            <a:tailEnd/>
          </a:ln>
        </p:spPr>
      </p:pic>
      <p:pic>
        <p:nvPicPr>
          <p:cNvPr id="9220" name="Picture 4" descr="图片1-2"/>
          <p:cNvPicPr>
            <a:picLocks noChangeAspect="1" noChangeArrowheads="1" noCrop="1"/>
          </p:cNvPicPr>
          <p:nvPr/>
        </p:nvPicPr>
        <p:blipFill>
          <a:blip r:embed="rId2" cstate="print"/>
          <a:srcRect/>
          <a:stretch>
            <a:fillRect/>
          </a:stretch>
        </p:blipFill>
        <p:spPr bwMode="auto">
          <a:xfrm>
            <a:off x="0" y="5886450"/>
            <a:ext cx="2000250" cy="971550"/>
          </a:xfrm>
          <a:prstGeom prst="rect">
            <a:avLst/>
          </a:prstGeom>
          <a:noFill/>
          <a:ln w="9525">
            <a:noFill/>
            <a:miter lim="800000"/>
            <a:headEnd/>
            <a:tailEnd/>
          </a:ln>
        </p:spPr>
      </p:pic>
      <p:pic>
        <p:nvPicPr>
          <p:cNvPr id="9221" name="Picture 5" descr="图片1-2"/>
          <p:cNvPicPr>
            <a:picLocks noChangeAspect="1" noChangeArrowheads="1" noCrop="1"/>
          </p:cNvPicPr>
          <p:nvPr/>
        </p:nvPicPr>
        <p:blipFill>
          <a:blip r:embed="rId2" cstate="print"/>
          <a:srcRect/>
          <a:stretch>
            <a:fillRect/>
          </a:stretch>
        </p:blipFill>
        <p:spPr bwMode="auto">
          <a:xfrm>
            <a:off x="1763713" y="5886450"/>
            <a:ext cx="2000250" cy="971550"/>
          </a:xfrm>
          <a:prstGeom prst="rect">
            <a:avLst/>
          </a:prstGeom>
          <a:noFill/>
          <a:ln w="9525">
            <a:noFill/>
            <a:miter lim="800000"/>
            <a:headEnd/>
            <a:tailEnd/>
          </a:ln>
        </p:spPr>
      </p:pic>
      <p:pic>
        <p:nvPicPr>
          <p:cNvPr id="9222" name="Picture 6" descr="图片1-2"/>
          <p:cNvPicPr>
            <a:picLocks noChangeAspect="1" noChangeArrowheads="1" noCrop="1"/>
          </p:cNvPicPr>
          <p:nvPr/>
        </p:nvPicPr>
        <p:blipFill>
          <a:blip r:embed="rId2" cstate="print"/>
          <a:srcRect/>
          <a:stretch>
            <a:fillRect/>
          </a:stretch>
        </p:blipFill>
        <p:spPr bwMode="auto">
          <a:xfrm>
            <a:off x="3563938" y="5886450"/>
            <a:ext cx="2000250" cy="971550"/>
          </a:xfrm>
          <a:prstGeom prst="rect">
            <a:avLst/>
          </a:prstGeom>
          <a:noFill/>
          <a:ln w="9525">
            <a:noFill/>
            <a:miter lim="800000"/>
            <a:headEnd/>
            <a:tailEnd/>
          </a:ln>
        </p:spPr>
      </p:pic>
      <p:sp>
        <p:nvSpPr>
          <p:cNvPr id="9223" name="Text Box 7"/>
          <p:cNvSpPr txBox="1">
            <a:spLocks noChangeArrowheads="1"/>
          </p:cNvSpPr>
          <p:nvPr/>
        </p:nvSpPr>
        <p:spPr bwMode="auto">
          <a:xfrm>
            <a:off x="611188" y="549275"/>
            <a:ext cx="7921625" cy="641350"/>
          </a:xfrm>
          <a:prstGeom prst="rect">
            <a:avLst/>
          </a:prstGeom>
          <a:noFill/>
          <a:ln w="9525">
            <a:noFill/>
            <a:miter lim="800000"/>
            <a:headEnd/>
            <a:tailEnd/>
          </a:ln>
        </p:spPr>
        <p:txBody>
          <a:bodyPr>
            <a:spAutoFit/>
          </a:bodyPr>
          <a:lstStyle/>
          <a:p>
            <a:pPr>
              <a:spcBef>
                <a:spcPct val="50000"/>
              </a:spcBef>
            </a:pPr>
            <a:r>
              <a:rPr kumimoji="1" lang="zh-CN" altLang="en-US" sz="3600" b="1">
                <a:solidFill>
                  <a:srgbClr val="0000FF"/>
                </a:solidFill>
                <a:latin typeface="Tahoma" pitchFamily="34" charset="0"/>
                <a:ea typeface="黑体" pitchFamily="49" charset="-122"/>
              </a:rPr>
              <a:t>下面这段文字运用了哪些说明方法？</a:t>
            </a:r>
          </a:p>
        </p:txBody>
      </p:sp>
      <p:sp>
        <p:nvSpPr>
          <p:cNvPr id="9224" name="Text Box 8"/>
          <p:cNvSpPr txBox="1">
            <a:spLocks noChangeArrowheads="1"/>
          </p:cNvSpPr>
          <p:nvPr/>
        </p:nvSpPr>
        <p:spPr bwMode="auto">
          <a:xfrm>
            <a:off x="323850" y="1268413"/>
            <a:ext cx="8424863" cy="4576762"/>
          </a:xfrm>
          <a:prstGeom prst="rect">
            <a:avLst/>
          </a:prstGeom>
          <a:noFill/>
          <a:ln w="9525">
            <a:noFill/>
            <a:miter lim="800000"/>
            <a:headEnd/>
            <a:tailEnd/>
          </a:ln>
        </p:spPr>
        <p:txBody>
          <a:bodyPr>
            <a:spAutoFit/>
          </a:bodyPr>
          <a:lstStyle/>
          <a:p>
            <a:pPr>
              <a:spcBef>
                <a:spcPct val="50000"/>
              </a:spcBef>
            </a:pPr>
            <a:r>
              <a:rPr kumimoji="1" lang="en-US" altLang="zh-CN" sz="2800" b="1"/>
              <a:t>       </a:t>
            </a:r>
            <a:r>
              <a:rPr kumimoji="1" lang="zh-CN" altLang="en-US" sz="2800" b="1"/>
              <a:t>赵州桥非常雄伟，全长</a:t>
            </a:r>
            <a:r>
              <a:rPr kumimoji="1" lang="en-US" altLang="zh-CN" sz="2800" b="1"/>
              <a:t>50.82</a:t>
            </a:r>
            <a:r>
              <a:rPr kumimoji="1" lang="zh-CN" altLang="en-US" sz="2800" b="1"/>
              <a:t>米，两端宽</a:t>
            </a:r>
            <a:r>
              <a:rPr kumimoji="1" lang="en-US" altLang="zh-CN" sz="2800" b="1"/>
              <a:t>9.6</a:t>
            </a:r>
            <a:r>
              <a:rPr kumimoji="1" lang="zh-CN" altLang="en-US" sz="2800" b="1"/>
              <a:t>米，中部略窄，宽</a:t>
            </a:r>
            <a:r>
              <a:rPr kumimoji="1" lang="en-US" altLang="zh-CN" sz="2800" b="1"/>
              <a:t>9</a:t>
            </a:r>
            <a:r>
              <a:rPr kumimoji="1" lang="zh-CN" altLang="en-US" sz="2800" b="1"/>
              <a:t>米。</a:t>
            </a:r>
            <a:r>
              <a:rPr kumimoji="1" lang="en-US" altLang="zh-CN" sz="2800" b="1"/>
              <a:t>……</a:t>
            </a:r>
            <a:r>
              <a:rPr kumimoji="1" lang="zh-CN" altLang="en-US" sz="2800" b="1"/>
              <a:t>唐朝的张嘉贞说它是“制造奇特，人不知其所以为”。这座桥的特点是：</a:t>
            </a:r>
            <a:r>
              <a:rPr kumimoji="1" lang="zh-CN" altLang="en-US" sz="2800" b="1">
                <a:sym typeface="Wingdings" pitchFamily="2" charset="2"/>
              </a:rPr>
              <a:t>（</a:t>
            </a:r>
            <a:r>
              <a:rPr kumimoji="1" lang="zh-CN" altLang="en-US" sz="2800" b="1"/>
              <a:t>一）全桥只有一个大拱</a:t>
            </a:r>
            <a:r>
              <a:rPr kumimoji="1" lang="en-US" altLang="zh-CN" sz="2800" b="1"/>
              <a:t>……</a:t>
            </a:r>
            <a:r>
              <a:rPr kumimoji="1" lang="zh-CN" altLang="en-US" sz="2800" b="1"/>
              <a:t>（二）大拱的两肩上，各有两个小拱。这个创造性的设计，不但节约了石料，减轻了桥身的重量，而且</a:t>
            </a:r>
            <a:r>
              <a:rPr kumimoji="1" lang="en-US" altLang="zh-CN" sz="2800" b="1"/>
              <a:t>……</a:t>
            </a:r>
            <a:r>
              <a:rPr kumimoji="1" lang="zh-CN" altLang="en-US" sz="2800" b="1"/>
              <a:t>（三）大拱由二十八道拱圈拼成</a:t>
            </a:r>
            <a:r>
              <a:rPr kumimoji="1" lang="en-US" altLang="zh-CN" sz="2800" b="1"/>
              <a:t>……</a:t>
            </a:r>
            <a:r>
              <a:rPr kumimoji="1" lang="zh-CN" altLang="en-US" sz="2800" b="1"/>
              <a:t>（四）全桥结构匀称，和四周景色配合得十分和谐</a:t>
            </a:r>
            <a:r>
              <a:rPr kumimoji="1" lang="en-US" altLang="zh-CN" sz="2800" b="1"/>
              <a:t>……</a:t>
            </a:r>
            <a:r>
              <a:rPr kumimoji="1" lang="zh-CN" altLang="en-US" sz="2800" b="1"/>
              <a:t>唐朝的张鷟说，远望这座桥就像“初月出云，长虹饮涧”。                         </a:t>
            </a:r>
            <a:r>
              <a:rPr kumimoji="1" lang="en-US" altLang="zh-CN" sz="2800" b="1"/>
              <a:t>——《</a:t>
            </a:r>
            <a:r>
              <a:rPr kumimoji="1" lang="zh-CN" altLang="en-US" sz="2800" b="1"/>
              <a:t>中国石拱桥</a:t>
            </a:r>
            <a:r>
              <a:rPr kumimoji="1" lang="en-US" altLang="zh-CN" sz="2800" b="1"/>
              <a:t>》</a:t>
            </a:r>
          </a:p>
          <a:p>
            <a:pPr>
              <a:spcBef>
                <a:spcPct val="50000"/>
              </a:spcBef>
            </a:pPr>
            <a:endParaRPr lang="en-US" altLang="zh-CN" sz="2800"/>
          </a:p>
        </p:txBody>
      </p:sp>
      <p:sp>
        <p:nvSpPr>
          <p:cNvPr id="49161" name="Text Box 9"/>
          <p:cNvSpPr txBox="1">
            <a:spLocks noChangeArrowheads="1"/>
          </p:cNvSpPr>
          <p:nvPr/>
        </p:nvSpPr>
        <p:spPr bwMode="auto">
          <a:xfrm>
            <a:off x="827088" y="5300663"/>
            <a:ext cx="7273925" cy="992187"/>
          </a:xfrm>
          <a:prstGeom prst="rect">
            <a:avLst/>
          </a:prstGeom>
          <a:noFill/>
          <a:ln w="9525">
            <a:noFill/>
            <a:miter lim="800000"/>
            <a:headEnd/>
            <a:tailEnd/>
          </a:ln>
        </p:spPr>
        <p:txBody>
          <a:bodyPr>
            <a:spAutoFit/>
          </a:bodyPr>
          <a:lstStyle/>
          <a:p>
            <a:pPr>
              <a:spcBef>
                <a:spcPct val="50000"/>
              </a:spcBef>
            </a:pPr>
            <a:r>
              <a:rPr kumimoji="1" lang="zh-CN" altLang="en-US" sz="3200" b="1">
                <a:solidFill>
                  <a:srgbClr val="FF0000"/>
                </a:solidFill>
                <a:latin typeface="华文行楷" pitchFamily="2" charset="-122"/>
                <a:ea typeface="华文行楷" pitchFamily="2" charset="-122"/>
              </a:rPr>
              <a:t>列数字   引资料   打比方   分类别</a:t>
            </a:r>
          </a:p>
          <a:p>
            <a:pPr>
              <a:spcBef>
                <a:spcPct val="50000"/>
              </a:spcBef>
            </a:pPr>
            <a:endParaRPr lang="en-US" altLang="zh-CN">
              <a:solidFill>
                <a:srgbClr val="FF0000"/>
              </a:solidFill>
            </a:endParaRPr>
          </a:p>
        </p:txBody>
      </p:sp>
      <p:pic>
        <p:nvPicPr>
          <p:cNvPr id="9226" name="Picture 10" descr="200511815451077"/>
          <p:cNvPicPr>
            <a:picLocks noChangeAspect="1" noChangeArrowheads="1"/>
          </p:cNvPicPr>
          <p:nvPr/>
        </p:nvPicPr>
        <p:blipFill>
          <a:blip r:embed="rId3" cstate="print"/>
          <a:srcRect/>
          <a:stretch>
            <a:fillRect/>
          </a:stretch>
        </p:blipFill>
        <p:spPr bwMode="auto">
          <a:xfrm>
            <a:off x="0" y="0"/>
            <a:ext cx="9144000" cy="5048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9161"/>
                                        </p:tgtEl>
                                        <p:attrNameLst>
                                          <p:attrName>style.visibility</p:attrName>
                                        </p:attrNameLst>
                                      </p:cBhvr>
                                      <p:to>
                                        <p:strVal val="visible"/>
                                      </p:to>
                                    </p:set>
                                    <p:animEffect transition="in" filter="dissolve">
                                      <p:cBhvr>
                                        <p:cTn id="7" dur="500"/>
                                        <p:tgtEl>
                                          <p:spTgt spid="49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6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a:spLocks noChangeArrowheads="1"/>
          </p:cNvSpPr>
          <p:nvPr>
            <p:ph type="title"/>
          </p:nvPr>
        </p:nvSpPr>
        <p:spPr>
          <a:xfrm>
            <a:off x="0" y="0"/>
            <a:ext cx="7235825" cy="1143000"/>
          </a:xfrm>
          <a:noFill/>
        </p:spPr>
        <p:txBody>
          <a:bodyPr/>
          <a:lstStyle/>
          <a:p>
            <a:pPr marL="457200" indent="-457200" algn="l" eaLnBrk="1" hangingPunct="1">
              <a:buFont typeface="Wingdings" pitchFamily="2" charset="2"/>
              <a:buChar char="Ø"/>
            </a:pPr>
            <a:r>
              <a:rPr lang="zh-CN" altLang="en-US" b="1" smtClean="0">
                <a:solidFill>
                  <a:srgbClr val="FF0000"/>
                </a:solidFill>
              </a:rPr>
              <a:t>说明方法辨析</a:t>
            </a:r>
            <a:r>
              <a:rPr lang="zh-CN" altLang="en-US" smtClean="0">
                <a:solidFill>
                  <a:srgbClr val="FF0000"/>
                </a:solidFill>
              </a:rPr>
              <a:t> </a:t>
            </a:r>
            <a:r>
              <a:rPr lang="en-US" altLang="zh-CN" smtClean="0">
                <a:solidFill>
                  <a:srgbClr val="FF0000"/>
                </a:solidFill>
              </a:rPr>
              <a:t>(</a:t>
            </a:r>
            <a:r>
              <a:rPr lang="zh-CN" altLang="en-US" smtClean="0">
                <a:solidFill>
                  <a:srgbClr val="FF0000"/>
                </a:solidFill>
              </a:rPr>
              <a:t>语言标志</a:t>
            </a:r>
            <a:r>
              <a:rPr lang="en-US" altLang="zh-CN" smtClean="0">
                <a:solidFill>
                  <a:srgbClr val="FF0000"/>
                </a:solidFill>
              </a:rPr>
              <a:t>)</a:t>
            </a:r>
          </a:p>
        </p:txBody>
      </p:sp>
      <p:sp>
        <p:nvSpPr>
          <p:cNvPr id="10243" name="Rectangle 3"/>
          <p:cNvSpPr>
            <a:spLocks noGrp="1" noChangeArrowheads="1"/>
          </p:cNvSpPr>
          <p:nvPr>
            <p:ph type="body" idx="1"/>
          </p:nvPr>
        </p:nvSpPr>
        <p:spPr>
          <a:xfrm>
            <a:off x="395288" y="981075"/>
            <a:ext cx="8497887" cy="5516563"/>
          </a:xfrm>
        </p:spPr>
        <p:txBody>
          <a:bodyPr/>
          <a:lstStyle/>
          <a:p>
            <a:pPr eaLnBrk="1" hangingPunct="1"/>
            <a:r>
              <a:rPr kumimoji="1" lang="en-US" altLang="zh-CN" sz="2800" smtClean="0"/>
              <a:t>★</a:t>
            </a:r>
            <a:r>
              <a:rPr kumimoji="1" lang="zh-CN" altLang="en-US" sz="2800" b="1" smtClean="0">
                <a:solidFill>
                  <a:srgbClr val="FF0000"/>
                </a:solidFill>
              </a:rPr>
              <a:t>举例子</a:t>
            </a:r>
            <a:r>
              <a:rPr kumimoji="1" lang="zh-CN" altLang="en-US" sz="2800" b="1" smtClean="0"/>
              <a:t>：例如、比如、譬如，据说</a:t>
            </a:r>
            <a:r>
              <a:rPr kumimoji="1" lang="en-US" altLang="zh-CN" sz="2800" b="1" smtClean="0"/>
              <a:t>……</a:t>
            </a:r>
          </a:p>
          <a:p>
            <a:pPr eaLnBrk="1" hangingPunct="1"/>
            <a:r>
              <a:rPr kumimoji="1" lang="en-US" altLang="zh-CN" sz="2800" b="1" smtClean="0"/>
              <a:t>★</a:t>
            </a:r>
            <a:r>
              <a:rPr kumimoji="1" lang="zh-CN" altLang="en-US" sz="2800" b="1" smtClean="0">
                <a:solidFill>
                  <a:srgbClr val="FF0000"/>
                </a:solidFill>
              </a:rPr>
              <a:t>列数字</a:t>
            </a:r>
            <a:r>
              <a:rPr kumimoji="1" lang="zh-CN" altLang="en-US" sz="2800" b="1" smtClean="0"/>
              <a:t>：</a:t>
            </a:r>
            <a:r>
              <a:rPr kumimoji="1" lang="zh-CN" altLang="en-US" sz="2800" b="1" smtClean="0">
                <a:sym typeface="Wingdings" pitchFamily="2" charset="2"/>
              </a:rPr>
              <a:t>数词</a:t>
            </a:r>
            <a:r>
              <a:rPr kumimoji="1" lang="en-US" altLang="zh-CN" sz="2800" b="1" smtClean="0">
                <a:sym typeface="Wingdings" pitchFamily="2" charset="2"/>
              </a:rPr>
              <a:t>(</a:t>
            </a:r>
            <a:r>
              <a:rPr kumimoji="1" lang="zh-CN" altLang="en-US" sz="2800" b="1" smtClean="0">
                <a:sym typeface="Wingdings" pitchFamily="2" charset="2"/>
              </a:rPr>
              <a:t>大写也是）确数、约数；小数、分数、百分数、度数、倍数</a:t>
            </a:r>
            <a:r>
              <a:rPr kumimoji="1" lang="en-US" altLang="zh-CN" sz="2800" b="1" smtClean="0">
                <a:sym typeface="Wingdings" pitchFamily="2" charset="2"/>
              </a:rPr>
              <a:t>……(</a:t>
            </a:r>
            <a:r>
              <a:rPr kumimoji="1" lang="zh-CN" altLang="en-US" sz="2800" b="1" smtClean="0">
                <a:solidFill>
                  <a:srgbClr val="FF0000"/>
                </a:solidFill>
                <a:sym typeface="Wingdings" pitchFamily="2" charset="2"/>
              </a:rPr>
              <a:t>与年代区别</a:t>
            </a:r>
            <a:r>
              <a:rPr kumimoji="1" lang="en-US" altLang="zh-CN" sz="2800" b="1" smtClean="0">
                <a:sym typeface="Wingdings" pitchFamily="2" charset="2"/>
              </a:rPr>
              <a:t>)</a:t>
            </a:r>
          </a:p>
          <a:p>
            <a:pPr eaLnBrk="1" hangingPunct="1"/>
            <a:r>
              <a:rPr kumimoji="1" lang="en-US" altLang="zh-CN" sz="2800" b="1" smtClean="0">
                <a:sym typeface="Wingdings" pitchFamily="2" charset="2"/>
              </a:rPr>
              <a:t>★</a:t>
            </a:r>
            <a:r>
              <a:rPr kumimoji="1" lang="zh-CN" altLang="en-US" sz="2800" b="1" smtClean="0">
                <a:solidFill>
                  <a:srgbClr val="FF0000"/>
                </a:solidFill>
                <a:sym typeface="Wingdings" pitchFamily="2" charset="2"/>
              </a:rPr>
              <a:t>分类别</a:t>
            </a:r>
            <a:r>
              <a:rPr kumimoji="1" lang="zh-CN" altLang="en-US" sz="2800" b="1" smtClean="0">
                <a:sym typeface="Wingdings" pitchFamily="2" charset="2"/>
              </a:rPr>
              <a:t>：一类（种）</a:t>
            </a:r>
            <a:r>
              <a:rPr kumimoji="1" lang="en-US" altLang="zh-CN" sz="2800" b="1" smtClean="0">
                <a:sym typeface="Wingdings" pitchFamily="2" charset="2"/>
              </a:rPr>
              <a:t>……</a:t>
            </a:r>
            <a:r>
              <a:rPr kumimoji="1" lang="zh-CN" altLang="en-US" sz="2800" b="1" smtClean="0">
                <a:sym typeface="Wingdings" pitchFamily="2" charset="2"/>
              </a:rPr>
              <a:t>一类（种）</a:t>
            </a:r>
            <a:r>
              <a:rPr kumimoji="1" lang="en-US" altLang="zh-CN" sz="2800" b="1" smtClean="0">
                <a:sym typeface="Wingdings" pitchFamily="2" charset="2"/>
              </a:rPr>
              <a:t>……</a:t>
            </a:r>
            <a:endParaRPr kumimoji="1" lang="en-US" altLang="zh-CN" sz="2800" b="1" smtClean="0">
              <a:solidFill>
                <a:schemeClr val="tx2"/>
              </a:solidFill>
              <a:ea typeface="楷体_GB2312" pitchFamily="49" charset="-122"/>
              <a:sym typeface="Wingdings" pitchFamily="2" charset="2"/>
            </a:endParaRPr>
          </a:p>
          <a:p>
            <a:pPr eaLnBrk="1" hangingPunct="1"/>
            <a:r>
              <a:rPr kumimoji="1" lang="en-US" altLang="zh-CN" sz="2800" b="1" smtClean="0">
                <a:sym typeface="Wingdings" pitchFamily="2" charset="2"/>
              </a:rPr>
              <a:t>★ </a:t>
            </a:r>
            <a:r>
              <a:rPr kumimoji="1" lang="zh-CN" altLang="en-US" sz="2800" b="1" smtClean="0">
                <a:solidFill>
                  <a:srgbClr val="FF0000"/>
                </a:solidFill>
                <a:sym typeface="Wingdings" pitchFamily="2" charset="2"/>
              </a:rPr>
              <a:t>作比较</a:t>
            </a:r>
            <a:r>
              <a:rPr kumimoji="1" lang="zh-CN" altLang="en-US" sz="2800" b="1" smtClean="0">
                <a:sym typeface="Wingdings" pitchFamily="2" charset="2"/>
              </a:rPr>
              <a:t>：也、而、相对于、较</a:t>
            </a:r>
            <a:r>
              <a:rPr kumimoji="1" lang="en-US" altLang="zh-CN" sz="2800" b="1" smtClean="0">
                <a:sym typeface="Wingdings" pitchFamily="2" charset="2"/>
              </a:rPr>
              <a:t>……</a:t>
            </a:r>
          </a:p>
          <a:p>
            <a:pPr eaLnBrk="1" hangingPunct="1"/>
            <a:r>
              <a:rPr kumimoji="1" lang="en-US" altLang="zh-CN" sz="2800" b="1" smtClean="0">
                <a:sym typeface="Wingdings" pitchFamily="2" charset="2"/>
              </a:rPr>
              <a:t>★ </a:t>
            </a:r>
            <a:r>
              <a:rPr kumimoji="1" lang="zh-CN" altLang="en-US" sz="2800" b="1" smtClean="0">
                <a:solidFill>
                  <a:srgbClr val="FF0000"/>
                </a:solidFill>
                <a:sym typeface="Wingdings" pitchFamily="2" charset="2"/>
              </a:rPr>
              <a:t>下定义</a:t>
            </a:r>
            <a:r>
              <a:rPr kumimoji="1" lang="zh-CN" altLang="en-US" sz="2800" b="1" smtClean="0">
                <a:sym typeface="Wingdings" pitchFamily="2" charset="2"/>
              </a:rPr>
              <a:t>：科学、完整，</a:t>
            </a:r>
            <a:r>
              <a:rPr kumimoji="1" lang="zh-CN" altLang="en-US" sz="2800" b="1" smtClean="0">
                <a:solidFill>
                  <a:srgbClr val="FF0000"/>
                </a:solidFill>
                <a:sym typeface="Wingdings" pitchFamily="2" charset="2"/>
              </a:rPr>
              <a:t>判断句</a:t>
            </a:r>
            <a:r>
              <a:rPr kumimoji="1" lang="zh-CN" altLang="en-US" sz="2800" b="1" smtClean="0">
                <a:sym typeface="Wingdings" pitchFamily="2" charset="2"/>
              </a:rPr>
              <a:t>（</a:t>
            </a:r>
            <a:r>
              <a:rPr kumimoji="1" lang="zh-CN" altLang="en-US" sz="2800" b="1" smtClean="0">
                <a:solidFill>
                  <a:srgbClr val="FF0000"/>
                </a:solidFill>
                <a:sym typeface="Wingdings" pitchFamily="2" charset="2"/>
              </a:rPr>
              <a:t>是、叫、称为</a:t>
            </a:r>
            <a:r>
              <a:rPr kumimoji="1" lang="zh-CN" altLang="en-US" sz="2800" b="1" smtClean="0">
                <a:sym typeface="Wingdings" pitchFamily="2" charset="2"/>
              </a:rPr>
              <a:t>）</a:t>
            </a:r>
          </a:p>
          <a:p>
            <a:pPr eaLnBrk="1" hangingPunct="1"/>
            <a:r>
              <a:rPr kumimoji="1" lang="zh-CN" altLang="en-US" sz="2800" b="1" smtClean="0">
                <a:sym typeface="Wingdings" pitchFamily="2" charset="2"/>
              </a:rPr>
              <a:t>★</a:t>
            </a:r>
            <a:r>
              <a:rPr kumimoji="1" lang="zh-CN" altLang="en-US" sz="2800" b="1" smtClean="0">
                <a:solidFill>
                  <a:srgbClr val="FF0000"/>
                </a:solidFill>
                <a:sym typeface="Wingdings" pitchFamily="2" charset="2"/>
              </a:rPr>
              <a:t>打比方</a:t>
            </a:r>
            <a:r>
              <a:rPr kumimoji="1" lang="en-US" altLang="zh-CN" sz="2800" b="1" smtClean="0">
                <a:latin typeface="华文中宋" pitchFamily="2" charset="-122"/>
                <a:sym typeface="Wingdings" pitchFamily="2" charset="2"/>
              </a:rPr>
              <a:t>:</a:t>
            </a:r>
            <a:r>
              <a:rPr kumimoji="1" lang="en-US" altLang="zh-CN" sz="2800" b="1" smtClean="0">
                <a:solidFill>
                  <a:schemeClr val="tx2"/>
                </a:solidFill>
                <a:latin typeface="华文中宋" pitchFamily="2" charset="-122"/>
                <a:sym typeface="Wingdings" pitchFamily="2" charset="2"/>
              </a:rPr>
              <a:t>  </a:t>
            </a:r>
            <a:r>
              <a:rPr kumimoji="1" lang="zh-CN" altLang="en-US" sz="2800" b="1" smtClean="0">
                <a:latin typeface="华文中宋" pitchFamily="2" charset="-122"/>
                <a:sym typeface="Wingdings" pitchFamily="2" charset="2"/>
              </a:rPr>
              <a:t>像、仿佛、如</a:t>
            </a:r>
            <a:r>
              <a:rPr kumimoji="1" lang="en-US" altLang="zh-CN" sz="2800" b="1" smtClean="0">
                <a:sym typeface="Wingdings" pitchFamily="2" charset="2"/>
              </a:rPr>
              <a:t>……</a:t>
            </a:r>
            <a:endParaRPr kumimoji="1" lang="en-US" altLang="zh-CN" sz="2800" b="1" smtClean="0">
              <a:latin typeface="华文中宋" pitchFamily="2" charset="-122"/>
              <a:sym typeface="Wingdings" pitchFamily="2" charset="2"/>
            </a:endParaRPr>
          </a:p>
          <a:p>
            <a:pPr eaLnBrk="1" hangingPunct="1"/>
            <a:r>
              <a:rPr kumimoji="1" lang="en-US" altLang="zh-CN" sz="2800" b="1" smtClean="0">
                <a:sym typeface="Wingdings" pitchFamily="2" charset="2"/>
              </a:rPr>
              <a:t>★</a:t>
            </a:r>
            <a:r>
              <a:rPr kumimoji="1" lang="zh-CN" altLang="en-US" sz="2800" b="1" smtClean="0">
                <a:solidFill>
                  <a:srgbClr val="FF0000"/>
                </a:solidFill>
                <a:sym typeface="Wingdings" pitchFamily="2" charset="2"/>
              </a:rPr>
              <a:t>作诠释</a:t>
            </a:r>
            <a:r>
              <a:rPr kumimoji="1" lang="zh-CN" altLang="en-US" sz="2800" b="1" smtClean="0">
                <a:sym typeface="Wingdings" pitchFamily="2" charset="2"/>
              </a:rPr>
              <a:t>：局部、某一方面的特征介绍</a:t>
            </a:r>
          </a:p>
          <a:p>
            <a:pPr eaLnBrk="1" hangingPunct="1"/>
            <a:r>
              <a:rPr kumimoji="1" lang="zh-CN" altLang="en-US" sz="2800" b="1" smtClean="0">
                <a:sym typeface="Wingdings" pitchFamily="2" charset="2"/>
              </a:rPr>
              <a:t>★</a:t>
            </a:r>
            <a:r>
              <a:rPr kumimoji="1" lang="zh-CN" altLang="en-US" sz="2800" b="1" smtClean="0">
                <a:solidFill>
                  <a:srgbClr val="FF0000"/>
                </a:solidFill>
                <a:sym typeface="Wingdings" pitchFamily="2" charset="2"/>
              </a:rPr>
              <a:t>引资料</a:t>
            </a:r>
            <a:r>
              <a:rPr kumimoji="1" lang="zh-CN" altLang="en-US" sz="2800" b="1" smtClean="0">
                <a:sym typeface="Wingdings" pitchFamily="2" charset="2"/>
              </a:rPr>
              <a:t> </a:t>
            </a:r>
            <a:r>
              <a:rPr kumimoji="1" lang="en-US" altLang="zh-CN" sz="2800" b="1" smtClean="0">
                <a:sym typeface="Wingdings" pitchFamily="2" charset="2"/>
              </a:rPr>
              <a:t>:</a:t>
            </a:r>
            <a:r>
              <a:rPr kumimoji="1" lang="en-US" altLang="zh-CN" sz="2800" b="1" smtClean="0">
                <a:solidFill>
                  <a:schemeClr val="tx2"/>
                </a:solidFill>
                <a:sym typeface="Wingdings" pitchFamily="2" charset="2"/>
              </a:rPr>
              <a:t>  </a:t>
            </a:r>
            <a:r>
              <a:rPr kumimoji="1" lang="zh-CN" altLang="en-US" sz="2800" b="1" smtClean="0">
                <a:sym typeface="Wingdings" pitchFamily="2" charset="2"/>
              </a:rPr>
              <a:t>引用，据记载</a:t>
            </a:r>
            <a:r>
              <a:rPr kumimoji="1" lang="en-US" altLang="zh-CN" sz="2800" b="1" smtClean="0">
                <a:sym typeface="Wingdings" pitchFamily="2" charset="2"/>
              </a:rPr>
              <a:t>……</a:t>
            </a:r>
            <a:endParaRPr kumimoji="1" lang="en-US" altLang="zh-CN" sz="2800" b="1" smtClean="0">
              <a:solidFill>
                <a:schemeClr val="tx2"/>
              </a:solidFill>
              <a:sym typeface="Wingdings" pitchFamily="2" charset="2"/>
            </a:endParaRPr>
          </a:p>
        </p:txBody>
      </p:sp>
      <p:pic>
        <p:nvPicPr>
          <p:cNvPr id="10244" name="Picture 4" descr="DWDH080"/>
          <p:cNvPicPr>
            <a:picLocks noChangeAspect="1" noChangeArrowheads="1" noCrop="1"/>
          </p:cNvPicPr>
          <p:nvPr/>
        </p:nvPicPr>
        <p:blipFill>
          <a:blip r:embed="rId2" cstate="print"/>
          <a:srcRect/>
          <a:stretch>
            <a:fillRect/>
          </a:stretch>
        </p:blipFill>
        <p:spPr bwMode="auto">
          <a:xfrm>
            <a:off x="7620000" y="4724400"/>
            <a:ext cx="1524000"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179388" y="836613"/>
            <a:ext cx="9144000" cy="579437"/>
          </a:xfrm>
          <a:prstGeom prst="rect">
            <a:avLst/>
          </a:prstGeom>
          <a:noFill/>
          <a:ln w="12700" cap="sq">
            <a:noFill/>
            <a:miter lim="800000"/>
            <a:headEnd type="none" w="sm" len="sm"/>
            <a:tailEnd type="none" w="sm" len="sm"/>
          </a:ln>
          <a:effectLst>
            <a:outerShdw dist="35921" dir="2700000" algn="ctr" rotWithShape="0">
              <a:schemeClr val="bg1"/>
            </a:outerShdw>
          </a:effectLst>
        </p:spPr>
        <p:txBody>
          <a:bodyPr>
            <a:spAutoFit/>
          </a:bodyPr>
          <a:lstStyle/>
          <a:p>
            <a:pPr>
              <a:defRPr/>
            </a:pPr>
            <a:endParaRPr kumimoji="1" lang="zh-CN" altLang="zh-CN" sz="3200" b="1">
              <a:solidFill>
                <a:srgbClr val="FF0000"/>
              </a:solidFill>
              <a:latin typeface="华文新魏" pitchFamily="2" charset="-122"/>
              <a:ea typeface="华文新魏" pitchFamily="2" charset="-122"/>
            </a:endParaRPr>
          </a:p>
        </p:txBody>
      </p:sp>
      <p:sp>
        <p:nvSpPr>
          <p:cNvPr id="24579" name="Text Box 3"/>
          <p:cNvSpPr txBox="1">
            <a:spLocks noChangeArrowheads="1"/>
          </p:cNvSpPr>
          <p:nvPr/>
        </p:nvSpPr>
        <p:spPr bwMode="auto">
          <a:xfrm>
            <a:off x="395288" y="1700213"/>
            <a:ext cx="2058987" cy="519112"/>
          </a:xfrm>
          <a:prstGeom prst="rect">
            <a:avLst/>
          </a:prstGeom>
          <a:noFill/>
          <a:ln w="12700" cap="sq">
            <a:noFill/>
            <a:miter lim="800000"/>
            <a:headEnd type="none" w="sm" len="sm"/>
            <a:tailEnd type="none" w="sm" len="sm"/>
          </a:ln>
          <a:effectLst>
            <a:outerShdw dist="35921" dir="2700000" algn="ctr" rotWithShape="0">
              <a:schemeClr val="bg1"/>
            </a:outerShdw>
          </a:effectLst>
        </p:spPr>
        <p:txBody>
          <a:bodyPr>
            <a:spAutoFit/>
          </a:bodyPr>
          <a:lstStyle/>
          <a:p>
            <a:pPr>
              <a:spcBef>
                <a:spcPct val="50000"/>
              </a:spcBef>
              <a:defRPr/>
            </a:pPr>
            <a:r>
              <a:rPr kumimoji="1" lang="zh-CN" altLang="en-US" sz="2800" b="1">
                <a:latin typeface="华文新魏" pitchFamily="2" charset="-122"/>
                <a:ea typeface="华文新魏" pitchFamily="2" charset="-122"/>
              </a:rPr>
              <a:t>举例子：</a:t>
            </a:r>
          </a:p>
        </p:txBody>
      </p:sp>
      <p:sp>
        <p:nvSpPr>
          <p:cNvPr id="24580" name="Text Box 4"/>
          <p:cNvSpPr txBox="1">
            <a:spLocks noChangeArrowheads="1"/>
          </p:cNvSpPr>
          <p:nvPr/>
        </p:nvSpPr>
        <p:spPr bwMode="auto">
          <a:xfrm>
            <a:off x="323850" y="2924175"/>
            <a:ext cx="4968875" cy="519113"/>
          </a:xfrm>
          <a:prstGeom prst="rect">
            <a:avLst/>
          </a:prstGeom>
          <a:noFill/>
          <a:ln w="12700" cap="sq">
            <a:noFill/>
            <a:miter lim="800000"/>
            <a:headEnd type="none" w="sm" len="sm"/>
            <a:tailEnd type="none" w="sm" len="sm"/>
          </a:ln>
          <a:effectLst>
            <a:outerShdw dist="35921" dir="2700000" algn="ctr" rotWithShape="0">
              <a:schemeClr val="bg1"/>
            </a:outerShdw>
          </a:effectLst>
        </p:spPr>
        <p:txBody>
          <a:bodyPr>
            <a:spAutoFit/>
          </a:bodyPr>
          <a:lstStyle/>
          <a:p>
            <a:pPr>
              <a:spcBef>
                <a:spcPct val="50000"/>
              </a:spcBef>
              <a:defRPr/>
            </a:pPr>
            <a:r>
              <a:rPr kumimoji="1" lang="zh-CN" altLang="en-US" sz="2800" b="1">
                <a:latin typeface="华文新魏" pitchFamily="2" charset="-122"/>
                <a:ea typeface="华文新魏" pitchFamily="2" charset="-122"/>
              </a:rPr>
              <a:t>列数字：</a:t>
            </a:r>
          </a:p>
        </p:txBody>
      </p:sp>
      <p:sp>
        <p:nvSpPr>
          <p:cNvPr id="24581" name="Text Box 5"/>
          <p:cNvSpPr txBox="1">
            <a:spLocks noChangeArrowheads="1"/>
          </p:cNvSpPr>
          <p:nvPr/>
        </p:nvSpPr>
        <p:spPr bwMode="auto">
          <a:xfrm>
            <a:off x="250825" y="3429000"/>
            <a:ext cx="1766888" cy="519113"/>
          </a:xfrm>
          <a:prstGeom prst="rect">
            <a:avLst/>
          </a:prstGeom>
          <a:noFill/>
          <a:ln w="12700" cap="sq">
            <a:noFill/>
            <a:miter lim="800000"/>
            <a:headEnd type="none" w="sm" len="sm"/>
            <a:tailEnd type="none" w="sm" len="sm"/>
          </a:ln>
          <a:effectLst>
            <a:outerShdw dist="35921" dir="2700000" algn="ctr" rotWithShape="0">
              <a:schemeClr val="bg1"/>
            </a:outerShdw>
          </a:effectLst>
        </p:spPr>
        <p:txBody>
          <a:bodyPr>
            <a:spAutoFit/>
          </a:bodyPr>
          <a:lstStyle/>
          <a:p>
            <a:pPr>
              <a:spcBef>
                <a:spcPct val="50000"/>
              </a:spcBef>
              <a:defRPr/>
            </a:pPr>
            <a:r>
              <a:rPr kumimoji="1" lang="zh-CN" altLang="en-US" sz="2800" b="1">
                <a:latin typeface="华文新魏" pitchFamily="2" charset="-122"/>
                <a:ea typeface="华文新魏" pitchFamily="2" charset="-122"/>
              </a:rPr>
              <a:t>打比方：</a:t>
            </a:r>
            <a:r>
              <a:rPr kumimoji="1" lang="zh-CN" altLang="en-US" sz="2800">
                <a:solidFill>
                  <a:srgbClr val="0000FF"/>
                </a:solidFill>
                <a:latin typeface="华文新魏" pitchFamily="2" charset="-122"/>
                <a:ea typeface="华文新魏" pitchFamily="2" charset="-122"/>
              </a:rPr>
              <a:t>　</a:t>
            </a:r>
          </a:p>
        </p:txBody>
      </p:sp>
      <p:sp>
        <p:nvSpPr>
          <p:cNvPr id="24582" name="Text Box 6"/>
          <p:cNvSpPr txBox="1">
            <a:spLocks noChangeArrowheads="1"/>
          </p:cNvSpPr>
          <p:nvPr/>
        </p:nvSpPr>
        <p:spPr bwMode="auto">
          <a:xfrm>
            <a:off x="250825" y="2349500"/>
            <a:ext cx="4895850" cy="519113"/>
          </a:xfrm>
          <a:prstGeom prst="rect">
            <a:avLst/>
          </a:prstGeom>
          <a:noFill/>
          <a:ln w="12700" cap="sq">
            <a:noFill/>
            <a:miter lim="800000"/>
            <a:headEnd type="none" w="sm" len="sm"/>
            <a:tailEnd type="none" w="sm" len="sm"/>
          </a:ln>
          <a:effectLst>
            <a:outerShdw dist="35921" dir="2700000" algn="ctr" rotWithShape="0">
              <a:schemeClr val="bg1"/>
            </a:outerShdw>
          </a:effectLst>
        </p:spPr>
        <p:txBody>
          <a:bodyPr>
            <a:spAutoFit/>
          </a:bodyPr>
          <a:lstStyle/>
          <a:p>
            <a:pPr>
              <a:spcBef>
                <a:spcPct val="50000"/>
              </a:spcBef>
              <a:defRPr/>
            </a:pPr>
            <a:r>
              <a:rPr kumimoji="1" lang="zh-CN" altLang="en-US" sz="2800" b="1">
                <a:latin typeface="华文新魏" pitchFamily="2" charset="-122"/>
                <a:ea typeface="华文新魏" pitchFamily="2" charset="-122"/>
              </a:rPr>
              <a:t>作比较：</a:t>
            </a:r>
          </a:p>
        </p:txBody>
      </p:sp>
      <p:sp>
        <p:nvSpPr>
          <p:cNvPr id="24583" name="Text Box 7"/>
          <p:cNvSpPr txBox="1">
            <a:spLocks noChangeArrowheads="1"/>
          </p:cNvSpPr>
          <p:nvPr/>
        </p:nvSpPr>
        <p:spPr bwMode="auto">
          <a:xfrm>
            <a:off x="250825" y="4437063"/>
            <a:ext cx="2282825" cy="519112"/>
          </a:xfrm>
          <a:prstGeom prst="rect">
            <a:avLst/>
          </a:prstGeom>
          <a:noFill/>
          <a:ln w="12700" cap="sq">
            <a:noFill/>
            <a:miter lim="800000"/>
            <a:headEnd type="none" w="sm" len="sm"/>
            <a:tailEnd type="none" w="sm" len="sm"/>
          </a:ln>
          <a:effectLst>
            <a:outerShdw dist="35921" dir="2700000" algn="ctr" rotWithShape="0">
              <a:schemeClr val="bg1"/>
            </a:outerShdw>
          </a:effectLst>
        </p:spPr>
        <p:txBody>
          <a:bodyPr>
            <a:spAutoFit/>
          </a:bodyPr>
          <a:lstStyle/>
          <a:p>
            <a:pPr>
              <a:spcBef>
                <a:spcPct val="50000"/>
              </a:spcBef>
              <a:defRPr/>
            </a:pPr>
            <a:r>
              <a:rPr kumimoji="1" lang="zh-CN" altLang="en-US" sz="2800" b="1">
                <a:latin typeface="华文新魏" pitchFamily="2" charset="-122"/>
                <a:ea typeface="华文新魏" pitchFamily="2" charset="-122"/>
              </a:rPr>
              <a:t>下定义：</a:t>
            </a:r>
          </a:p>
        </p:txBody>
      </p:sp>
      <p:sp>
        <p:nvSpPr>
          <p:cNvPr id="24584" name="Text Box 8"/>
          <p:cNvSpPr txBox="1">
            <a:spLocks noChangeArrowheads="1"/>
          </p:cNvSpPr>
          <p:nvPr/>
        </p:nvSpPr>
        <p:spPr bwMode="auto">
          <a:xfrm>
            <a:off x="323850" y="3933825"/>
            <a:ext cx="2017713" cy="519113"/>
          </a:xfrm>
          <a:prstGeom prst="rect">
            <a:avLst/>
          </a:prstGeom>
          <a:noFill/>
          <a:ln w="12700" cap="sq">
            <a:noFill/>
            <a:miter lim="800000"/>
            <a:headEnd type="none" w="sm" len="sm"/>
            <a:tailEnd type="none" w="sm" len="sm"/>
          </a:ln>
          <a:effectLst>
            <a:outerShdw dist="35921" dir="2700000" algn="ctr" rotWithShape="0">
              <a:schemeClr val="bg1"/>
            </a:outerShdw>
          </a:effectLst>
        </p:spPr>
        <p:txBody>
          <a:bodyPr>
            <a:spAutoFit/>
          </a:bodyPr>
          <a:lstStyle/>
          <a:p>
            <a:pPr>
              <a:spcBef>
                <a:spcPct val="50000"/>
              </a:spcBef>
              <a:defRPr/>
            </a:pPr>
            <a:r>
              <a:rPr kumimoji="1" lang="zh-CN" altLang="en-US" sz="2800" b="1">
                <a:latin typeface="华文新魏" pitchFamily="2" charset="-122"/>
                <a:ea typeface="华文新魏" pitchFamily="2" charset="-122"/>
              </a:rPr>
              <a:t>分类别：</a:t>
            </a:r>
          </a:p>
        </p:txBody>
      </p:sp>
      <p:sp>
        <p:nvSpPr>
          <p:cNvPr id="24586" name="Text Box 10"/>
          <p:cNvSpPr txBox="1">
            <a:spLocks noChangeArrowheads="1"/>
          </p:cNvSpPr>
          <p:nvPr/>
        </p:nvSpPr>
        <p:spPr bwMode="auto">
          <a:xfrm>
            <a:off x="2339975" y="1700213"/>
            <a:ext cx="6659563" cy="519112"/>
          </a:xfrm>
          <a:prstGeom prst="rect">
            <a:avLst/>
          </a:prstGeom>
          <a:noFill/>
          <a:ln w="12700" cap="sq">
            <a:noFill/>
            <a:miter lim="800000"/>
            <a:headEnd type="none" w="sm" len="sm"/>
            <a:tailEnd type="none" w="sm" len="sm"/>
          </a:ln>
          <a:effectLst>
            <a:outerShdw dist="35921" dir="2700000" algn="ctr" rotWithShape="0">
              <a:schemeClr val="bg1"/>
            </a:outerShdw>
          </a:effectLst>
        </p:spPr>
        <p:txBody>
          <a:bodyPr>
            <a:spAutoFit/>
          </a:bodyPr>
          <a:lstStyle/>
          <a:p>
            <a:pPr>
              <a:spcBef>
                <a:spcPct val="50000"/>
              </a:spcBef>
              <a:defRPr/>
            </a:pPr>
            <a:r>
              <a:rPr kumimoji="1" lang="zh-CN" altLang="en-US" sz="2800" b="1" dirty="0">
                <a:solidFill>
                  <a:srgbClr val="FF0000"/>
                </a:solidFill>
                <a:latin typeface="宋体" pitchFamily="2" charset="-122"/>
              </a:rPr>
              <a:t>运用举例子的说明方法，具体</a:t>
            </a:r>
            <a:r>
              <a:rPr kumimoji="1" lang="zh-CN" altLang="en-US" sz="2800" b="1" dirty="0">
                <a:latin typeface="宋体" pitchFamily="2" charset="-122"/>
              </a:rPr>
              <a:t>地说明</a:t>
            </a:r>
            <a:r>
              <a:rPr kumimoji="1" lang="en-US" altLang="zh-CN" sz="2800" b="1" dirty="0">
                <a:latin typeface="宋体" pitchFamily="2" charset="-122"/>
              </a:rPr>
              <a:t>……</a:t>
            </a:r>
          </a:p>
        </p:txBody>
      </p:sp>
      <p:sp>
        <p:nvSpPr>
          <p:cNvPr id="24587" name="Text Box 11"/>
          <p:cNvSpPr txBox="1">
            <a:spLocks noChangeArrowheads="1"/>
          </p:cNvSpPr>
          <p:nvPr/>
        </p:nvSpPr>
        <p:spPr bwMode="auto">
          <a:xfrm>
            <a:off x="2411413" y="2276475"/>
            <a:ext cx="6732587" cy="519113"/>
          </a:xfrm>
          <a:prstGeom prst="rect">
            <a:avLst/>
          </a:prstGeom>
          <a:noFill/>
          <a:ln w="12700" cap="sq">
            <a:noFill/>
            <a:miter lim="800000"/>
            <a:headEnd type="none" w="sm" len="sm"/>
            <a:tailEnd type="none" w="sm" len="sm"/>
          </a:ln>
          <a:effectLst>
            <a:outerShdw dist="35921" dir="2700000" algn="ctr" rotWithShape="0">
              <a:schemeClr val="bg1"/>
            </a:outerShdw>
          </a:effectLst>
        </p:spPr>
        <p:txBody>
          <a:bodyPr>
            <a:spAutoFit/>
          </a:bodyPr>
          <a:lstStyle/>
          <a:p>
            <a:pPr>
              <a:spcBef>
                <a:spcPct val="50000"/>
              </a:spcBef>
              <a:defRPr/>
            </a:pPr>
            <a:r>
              <a:rPr kumimoji="1" lang="zh-CN" altLang="en-US" sz="2000" b="1" dirty="0">
                <a:solidFill>
                  <a:srgbClr val="FF0000"/>
                </a:solidFill>
                <a:latin typeface="宋体" pitchFamily="2" charset="-122"/>
              </a:rPr>
              <a:t>运用作比较的说明方法，把</a:t>
            </a:r>
            <a:r>
              <a:rPr kumimoji="1" lang="en-US" altLang="zh-CN" b="1" dirty="0">
                <a:solidFill>
                  <a:srgbClr val="FF0000"/>
                </a:solidFill>
              </a:rPr>
              <a:t>…</a:t>
            </a:r>
            <a:r>
              <a:rPr kumimoji="1" lang="zh-CN" altLang="en-US" b="1" dirty="0">
                <a:solidFill>
                  <a:srgbClr val="FF0000"/>
                </a:solidFill>
              </a:rPr>
              <a:t>同</a:t>
            </a:r>
            <a:r>
              <a:rPr kumimoji="1" lang="en-US" altLang="zh-CN" b="1" dirty="0">
                <a:solidFill>
                  <a:srgbClr val="FF0000"/>
                </a:solidFill>
              </a:rPr>
              <a:t>…</a:t>
            </a:r>
            <a:r>
              <a:rPr kumimoji="1" lang="zh-CN" altLang="en-US" b="1" dirty="0">
                <a:solidFill>
                  <a:srgbClr val="FF0000"/>
                </a:solidFill>
              </a:rPr>
              <a:t>作比较</a:t>
            </a:r>
            <a:r>
              <a:rPr kumimoji="1" lang="zh-CN" altLang="en-US" b="1" dirty="0"/>
              <a:t>，</a:t>
            </a:r>
            <a:r>
              <a:rPr kumimoji="1" lang="zh-CN" altLang="en-US" sz="2000" b="1" dirty="0">
                <a:solidFill>
                  <a:srgbClr val="FF0000"/>
                </a:solidFill>
                <a:latin typeface="宋体" pitchFamily="2" charset="-122"/>
              </a:rPr>
              <a:t>突出了</a:t>
            </a:r>
            <a:r>
              <a:rPr kumimoji="1" lang="en-US" altLang="zh-CN" sz="2000" b="1" dirty="0">
                <a:latin typeface="宋体" pitchFamily="2" charset="-122"/>
              </a:rPr>
              <a:t>……</a:t>
            </a:r>
            <a:r>
              <a:rPr kumimoji="1" lang="en-US" altLang="zh-CN" sz="2800" dirty="0">
                <a:solidFill>
                  <a:srgbClr val="0000FF"/>
                </a:solidFill>
                <a:latin typeface="华文新魏" pitchFamily="2" charset="-122"/>
                <a:ea typeface="华文新魏" pitchFamily="2" charset="-122"/>
              </a:rPr>
              <a:t>           </a:t>
            </a:r>
          </a:p>
        </p:txBody>
      </p:sp>
      <p:sp>
        <p:nvSpPr>
          <p:cNvPr id="24588" name="Text Box 12"/>
          <p:cNvSpPr txBox="1">
            <a:spLocks noChangeArrowheads="1"/>
          </p:cNvSpPr>
          <p:nvPr/>
        </p:nvSpPr>
        <p:spPr bwMode="auto">
          <a:xfrm>
            <a:off x="2411413" y="2924175"/>
            <a:ext cx="6732587" cy="519113"/>
          </a:xfrm>
          <a:prstGeom prst="rect">
            <a:avLst/>
          </a:prstGeom>
          <a:noFill/>
          <a:ln w="12700" cap="sq">
            <a:noFill/>
            <a:miter lim="800000"/>
            <a:headEnd type="none" w="sm" len="sm"/>
            <a:tailEnd type="none" w="sm" len="sm"/>
          </a:ln>
          <a:effectLst>
            <a:outerShdw dist="35921" dir="2700000" algn="ctr" rotWithShape="0">
              <a:schemeClr val="bg1"/>
            </a:outerShdw>
          </a:effectLst>
        </p:spPr>
        <p:txBody>
          <a:bodyPr>
            <a:spAutoFit/>
          </a:bodyPr>
          <a:lstStyle/>
          <a:p>
            <a:pPr>
              <a:spcBef>
                <a:spcPct val="50000"/>
              </a:spcBef>
              <a:defRPr/>
            </a:pPr>
            <a:r>
              <a:rPr kumimoji="1" lang="zh-CN" altLang="en-US" sz="2800" b="1" dirty="0">
                <a:solidFill>
                  <a:srgbClr val="FF0000"/>
                </a:solidFill>
                <a:latin typeface="宋体" pitchFamily="2" charset="-122"/>
              </a:rPr>
              <a:t>运用列数字的说明方法，准确</a:t>
            </a:r>
            <a:r>
              <a:rPr kumimoji="1" lang="zh-CN" altLang="en-US" sz="2800" b="1" dirty="0">
                <a:latin typeface="宋体" pitchFamily="2" charset="-122"/>
              </a:rPr>
              <a:t>地说明</a:t>
            </a:r>
            <a:r>
              <a:rPr kumimoji="1" lang="en-US" altLang="zh-CN" sz="2800" b="1" dirty="0">
                <a:latin typeface="宋体" pitchFamily="2" charset="-122"/>
              </a:rPr>
              <a:t>……</a:t>
            </a:r>
          </a:p>
        </p:txBody>
      </p:sp>
      <p:sp>
        <p:nvSpPr>
          <p:cNvPr id="24589" name="Text Box 13"/>
          <p:cNvSpPr txBox="1">
            <a:spLocks noChangeArrowheads="1"/>
          </p:cNvSpPr>
          <p:nvPr/>
        </p:nvSpPr>
        <p:spPr bwMode="auto">
          <a:xfrm>
            <a:off x="2411413" y="3500438"/>
            <a:ext cx="6732587" cy="396875"/>
          </a:xfrm>
          <a:prstGeom prst="rect">
            <a:avLst/>
          </a:prstGeom>
          <a:noFill/>
          <a:ln w="12700" cap="sq">
            <a:noFill/>
            <a:miter lim="800000"/>
            <a:headEnd type="none" w="sm" len="sm"/>
            <a:tailEnd type="none" w="sm" len="sm"/>
          </a:ln>
          <a:effectLst>
            <a:outerShdw dist="35921" dir="2700000" algn="ctr" rotWithShape="0">
              <a:schemeClr val="bg1"/>
            </a:outerShdw>
          </a:effectLst>
        </p:spPr>
        <p:txBody>
          <a:bodyPr>
            <a:spAutoFit/>
          </a:bodyPr>
          <a:lstStyle/>
          <a:p>
            <a:pPr>
              <a:spcBef>
                <a:spcPct val="50000"/>
              </a:spcBef>
              <a:defRPr/>
            </a:pPr>
            <a:r>
              <a:rPr kumimoji="1" lang="zh-CN" altLang="en-US" sz="2000" b="1" dirty="0">
                <a:solidFill>
                  <a:srgbClr val="FF0000"/>
                </a:solidFill>
                <a:latin typeface="宋体" pitchFamily="2" charset="-122"/>
              </a:rPr>
              <a:t>运用打比方的说明方法，把</a:t>
            </a:r>
            <a:r>
              <a:rPr kumimoji="1" lang="en-US" altLang="zh-CN" sz="2000" b="1" dirty="0">
                <a:solidFill>
                  <a:srgbClr val="FF0000"/>
                </a:solidFill>
              </a:rPr>
              <a:t>…</a:t>
            </a:r>
            <a:r>
              <a:rPr kumimoji="1" lang="zh-CN" altLang="en-US" sz="2000" b="1" dirty="0">
                <a:solidFill>
                  <a:srgbClr val="FF0000"/>
                </a:solidFill>
              </a:rPr>
              <a:t>比作</a:t>
            </a:r>
            <a:r>
              <a:rPr kumimoji="1" lang="en-US" altLang="zh-CN" sz="2000" b="1" dirty="0">
                <a:solidFill>
                  <a:srgbClr val="FF0000"/>
                </a:solidFill>
              </a:rPr>
              <a:t>…</a:t>
            </a:r>
            <a:r>
              <a:rPr kumimoji="1" lang="zh-CN" altLang="en-US" sz="2000" b="1" dirty="0">
                <a:solidFill>
                  <a:srgbClr val="FF0000"/>
                </a:solidFill>
              </a:rPr>
              <a:t>，</a:t>
            </a:r>
            <a:r>
              <a:rPr kumimoji="1" lang="zh-CN" altLang="en-US" sz="2000" b="1" dirty="0">
                <a:solidFill>
                  <a:srgbClr val="FF0000"/>
                </a:solidFill>
                <a:latin typeface="宋体" pitchFamily="2" charset="-122"/>
              </a:rPr>
              <a:t>生动形象</a:t>
            </a:r>
            <a:r>
              <a:rPr kumimoji="1" lang="zh-CN" altLang="en-US" sz="2000" b="1" dirty="0">
                <a:latin typeface="宋体" pitchFamily="2" charset="-122"/>
              </a:rPr>
              <a:t>地说明</a:t>
            </a:r>
            <a:r>
              <a:rPr kumimoji="1" lang="en-US" altLang="zh-CN" sz="2000" b="1" dirty="0">
                <a:latin typeface="宋体" pitchFamily="2" charset="-122"/>
              </a:rPr>
              <a:t>…</a:t>
            </a:r>
            <a:r>
              <a:rPr kumimoji="1" lang="zh-CN" altLang="en-US" sz="2000" dirty="0">
                <a:solidFill>
                  <a:srgbClr val="0000FF"/>
                </a:solidFill>
                <a:latin typeface="华文新魏" pitchFamily="2" charset="-122"/>
                <a:ea typeface="华文新魏" pitchFamily="2" charset="-122"/>
              </a:rPr>
              <a:t>　</a:t>
            </a:r>
          </a:p>
        </p:txBody>
      </p:sp>
      <p:sp>
        <p:nvSpPr>
          <p:cNvPr id="24590" name="Text Box 14"/>
          <p:cNvSpPr txBox="1">
            <a:spLocks noChangeArrowheads="1"/>
          </p:cNvSpPr>
          <p:nvPr/>
        </p:nvSpPr>
        <p:spPr bwMode="auto">
          <a:xfrm>
            <a:off x="2411413" y="4005263"/>
            <a:ext cx="6732587" cy="457200"/>
          </a:xfrm>
          <a:prstGeom prst="rect">
            <a:avLst/>
          </a:prstGeom>
          <a:noFill/>
          <a:ln w="12700" cap="sq">
            <a:noFill/>
            <a:miter lim="800000"/>
            <a:headEnd type="none" w="sm" len="sm"/>
            <a:tailEnd type="none" w="sm" len="sm"/>
          </a:ln>
          <a:effectLst>
            <a:outerShdw dist="35921" dir="2700000" algn="ctr" rotWithShape="0">
              <a:schemeClr val="bg1"/>
            </a:outerShdw>
          </a:effectLst>
        </p:spPr>
        <p:txBody>
          <a:bodyPr>
            <a:spAutoFit/>
          </a:bodyPr>
          <a:lstStyle/>
          <a:p>
            <a:pPr>
              <a:spcBef>
                <a:spcPct val="50000"/>
              </a:spcBef>
              <a:defRPr/>
            </a:pPr>
            <a:r>
              <a:rPr kumimoji="1" lang="zh-CN" altLang="en-US" sz="2400" b="1" dirty="0">
                <a:solidFill>
                  <a:srgbClr val="FF0000"/>
                </a:solidFill>
                <a:latin typeface="宋体" pitchFamily="2" charset="-122"/>
              </a:rPr>
              <a:t>运用分类别的说明方法，条理清楚</a:t>
            </a:r>
            <a:r>
              <a:rPr kumimoji="1" lang="zh-CN" altLang="en-US" sz="2400" b="1" dirty="0">
                <a:latin typeface="宋体" pitchFamily="2" charset="-122"/>
              </a:rPr>
              <a:t>地说明</a:t>
            </a:r>
            <a:r>
              <a:rPr kumimoji="1" lang="en-US" altLang="zh-CN" sz="2400" b="1" dirty="0">
                <a:latin typeface="宋体" pitchFamily="2" charset="-122"/>
              </a:rPr>
              <a:t>……</a:t>
            </a:r>
          </a:p>
        </p:txBody>
      </p:sp>
      <p:sp>
        <p:nvSpPr>
          <p:cNvPr id="24591" name="Text Box 15"/>
          <p:cNvSpPr txBox="1">
            <a:spLocks noChangeArrowheads="1"/>
          </p:cNvSpPr>
          <p:nvPr/>
        </p:nvSpPr>
        <p:spPr bwMode="auto">
          <a:xfrm>
            <a:off x="2411413" y="4437063"/>
            <a:ext cx="6732587" cy="396875"/>
          </a:xfrm>
          <a:prstGeom prst="rect">
            <a:avLst/>
          </a:prstGeom>
          <a:noFill/>
          <a:ln w="12700" cap="sq">
            <a:noFill/>
            <a:miter lim="800000"/>
            <a:headEnd type="none" w="sm" len="sm"/>
            <a:tailEnd type="none" w="sm" len="sm"/>
          </a:ln>
          <a:effectLst>
            <a:outerShdw dist="35921" dir="2700000" algn="ctr" rotWithShape="0">
              <a:schemeClr val="bg1"/>
            </a:outerShdw>
          </a:effectLst>
        </p:spPr>
        <p:txBody>
          <a:bodyPr>
            <a:spAutoFit/>
          </a:bodyPr>
          <a:lstStyle/>
          <a:p>
            <a:pPr>
              <a:spcBef>
                <a:spcPct val="50000"/>
              </a:spcBef>
              <a:defRPr/>
            </a:pPr>
            <a:r>
              <a:rPr kumimoji="1" lang="zh-CN" altLang="en-US" sz="2000" b="1" dirty="0">
                <a:solidFill>
                  <a:srgbClr val="FF0000"/>
                </a:solidFill>
                <a:latin typeface="宋体" pitchFamily="2" charset="-122"/>
              </a:rPr>
              <a:t>运用下定义的说明方法，科学地揭示</a:t>
            </a:r>
            <a:r>
              <a:rPr kumimoji="1" lang="zh-CN" altLang="en-US" sz="2000" b="1" u="sng" dirty="0">
                <a:solidFill>
                  <a:srgbClr val="FF0000"/>
                </a:solidFill>
                <a:latin typeface="宋体" pitchFamily="2" charset="-122"/>
              </a:rPr>
              <a:t>   </a:t>
            </a:r>
            <a:r>
              <a:rPr kumimoji="1" lang="zh-CN" altLang="en-US" sz="2000" b="1" dirty="0">
                <a:solidFill>
                  <a:srgbClr val="FF0000"/>
                </a:solidFill>
                <a:latin typeface="宋体" pitchFamily="2" charset="-122"/>
              </a:rPr>
              <a:t> 的本质特征。</a:t>
            </a:r>
          </a:p>
        </p:txBody>
      </p:sp>
      <p:sp>
        <p:nvSpPr>
          <p:cNvPr id="12303" name="Text Box 16"/>
          <p:cNvSpPr txBox="1">
            <a:spLocks noChangeArrowheads="1"/>
          </p:cNvSpPr>
          <p:nvPr/>
        </p:nvSpPr>
        <p:spPr bwMode="auto">
          <a:xfrm>
            <a:off x="323850" y="4941888"/>
            <a:ext cx="1728788" cy="519112"/>
          </a:xfrm>
          <a:prstGeom prst="rect">
            <a:avLst/>
          </a:prstGeom>
          <a:noFill/>
          <a:ln w="9525">
            <a:noFill/>
            <a:miter lim="800000"/>
            <a:headEnd/>
            <a:tailEnd/>
          </a:ln>
        </p:spPr>
        <p:txBody>
          <a:bodyPr>
            <a:spAutoFit/>
          </a:bodyPr>
          <a:lstStyle/>
          <a:p>
            <a:pPr>
              <a:spcBef>
                <a:spcPct val="50000"/>
              </a:spcBef>
            </a:pPr>
            <a:r>
              <a:rPr kumimoji="1" lang="zh-CN" altLang="en-US" sz="2800" b="1">
                <a:latin typeface="华文新魏" pitchFamily="2" charset="-122"/>
                <a:ea typeface="华文新魏" pitchFamily="2" charset="-122"/>
              </a:rPr>
              <a:t>引资料：</a:t>
            </a:r>
          </a:p>
        </p:txBody>
      </p:sp>
      <p:sp>
        <p:nvSpPr>
          <p:cNvPr id="12304" name="Text Box 17"/>
          <p:cNvSpPr txBox="1">
            <a:spLocks noChangeArrowheads="1"/>
          </p:cNvSpPr>
          <p:nvPr/>
        </p:nvSpPr>
        <p:spPr bwMode="auto">
          <a:xfrm>
            <a:off x="323850" y="5373688"/>
            <a:ext cx="1800225" cy="519112"/>
          </a:xfrm>
          <a:prstGeom prst="rect">
            <a:avLst/>
          </a:prstGeom>
          <a:noFill/>
          <a:ln w="9525">
            <a:noFill/>
            <a:miter lim="800000"/>
            <a:headEnd/>
            <a:tailEnd/>
          </a:ln>
        </p:spPr>
        <p:txBody>
          <a:bodyPr>
            <a:spAutoFit/>
          </a:bodyPr>
          <a:lstStyle/>
          <a:p>
            <a:pPr>
              <a:spcBef>
                <a:spcPct val="50000"/>
              </a:spcBef>
            </a:pPr>
            <a:r>
              <a:rPr kumimoji="1" lang="zh-CN" altLang="en-US" sz="2800" b="1">
                <a:latin typeface="华文新魏" pitchFamily="2" charset="-122"/>
                <a:ea typeface="华文新魏" pitchFamily="2" charset="-122"/>
              </a:rPr>
              <a:t>画图表：</a:t>
            </a:r>
          </a:p>
        </p:txBody>
      </p:sp>
      <p:sp>
        <p:nvSpPr>
          <p:cNvPr id="12305" name="Text Box 18"/>
          <p:cNvSpPr txBox="1">
            <a:spLocks noChangeArrowheads="1"/>
          </p:cNvSpPr>
          <p:nvPr/>
        </p:nvSpPr>
        <p:spPr bwMode="auto">
          <a:xfrm>
            <a:off x="2411413" y="4941888"/>
            <a:ext cx="6732587" cy="457200"/>
          </a:xfrm>
          <a:prstGeom prst="rect">
            <a:avLst/>
          </a:prstGeom>
          <a:noFill/>
          <a:ln w="9525">
            <a:noFill/>
            <a:miter lim="800000"/>
            <a:headEnd/>
            <a:tailEnd/>
          </a:ln>
        </p:spPr>
        <p:txBody>
          <a:bodyPr>
            <a:spAutoFit/>
          </a:bodyPr>
          <a:lstStyle/>
          <a:p>
            <a:pPr>
              <a:spcBef>
                <a:spcPct val="50000"/>
              </a:spcBef>
            </a:pPr>
            <a:r>
              <a:rPr kumimoji="1" lang="zh-CN" altLang="en-US" sz="2400" b="1">
                <a:solidFill>
                  <a:srgbClr val="FF0000"/>
                </a:solidFill>
                <a:latin typeface="宋体" pitchFamily="2" charset="-122"/>
              </a:rPr>
              <a:t>运用引资料的说明方法，充实有力</a:t>
            </a:r>
            <a:r>
              <a:rPr kumimoji="1" lang="zh-CN" altLang="en-US" sz="2400" b="1">
                <a:latin typeface="宋体" pitchFamily="2" charset="-122"/>
              </a:rPr>
              <a:t>地说明</a:t>
            </a:r>
            <a:r>
              <a:rPr kumimoji="1" lang="en-US" altLang="zh-CN" sz="2400" b="1">
                <a:latin typeface="宋体" pitchFamily="2" charset="-122"/>
              </a:rPr>
              <a:t>……</a:t>
            </a:r>
          </a:p>
        </p:txBody>
      </p:sp>
      <p:sp>
        <p:nvSpPr>
          <p:cNvPr id="12306" name="Text Box 19"/>
          <p:cNvSpPr txBox="1">
            <a:spLocks noChangeArrowheads="1"/>
          </p:cNvSpPr>
          <p:nvPr/>
        </p:nvSpPr>
        <p:spPr bwMode="auto">
          <a:xfrm>
            <a:off x="2411413" y="5373688"/>
            <a:ext cx="6732587" cy="457200"/>
          </a:xfrm>
          <a:prstGeom prst="rect">
            <a:avLst/>
          </a:prstGeom>
          <a:noFill/>
          <a:ln w="9525">
            <a:noFill/>
            <a:miter lim="800000"/>
            <a:headEnd/>
            <a:tailEnd/>
          </a:ln>
        </p:spPr>
        <p:txBody>
          <a:bodyPr>
            <a:spAutoFit/>
          </a:bodyPr>
          <a:lstStyle/>
          <a:p>
            <a:pPr>
              <a:spcBef>
                <a:spcPct val="50000"/>
              </a:spcBef>
            </a:pPr>
            <a:r>
              <a:rPr kumimoji="1" lang="zh-CN" altLang="en-US" sz="2400" b="1">
                <a:solidFill>
                  <a:srgbClr val="FF0000"/>
                </a:solidFill>
                <a:latin typeface="宋体" pitchFamily="2" charset="-122"/>
              </a:rPr>
              <a:t>运用画图表的说明方法，直观形象</a:t>
            </a:r>
            <a:r>
              <a:rPr kumimoji="1" lang="zh-CN" altLang="en-US" sz="2400" b="1">
                <a:latin typeface="宋体" pitchFamily="2" charset="-122"/>
              </a:rPr>
              <a:t>地说明</a:t>
            </a:r>
            <a:r>
              <a:rPr kumimoji="1" lang="en-US" altLang="zh-CN" sz="2400" b="1">
                <a:latin typeface="宋体" pitchFamily="2" charset="-122"/>
              </a:rPr>
              <a:t>……</a:t>
            </a:r>
          </a:p>
        </p:txBody>
      </p:sp>
      <p:sp>
        <p:nvSpPr>
          <p:cNvPr id="24597" name="Text Box 21"/>
          <p:cNvSpPr txBox="1">
            <a:spLocks noChangeArrowheads="1"/>
          </p:cNvSpPr>
          <p:nvPr/>
        </p:nvSpPr>
        <p:spPr bwMode="auto">
          <a:xfrm>
            <a:off x="2916238" y="188913"/>
            <a:ext cx="3600450" cy="641350"/>
          </a:xfrm>
          <a:prstGeom prst="rect">
            <a:avLst/>
          </a:prstGeom>
          <a:noFill/>
          <a:ln w="12700" cap="sq">
            <a:noFill/>
            <a:miter lim="800000"/>
            <a:headEnd type="none" w="sm" len="sm"/>
            <a:tailEnd type="none" w="sm" len="sm"/>
          </a:ln>
          <a:effectLst>
            <a:outerShdw dist="35921" dir="2700000" algn="ctr" rotWithShape="0">
              <a:schemeClr val="bg1"/>
            </a:outerShdw>
          </a:effectLst>
        </p:spPr>
        <p:txBody>
          <a:bodyPr>
            <a:spAutoFit/>
          </a:bodyPr>
          <a:lstStyle/>
          <a:p>
            <a:pPr>
              <a:defRPr/>
            </a:pPr>
            <a:r>
              <a:rPr kumimoji="1" lang="zh-CN" altLang="en-US" sz="3600" b="1">
                <a:solidFill>
                  <a:srgbClr val="FF0000"/>
                </a:solidFill>
                <a:latin typeface="华文新魏" pitchFamily="2" charset="-122"/>
              </a:rPr>
              <a:t>说明方法的作用</a:t>
            </a:r>
          </a:p>
        </p:txBody>
      </p:sp>
      <p:sp>
        <p:nvSpPr>
          <p:cNvPr id="24600" name="Text Box 24"/>
          <p:cNvSpPr txBox="1">
            <a:spLocks noChangeArrowheads="1"/>
          </p:cNvSpPr>
          <p:nvPr/>
        </p:nvSpPr>
        <p:spPr bwMode="auto">
          <a:xfrm>
            <a:off x="2916238" y="981075"/>
            <a:ext cx="1943100" cy="641350"/>
          </a:xfrm>
          <a:prstGeom prst="rect">
            <a:avLst/>
          </a:prstGeom>
          <a:noFill/>
          <a:ln w="12700" cap="sq" algn="ctr">
            <a:noFill/>
            <a:miter lim="800000"/>
            <a:headEnd/>
            <a:tailEnd/>
          </a:ln>
          <a:effectLst>
            <a:outerShdw dist="35921" dir="2700000" algn="ctr" rotWithShape="0">
              <a:schemeClr val="bg1"/>
            </a:outerShdw>
          </a:effectLst>
        </p:spPr>
        <p:txBody>
          <a:bodyPr>
            <a:spAutoFit/>
          </a:bodyPr>
          <a:lstStyle/>
          <a:p>
            <a:pPr>
              <a:spcBef>
                <a:spcPct val="50000"/>
              </a:spcBef>
              <a:defRPr/>
            </a:pPr>
            <a:r>
              <a:rPr kumimoji="1" lang="zh-CN" altLang="en-US" sz="3600" b="1">
                <a:solidFill>
                  <a:srgbClr val="D10A05"/>
                </a:solidFill>
                <a:latin typeface="宋体" pitchFamily="2" charset="-122"/>
              </a:rPr>
              <a:t>关键词</a:t>
            </a:r>
          </a:p>
        </p:txBody>
      </p:sp>
      <p:sp>
        <p:nvSpPr>
          <p:cNvPr id="24601" name="Rectangle 25"/>
          <p:cNvSpPr>
            <a:spLocks noChangeArrowheads="1"/>
          </p:cNvSpPr>
          <p:nvPr/>
        </p:nvSpPr>
        <p:spPr bwMode="auto">
          <a:xfrm>
            <a:off x="4643438" y="981075"/>
            <a:ext cx="1006475" cy="792163"/>
          </a:xfrm>
          <a:prstGeom prst="rect">
            <a:avLst/>
          </a:prstGeom>
          <a:noFill/>
          <a:ln w="12700" cap="sq" algn="ctr">
            <a:noFill/>
            <a:miter lim="800000"/>
            <a:headEnd/>
            <a:tailEnd/>
          </a:ln>
          <a:effectLst>
            <a:outerShdw dist="35921" dir="2700000" algn="ctr" rotWithShape="0">
              <a:schemeClr val="bg1"/>
            </a:outerShdw>
          </a:effectLst>
        </p:spPr>
        <p:txBody>
          <a:bodyPr vert="eaVert">
            <a:spAutoFit/>
          </a:bodyPr>
          <a:lstStyle/>
          <a:p>
            <a:pPr>
              <a:spcBef>
                <a:spcPct val="50000"/>
              </a:spcBef>
              <a:defRPr/>
            </a:pPr>
            <a:r>
              <a:rPr kumimoji="1" lang="zh-CN" altLang="en-US" sz="5400">
                <a:solidFill>
                  <a:srgbClr val="FF00FF"/>
                </a:solidFill>
                <a:latin typeface="华文新魏" pitchFamily="2" charset="-122"/>
                <a:ea typeface="华文新魏" pitchFamily="2" charset="-122"/>
              </a:rPr>
              <a:t>＋</a:t>
            </a:r>
          </a:p>
        </p:txBody>
      </p:sp>
      <p:sp>
        <p:nvSpPr>
          <p:cNvPr id="24602" name="Text Box 26"/>
          <p:cNvSpPr txBox="1">
            <a:spLocks noChangeArrowheads="1"/>
          </p:cNvSpPr>
          <p:nvPr/>
        </p:nvSpPr>
        <p:spPr bwMode="auto">
          <a:xfrm>
            <a:off x="5508625" y="981075"/>
            <a:ext cx="2019300" cy="641350"/>
          </a:xfrm>
          <a:prstGeom prst="rect">
            <a:avLst/>
          </a:prstGeom>
          <a:noFill/>
          <a:ln w="12700" cap="sq">
            <a:noFill/>
            <a:miter lim="800000"/>
            <a:headEnd type="none" w="sm" len="sm"/>
            <a:tailEnd type="none" w="sm" len="sm"/>
          </a:ln>
          <a:effectLst>
            <a:outerShdw dist="35921" dir="2700000" algn="ctr" rotWithShape="0">
              <a:schemeClr val="bg1"/>
            </a:outerShdw>
          </a:effectLst>
        </p:spPr>
        <p:txBody>
          <a:bodyPr wrap="none">
            <a:spAutoFit/>
          </a:bodyPr>
          <a:lstStyle/>
          <a:p>
            <a:pPr>
              <a:defRPr/>
            </a:pPr>
            <a:r>
              <a:rPr kumimoji="1" lang="zh-CN" altLang="en-US" sz="3600" b="1">
                <a:solidFill>
                  <a:srgbClr val="D10A05"/>
                </a:solidFill>
                <a:latin typeface="宋体" pitchFamily="2" charset="-122"/>
              </a:rPr>
              <a:t>具体内容</a:t>
            </a:r>
          </a:p>
        </p:txBody>
      </p:sp>
      <p:sp>
        <p:nvSpPr>
          <p:cNvPr id="12311" name="Text Box 31"/>
          <p:cNvSpPr txBox="1">
            <a:spLocks noChangeArrowheads="1"/>
          </p:cNvSpPr>
          <p:nvPr/>
        </p:nvSpPr>
        <p:spPr bwMode="auto">
          <a:xfrm>
            <a:off x="250825" y="908050"/>
            <a:ext cx="2268538" cy="641350"/>
          </a:xfrm>
          <a:prstGeom prst="rect">
            <a:avLst/>
          </a:prstGeom>
          <a:noFill/>
          <a:ln w="9525">
            <a:noFill/>
            <a:miter lim="800000"/>
            <a:headEnd/>
            <a:tailEnd/>
          </a:ln>
        </p:spPr>
        <p:txBody>
          <a:bodyPr>
            <a:spAutoFit/>
          </a:bodyPr>
          <a:lstStyle/>
          <a:p>
            <a:pPr>
              <a:spcBef>
                <a:spcPct val="50000"/>
              </a:spcBef>
            </a:pPr>
            <a:r>
              <a:rPr lang="zh-CN" altLang="en-US" sz="3600" b="1">
                <a:solidFill>
                  <a:srgbClr val="D10A05"/>
                </a:solidFill>
              </a:rPr>
              <a:t>说明方法</a:t>
            </a:r>
          </a:p>
        </p:txBody>
      </p:sp>
      <p:sp>
        <p:nvSpPr>
          <p:cNvPr id="12312" name="Rectangle 32"/>
          <p:cNvSpPr>
            <a:spLocks noChangeArrowheads="1"/>
          </p:cNvSpPr>
          <p:nvPr/>
        </p:nvSpPr>
        <p:spPr bwMode="auto">
          <a:xfrm>
            <a:off x="2195513" y="836613"/>
            <a:ext cx="869950" cy="914400"/>
          </a:xfrm>
          <a:prstGeom prst="rect">
            <a:avLst/>
          </a:prstGeom>
          <a:noFill/>
          <a:ln w="9525">
            <a:noFill/>
            <a:miter lim="800000"/>
            <a:headEnd/>
            <a:tailEnd/>
          </a:ln>
        </p:spPr>
        <p:txBody>
          <a:bodyPr wrap="none">
            <a:spAutoFit/>
          </a:bodyPr>
          <a:lstStyle/>
          <a:p>
            <a:r>
              <a:rPr kumimoji="1" lang="zh-CN" altLang="en-US" sz="5400">
                <a:solidFill>
                  <a:srgbClr val="FF00FF"/>
                </a:solidFill>
              </a:rPr>
              <a:t>＋</a:t>
            </a:r>
          </a:p>
        </p:txBody>
      </p:sp>
      <p:sp>
        <p:nvSpPr>
          <p:cNvPr id="12313" name="Text Box 34">
            <a:hlinkClick r:id="" action="ppaction://noaction" highlightClick="1"/>
          </p:cNvPr>
          <p:cNvSpPr txBox="1">
            <a:spLocks noChangeArrowheads="1"/>
          </p:cNvSpPr>
          <p:nvPr/>
        </p:nvSpPr>
        <p:spPr bwMode="auto">
          <a:xfrm>
            <a:off x="250825" y="5911850"/>
            <a:ext cx="8893175" cy="946150"/>
          </a:xfrm>
          <a:prstGeom prst="rect">
            <a:avLst/>
          </a:prstGeom>
          <a:noFill/>
          <a:ln w="9525">
            <a:noFill/>
            <a:miter lim="800000"/>
            <a:headEnd/>
            <a:tailEnd/>
          </a:ln>
        </p:spPr>
        <p:txBody>
          <a:bodyPr>
            <a:spAutoFit/>
          </a:bodyPr>
          <a:lstStyle/>
          <a:p>
            <a:r>
              <a:rPr lang="zh-CN" altLang="en-US" sz="2800" b="1"/>
              <a:t>作诠释：       </a:t>
            </a:r>
            <a:r>
              <a:rPr lang="zh-CN" altLang="en-US" sz="2800" b="1">
                <a:solidFill>
                  <a:srgbClr val="FF0000"/>
                </a:solidFill>
              </a:rPr>
              <a:t>运用作诠释的说明方法，解释</a:t>
            </a:r>
            <a:r>
              <a:rPr lang="zh-CN" altLang="en-US" sz="2800" b="1"/>
              <a:t>说明  </a:t>
            </a:r>
            <a:r>
              <a:rPr kumimoji="1" lang="en-US" altLang="zh-CN" b="1"/>
              <a:t>……</a:t>
            </a:r>
            <a:r>
              <a:rPr lang="en-US" altLang="zh-CN" sz="2800" b="1"/>
              <a:t>    </a:t>
            </a:r>
          </a:p>
          <a:p>
            <a:r>
              <a:rPr lang="zh-CN" altLang="en-US" sz="2800" b="1"/>
              <a:t>摹状貌：       </a:t>
            </a:r>
            <a:r>
              <a:rPr lang="zh-CN" altLang="en-US" sz="2800" b="1">
                <a:solidFill>
                  <a:srgbClr val="FF0000"/>
                </a:solidFill>
              </a:rPr>
              <a:t>运用摹状貌的说明方法，生动形象</a:t>
            </a:r>
            <a:r>
              <a:rPr lang="zh-CN" altLang="en-US" sz="2800" b="1"/>
              <a:t>地说明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586">
                                            <p:txEl>
                                              <p:pRg st="0" end="0"/>
                                            </p:txEl>
                                          </p:spTgt>
                                        </p:tgtEl>
                                        <p:attrNameLst>
                                          <p:attrName>style.visibility</p:attrName>
                                        </p:attrNameLst>
                                      </p:cBhvr>
                                      <p:to>
                                        <p:strVal val="visible"/>
                                      </p:to>
                                    </p:set>
                                    <p:anim calcmode="lin" valueType="num">
                                      <p:cBhvr additive="base">
                                        <p:cTn id="7" dur="500" fill="hold"/>
                                        <p:tgtEl>
                                          <p:spTgt spid="2458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58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587"/>
                                        </p:tgtEl>
                                        <p:attrNameLst>
                                          <p:attrName>style.visibility</p:attrName>
                                        </p:attrNameLst>
                                      </p:cBhvr>
                                      <p:to>
                                        <p:strVal val="visible"/>
                                      </p:to>
                                    </p:set>
                                    <p:anim calcmode="lin" valueType="num">
                                      <p:cBhvr additive="base">
                                        <p:cTn id="13" dur="500" fill="hold"/>
                                        <p:tgtEl>
                                          <p:spTgt spid="24587"/>
                                        </p:tgtEl>
                                        <p:attrNameLst>
                                          <p:attrName>ppt_x</p:attrName>
                                        </p:attrNameLst>
                                      </p:cBhvr>
                                      <p:tavLst>
                                        <p:tav tm="0">
                                          <p:val>
                                            <p:strVal val="#ppt_x"/>
                                          </p:val>
                                        </p:tav>
                                        <p:tav tm="100000">
                                          <p:val>
                                            <p:strVal val="#ppt_x"/>
                                          </p:val>
                                        </p:tav>
                                      </p:tavLst>
                                    </p:anim>
                                    <p:anim calcmode="lin" valueType="num">
                                      <p:cBhvr additive="base">
                                        <p:cTn id="14" dur="500" fill="hold"/>
                                        <p:tgtEl>
                                          <p:spTgt spid="2458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588"/>
                                        </p:tgtEl>
                                        <p:attrNameLst>
                                          <p:attrName>style.visibility</p:attrName>
                                        </p:attrNameLst>
                                      </p:cBhvr>
                                      <p:to>
                                        <p:strVal val="visible"/>
                                      </p:to>
                                    </p:set>
                                    <p:anim calcmode="lin" valueType="num">
                                      <p:cBhvr additive="base">
                                        <p:cTn id="19" dur="500" fill="hold"/>
                                        <p:tgtEl>
                                          <p:spTgt spid="24588"/>
                                        </p:tgtEl>
                                        <p:attrNameLst>
                                          <p:attrName>ppt_x</p:attrName>
                                        </p:attrNameLst>
                                      </p:cBhvr>
                                      <p:tavLst>
                                        <p:tav tm="0">
                                          <p:val>
                                            <p:strVal val="#ppt_x"/>
                                          </p:val>
                                        </p:tav>
                                        <p:tav tm="100000">
                                          <p:val>
                                            <p:strVal val="#ppt_x"/>
                                          </p:val>
                                        </p:tav>
                                      </p:tavLst>
                                    </p:anim>
                                    <p:anim calcmode="lin" valueType="num">
                                      <p:cBhvr additive="base">
                                        <p:cTn id="20" dur="500" fill="hold"/>
                                        <p:tgtEl>
                                          <p:spTgt spid="2458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589"/>
                                        </p:tgtEl>
                                        <p:attrNameLst>
                                          <p:attrName>style.visibility</p:attrName>
                                        </p:attrNameLst>
                                      </p:cBhvr>
                                      <p:to>
                                        <p:strVal val="visible"/>
                                      </p:to>
                                    </p:set>
                                    <p:anim calcmode="lin" valueType="num">
                                      <p:cBhvr additive="base">
                                        <p:cTn id="25" dur="500" fill="hold"/>
                                        <p:tgtEl>
                                          <p:spTgt spid="24589"/>
                                        </p:tgtEl>
                                        <p:attrNameLst>
                                          <p:attrName>ppt_x</p:attrName>
                                        </p:attrNameLst>
                                      </p:cBhvr>
                                      <p:tavLst>
                                        <p:tav tm="0">
                                          <p:val>
                                            <p:strVal val="#ppt_x"/>
                                          </p:val>
                                        </p:tav>
                                        <p:tav tm="100000">
                                          <p:val>
                                            <p:strVal val="#ppt_x"/>
                                          </p:val>
                                        </p:tav>
                                      </p:tavLst>
                                    </p:anim>
                                    <p:anim calcmode="lin" valueType="num">
                                      <p:cBhvr additive="base">
                                        <p:cTn id="26" dur="500" fill="hold"/>
                                        <p:tgtEl>
                                          <p:spTgt spid="2458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590"/>
                                        </p:tgtEl>
                                        <p:attrNameLst>
                                          <p:attrName>style.visibility</p:attrName>
                                        </p:attrNameLst>
                                      </p:cBhvr>
                                      <p:to>
                                        <p:strVal val="visible"/>
                                      </p:to>
                                    </p:set>
                                    <p:anim calcmode="lin" valueType="num">
                                      <p:cBhvr additive="base">
                                        <p:cTn id="31" dur="500" fill="hold"/>
                                        <p:tgtEl>
                                          <p:spTgt spid="24590"/>
                                        </p:tgtEl>
                                        <p:attrNameLst>
                                          <p:attrName>ppt_x</p:attrName>
                                        </p:attrNameLst>
                                      </p:cBhvr>
                                      <p:tavLst>
                                        <p:tav tm="0">
                                          <p:val>
                                            <p:strVal val="#ppt_x"/>
                                          </p:val>
                                        </p:tav>
                                        <p:tav tm="100000">
                                          <p:val>
                                            <p:strVal val="#ppt_x"/>
                                          </p:val>
                                        </p:tav>
                                      </p:tavLst>
                                    </p:anim>
                                    <p:anim calcmode="lin" valueType="num">
                                      <p:cBhvr additive="base">
                                        <p:cTn id="32" dur="500" fill="hold"/>
                                        <p:tgtEl>
                                          <p:spTgt spid="2459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4591"/>
                                        </p:tgtEl>
                                        <p:attrNameLst>
                                          <p:attrName>style.visibility</p:attrName>
                                        </p:attrNameLst>
                                      </p:cBhvr>
                                      <p:to>
                                        <p:strVal val="visible"/>
                                      </p:to>
                                    </p:set>
                                    <p:anim calcmode="lin" valueType="num">
                                      <p:cBhvr additive="base">
                                        <p:cTn id="37" dur="500" fill="hold"/>
                                        <p:tgtEl>
                                          <p:spTgt spid="24591"/>
                                        </p:tgtEl>
                                        <p:attrNameLst>
                                          <p:attrName>ppt_x</p:attrName>
                                        </p:attrNameLst>
                                      </p:cBhvr>
                                      <p:tavLst>
                                        <p:tav tm="0">
                                          <p:val>
                                            <p:strVal val="#ppt_x"/>
                                          </p:val>
                                        </p:tav>
                                        <p:tav tm="100000">
                                          <p:val>
                                            <p:strVal val="#ppt_x"/>
                                          </p:val>
                                        </p:tav>
                                      </p:tavLst>
                                    </p:anim>
                                    <p:anim calcmode="lin" valueType="num">
                                      <p:cBhvr additive="base">
                                        <p:cTn id="38" dur="500" fill="hold"/>
                                        <p:tgtEl>
                                          <p:spTgt spid="2459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2305"/>
                                        </p:tgtEl>
                                        <p:attrNameLst>
                                          <p:attrName>style.visibility</p:attrName>
                                        </p:attrNameLst>
                                      </p:cBhvr>
                                      <p:to>
                                        <p:strVal val="visible"/>
                                      </p:to>
                                    </p:set>
                                    <p:anim calcmode="lin" valueType="num">
                                      <p:cBhvr additive="base">
                                        <p:cTn id="43" dur="500" fill="hold"/>
                                        <p:tgtEl>
                                          <p:spTgt spid="12305"/>
                                        </p:tgtEl>
                                        <p:attrNameLst>
                                          <p:attrName>ppt_x</p:attrName>
                                        </p:attrNameLst>
                                      </p:cBhvr>
                                      <p:tavLst>
                                        <p:tav tm="0">
                                          <p:val>
                                            <p:strVal val="#ppt_x"/>
                                          </p:val>
                                        </p:tav>
                                        <p:tav tm="100000">
                                          <p:val>
                                            <p:strVal val="#ppt_x"/>
                                          </p:val>
                                        </p:tav>
                                      </p:tavLst>
                                    </p:anim>
                                    <p:anim calcmode="lin" valueType="num">
                                      <p:cBhvr additive="base">
                                        <p:cTn id="44" dur="500" fill="hold"/>
                                        <p:tgtEl>
                                          <p:spTgt spid="1230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2306"/>
                                        </p:tgtEl>
                                        <p:attrNameLst>
                                          <p:attrName>style.visibility</p:attrName>
                                        </p:attrNameLst>
                                      </p:cBhvr>
                                      <p:to>
                                        <p:strVal val="visible"/>
                                      </p:to>
                                    </p:set>
                                    <p:anim calcmode="lin" valueType="num">
                                      <p:cBhvr additive="base">
                                        <p:cTn id="49" dur="500" fill="hold"/>
                                        <p:tgtEl>
                                          <p:spTgt spid="12306"/>
                                        </p:tgtEl>
                                        <p:attrNameLst>
                                          <p:attrName>ppt_x</p:attrName>
                                        </p:attrNameLst>
                                      </p:cBhvr>
                                      <p:tavLst>
                                        <p:tav tm="0">
                                          <p:val>
                                            <p:strVal val="#ppt_x"/>
                                          </p:val>
                                        </p:tav>
                                        <p:tav tm="100000">
                                          <p:val>
                                            <p:strVal val="#ppt_x"/>
                                          </p:val>
                                        </p:tav>
                                      </p:tavLst>
                                    </p:anim>
                                    <p:anim calcmode="lin" valueType="num">
                                      <p:cBhvr additive="base">
                                        <p:cTn id="50" dur="500" fill="hold"/>
                                        <p:tgtEl>
                                          <p:spTgt spid="12306"/>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313"/>
                                        </p:tgtEl>
                                        <p:attrNameLst>
                                          <p:attrName>style.visibility</p:attrName>
                                        </p:attrNameLst>
                                      </p:cBhvr>
                                      <p:to>
                                        <p:strVal val="visible"/>
                                      </p:to>
                                    </p:set>
                                    <p:anim calcmode="lin" valueType="num">
                                      <p:cBhvr additive="base">
                                        <p:cTn id="55" dur="500" fill="hold"/>
                                        <p:tgtEl>
                                          <p:spTgt spid="12313"/>
                                        </p:tgtEl>
                                        <p:attrNameLst>
                                          <p:attrName>ppt_x</p:attrName>
                                        </p:attrNameLst>
                                      </p:cBhvr>
                                      <p:tavLst>
                                        <p:tav tm="0">
                                          <p:val>
                                            <p:strVal val="#ppt_x"/>
                                          </p:val>
                                        </p:tav>
                                        <p:tav tm="100000">
                                          <p:val>
                                            <p:strVal val="#ppt_x"/>
                                          </p:val>
                                        </p:tav>
                                      </p:tavLst>
                                    </p:anim>
                                    <p:anim calcmode="lin" valueType="num">
                                      <p:cBhvr additive="base">
                                        <p:cTn id="56" dur="500" fill="hold"/>
                                        <p:tgtEl>
                                          <p:spTgt spid="123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7" grpId="0"/>
      <p:bldP spid="24588" grpId="0"/>
      <p:bldP spid="24589" grpId="0"/>
      <p:bldP spid="24590" grpId="0"/>
      <p:bldP spid="24591" grpId="0"/>
      <p:bldP spid="12305" grpId="0"/>
      <p:bldP spid="12306" grpId="0"/>
      <p:bldP spid="1231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1908</Words>
  <Application>Microsoft Office PowerPoint</Application>
  <PresentationFormat>全屏显示(4:3)</PresentationFormat>
  <Paragraphs>151</Paragraphs>
  <Slides>24</Slides>
  <Notes>0</Notes>
  <HiddenSlides>0</HiddenSlides>
  <MMClips>0</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Office 主题</vt:lpstr>
      <vt:lpstr>中考说明文复习</vt:lpstr>
      <vt:lpstr>幻灯片 2</vt:lpstr>
      <vt:lpstr>幻灯片 3</vt:lpstr>
      <vt:lpstr>幻灯片 4</vt:lpstr>
      <vt:lpstr>幻灯片 5</vt:lpstr>
      <vt:lpstr>幻灯片 6</vt:lpstr>
      <vt:lpstr>幻灯片 7</vt:lpstr>
      <vt:lpstr>说明方法辨析 (语言标志)</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     记叙在说明文中的作用（说明文中引用古诗、传说、俗语、故事等的作用）        1、记叙了………内容，，说明了——的特征         2、引出了下文对——的说明，         3、增添了文章生动性和趣味性，激发读者的阅读兴趣（吸引读者）</vt:lpstr>
      <vt:lpstr>描写在说明文中的作用（从内容和语言的两个角度分析）       1、生动形象地描写了………内容，突出了………特征；       2、引出了下文对——的说明（若在说明文开头还起引出说明对象的作用 。）        3、 语言上生动形象，增强了文章的表现力和感染力,激发读者的阅读兴趣。</vt:lpstr>
      <vt:lpstr>幻灯片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chengjie</dc:creator>
  <cp:lastModifiedBy>chengjie</cp:lastModifiedBy>
  <cp:revision>6</cp:revision>
  <dcterms:created xsi:type="dcterms:W3CDTF">2014-12-18T01:08:51Z</dcterms:created>
  <dcterms:modified xsi:type="dcterms:W3CDTF">2014-12-18T01:42:11Z</dcterms:modified>
</cp:coreProperties>
</file>