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10.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sldIdLst>
    <p:sldId id="256"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7103745" cy="10234295"/>
  <p:embeddedFontLst>
    <p:embeddedFont>
      <p:font typeface="黑体" panose="02010600030101010101" charset="-122"/>
      <p:regular r:id="rId27"/>
    </p:embeddedFont>
    <p:embeddedFont>
      <p:font typeface="Webdings" panose="05030102010509060703" pitchFamily="18" charset="2"/>
      <p:regular r:id="rId28"/>
    </p:embeddedFont>
    <p:embeddedFont>
      <p:font typeface="锐字云字库彩云体1.0" panose="02010604000000000000" charset="-122"/>
      <p:regular r:id="rId29"/>
    </p:embeddedFont>
    <p:embeddedFont>
      <p:font typeface="方正隶变_GBK" panose="02000000000000000000" charset="-122"/>
      <p:regular r:id="rId30"/>
    </p:embeddedFont>
    <p:embeddedFont>
      <p:font typeface="锐字云字库魏体1.0" panose="02010604000000000000" charset="-122"/>
      <p:regular r:id="rId31"/>
    </p:embeddedFont>
    <p:embeddedFont>
      <p:font typeface="方正汉简简体" panose="02000000000000000000" charset="-122"/>
      <p:regular r:id="rId32"/>
    </p:embeddedFont>
    <p:embeddedFont>
      <p:font typeface="Calibri" panose="020F0502020204030204" charset="0"/>
      <p:regular r:id="rId33"/>
      <p:bold r:id="rId34"/>
      <p:italic r:id="rId35"/>
      <p:boldItalic r:id="rId36"/>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font" Target="fonts/font10.fntdata"/><Relationship Id="rId35" Type="http://schemas.openxmlformats.org/officeDocument/2006/relationships/font" Target="fonts/font9.fntdata"/><Relationship Id="rId34" Type="http://schemas.openxmlformats.org/officeDocument/2006/relationships/font" Target="fonts/font8.fntdata"/><Relationship Id="rId33" Type="http://schemas.openxmlformats.org/officeDocument/2006/relationships/font" Target="fonts/font7.fntdata"/><Relationship Id="rId32" Type="http://schemas.openxmlformats.org/officeDocument/2006/relationships/font" Target="fonts/font6.fntdata"/><Relationship Id="rId31" Type="http://schemas.openxmlformats.org/officeDocument/2006/relationships/font" Target="fonts/font5.fntdata"/><Relationship Id="rId30" Type="http://schemas.openxmlformats.org/officeDocument/2006/relationships/font" Target="fonts/font4.fntdata"/><Relationship Id="rId3" Type="http://schemas.openxmlformats.org/officeDocument/2006/relationships/slide" Target="slides/slide1.xml"/><Relationship Id="rId29" Type="http://schemas.openxmlformats.org/officeDocument/2006/relationships/font" Target="fonts/font3.fntdata"/><Relationship Id="rId28" Type="http://schemas.openxmlformats.org/officeDocument/2006/relationships/font" Target="fonts/font2.fntdata"/><Relationship Id="rId27" Type="http://schemas.openxmlformats.org/officeDocument/2006/relationships/font" Target="fonts/font1.fntdata"/><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46137"/>
            <a:ext cx="9144000" cy="1125538"/>
          </a:xfrm>
        </p:spPr>
        <p:txBody>
          <a:bodyPr anchor="b">
            <a:normAutofit/>
          </a:bodyPr>
          <a:lstStyle>
            <a:lvl1pPr algn="ctr">
              <a:defRPr sz="3600"/>
            </a:lvl1pPr>
          </a:lstStyle>
          <a:p>
            <a:r>
              <a:rPr lang="zh-CN" altLang="en-US" dirty="0" smtClean="0"/>
              <a:t>单击此处编辑母版标题样式</a:t>
            </a:r>
            <a:endParaRPr lang="en-US" dirty="0"/>
          </a:p>
        </p:txBody>
      </p:sp>
      <p:sp>
        <p:nvSpPr>
          <p:cNvPr id="3" name="Subtitle 2"/>
          <p:cNvSpPr>
            <a:spLocks noGrp="1"/>
          </p:cNvSpPr>
          <p:nvPr>
            <p:ph type="subTitle" idx="1"/>
          </p:nvPr>
        </p:nvSpPr>
        <p:spPr>
          <a:xfrm>
            <a:off x="1524000" y="2116138"/>
            <a:ext cx="9144000" cy="730249"/>
          </a:xfrm>
        </p:spPr>
        <p:txBody>
          <a:bodyPr/>
          <a:lstStyle>
            <a:lvl1pPr marL="0" indent="0" algn="ctr">
              <a:buNone/>
              <a:defRPr sz="2400">
                <a:solidFill>
                  <a:schemeClr val="accent4">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2BCFE8-AB45-4CE0-AC07-8F1CF089FFE0}" type="slidenum">
              <a:rPr lang="zh-CN" altLang="en-US" smtClean="0"/>
            </a:fld>
            <a:endParaRPr lang="zh-CN" altLang="en-US"/>
          </a:p>
        </p:txBody>
      </p: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4721" y="4152917"/>
            <a:ext cx="5802558" cy="182863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内容占位符 2"/>
          <p:cNvSpPr>
            <a:spLocks noGrp="1"/>
          </p:cNvSpPr>
          <p:nvPr>
            <p:ph idx="1"/>
          </p:nvPr>
        </p:nvSpPr>
        <p:spPr>
          <a:xfrm>
            <a:off x="837600" y="408675"/>
            <a:ext cx="10516800" cy="5810400"/>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6EF2F5ED-D19D-4097-92A9-D6092B3D6E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AAEAA2-D029-4D23-B6D5-DE004B8B3ED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8" name="云形 7"/>
          <p:cNvSpPr/>
          <p:nvPr/>
        </p:nvSpPr>
        <p:spPr>
          <a:xfrm>
            <a:off x="4677410" y="1920831"/>
            <a:ext cx="2837180" cy="1640503"/>
          </a:xfrm>
          <a:prstGeom prst="cloud">
            <a:avLst/>
          </a:prstGeom>
          <a:solidFill>
            <a:schemeClr val="accent1">
              <a:lumMod val="20000"/>
              <a:lumOff val="80000"/>
            </a:schemeClr>
          </a:solidFill>
          <a:ln w="19050" cap="flat" cmpd="sng" algn="ctr">
            <a:solidFill>
              <a:schemeClr val="accent1">
                <a:lumMod val="40000"/>
                <a:lumOff val="60000"/>
              </a:schemeClr>
            </a:solidFill>
            <a:prstDash val="solid"/>
            <a:miter lim="800000"/>
          </a:ln>
          <a:effectLst/>
        </p:spPr>
        <p:txBody>
          <a:bodyPr lIns="0" tIns="0" rIns="0" bIns="0" anchor="ctr"/>
          <a:lstStyle/>
          <a:p>
            <a:pPr algn="ctr" eaLnBrk="1" hangingPunct="1">
              <a:spcBef>
                <a:spcPts val="0"/>
              </a:spcBef>
              <a:spcAft>
                <a:spcPts val="0"/>
              </a:spcAft>
              <a:defRPr/>
            </a:pPr>
            <a:endParaRPr lang="zh-CN" altLang="en-US" sz="2800" b="1" kern="0" dirty="0">
              <a:solidFill>
                <a:schemeClr val="accent1">
                  <a:lumMod val="75000"/>
                </a:schemeClr>
              </a:solidFill>
              <a:latin typeface="Arial Black" panose="020B0A04020102020204" pitchFamily="34" charset="0"/>
              <a:ea typeface="黑体" panose="02010600030101010101" charset="-122"/>
              <a:cs typeface="Microsoft New Tai Lue" pitchFamily="34" charset="0"/>
            </a:endParaRPr>
          </a:p>
        </p:txBody>
      </p:sp>
      <p:sp>
        <p:nvSpPr>
          <p:cNvPr id="2" name="Title 1"/>
          <p:cNvSpPr>
            <a:spLocks noGrp="1"/>
          </p:cNvSpPr>
          <p:nvPr>
            <p:ph type="title"/>
          </p:nvPr>
        </p:nvSpPr>
        <p:spPr>
          <a:xfrm>
            <a:off x="5018087" y="2320020"/>
            <a:ext cx="2143125" cy="842124"/>
          </a:xfrm>
        </p:spPr>
        <p:txBody>
          <a:bodyPr anchor="ctr">
            <a:normAutofit/>
          </a:bodyPr>
          <a:lstStyle>
            <a:lvl1pPr algn="ctr">
              <a:defRPr sz="2400">
                <a:solidFill>
                  <a:schemeClr val="accent5">
                    <a:lumMod val="50000"/>
                  </a:schemeClr>
                </a:solidFill>
              </a:defRPr>
            </a:lvl1p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4092575" y="3620579"/>
            <a:ext cx="4006850" cy="501869"/>
          </a:xfrm>
        </p:spPr>
        <p:txBody>
          <a:bodyPr/>
          <a:lstStyle>
            <a:lvl1pPr marL="0" indent="0" algn="ctr">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smtClean="0"/>
              <a:t>单击此处编辑母版文本样式</a:t>
            </a:r>
            <a:endParaRPr lang="zh-CN" altLang="en-US" dirty="0" smtClean="0"/>
          </a:p>
        </p:txBody>
      </p:sp>
      <p:sp>
        <p:nvSpPr>
          <p:cNvPr id="4" name="Date Placeholder 3"/>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605776"/>
            <a:ext cx="5181600" cy="4571187"/>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Content Placeholder 3"/>
          <p:cNvSpPr>
            <a:spLocks noGrp="1"/>
          </p:cNvSpPr>
          <p:nvPr>
            <p:ph sz="half" idx="2"/>
          </p:nvPr>
        </p:nvSpPr>
        <p:spPr>
          <a:xfrm>
            <a:off x="6172200" y="1605776"/>
            <a:ext cx="5181600" cy="4571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149351"/>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12BCFE8-AB45-4CE0-AC07-8F1CF089FFE0}" type="slidenum">
              <a:rPr lang="zh-CN" altLang="en-US" smtClean="0"/>
            </a:fld>
            <a:endParaRPr lang="zh-CN" altLang="en-US"/>
          </a:p>
        </p:txBody>
      </p:sp>
      <p:sp>
        <p:nvSpPr>
          <p:cNvPr id="9" name="任意多边形 8"/>
          <p:cNvSpPr/>
          <p:nvPr/>
        </p:nvSpPr>
        <p:spPr>
          <a:xfrm>
            <a:off x="3607363" y="3013519"/>
            <a:ext cx="4960869" cy="782860"/>
          </a:xfrm>
          <a:custGeom>
            <a:avLst/>
            <a:gdLst>
              <a:gd name="connsiteX0" fmla="*/ 304800 w 4800600"/>
              <a:gd name="connsiteY0" fmla="*/ 0 h 640080"/>
              <a:gd name="connsiteX1" fmla="*/ 4800600 w 4800600"/>
              <a:gd name="connsiteY1" fmla="*/ 7620 h 640080"/>
              <a:gd name="connsiteX2" fmla="*/ 4495800 w 4800600"/>
              <a:gd name="connsiteY2" fmla="*/ 640080 h 640080"/>
              <a:gd name="connsiteX3" fmla="*/ 0 w 4800600"/>
              <a:gd name="connsiteY3" fmla="*/ 640080 h 640080"/>
              <a:gd name="connsiteX4" fmla="*/ 304800 w 4800600"/>
              <a:gd name="connsiteY4" fmla="*/ 0 h 640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0600" h="640080">
                <a:moveTo>
                  <a:pt x="304800" y="0"/>
                </a:moveTo>
                <a:lnTo>
                  <a:pt x="4800600" y="7620"/>
                </a:lnTo>
                <a:lnTo>
                  <a:pt x="4495800" y="640080"/>
                </a:lnTo>
                <a:lnTo>
                  <a:pt x="0" y="640080"/>
                </a:lnTo>
                <a:lnTo>
                  <a:pt x="30480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4400" i="1" dirty="0">
              <a:solidFill>
                <a:srgbClr val="FFFFFF"/>
              </a:solidFill>
              <a:latin typeface="Bodoni MT Black" pitchFamily="18" charset="0"/>
              <a:ea typeface="HanWangWCL10" panose="02020500000000000000" pitchFamily="18" charset="-120"/>
              <a:cs typeface="Aharoni" pitchFamily="2" charset="-79"/>
            </a:endParaRPr>
          </a:p>
        </p:txBody>
      </p:sp>
      <p:sp>
        <p:nvSpPr>
          <p:cNvPr id="10" name="任意多边形 9"/>
          <p:cNvSpPr/>
          <p:nvPr/>
        </p:nvSpPr>
        <p:spPr>
          <a:xfrm>
            <a:off x="8290989" y="3227205"/>
            <a:ext cx="716897" cy="672133"/>
          </a:xfrm>
          <a:custGeom>
            <a:avLst/>
            <a:gdLst>
              <a:gd name="connsiteX0" fmla="*/ 274320 w 693420"/>
              <a:gd name="connsiteY0" fmla="*/ 0 h 548640"/>
              <a:gd name="connsiteX1" fmla="*/ 693420 w 693420"/>
              <a:gd name="connsiteY1" fmla="*/ 7620 h 548640"/>
              <a:gd name="connsiteX2" fmla="*/ 449580 w 693420"/>
              <a:gd name="connsiteY2" fmla="*/ 259080 h 548640"/>
              <a:gd name="connsiteX3" fmla="*/ 571500 w 693420"/>
              <a:gd name="connsiteY3" fmla="*/ 548640 h 548640"/>
              <a:gd name="connsiteX4" fmla="*/ 0 w 693420"/>
              <a:gd name="connsiteY4" fmla="*/ 533400 h 548640"/>
              <a:gd name="connsiteX5" fmla="*/ 274320 w 693420"/>
              <a:gd name="connsiteY5" fmla="*/ 0 h 548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3420" h="548640">
                <a:moveTo>
                  <a:pt x="274320" y="0"/>
                </a:moveTo>
                <a:lnTo>
                  <a:pt x="693420" y="7620"/>
                </a:lnTo>
                <a:lnTo>
                  <a:pt x="449580" y="259080"/>
                </a:lnTo>
                <a:lnTo>
                  <a:pt x="571500" y="548640"/>
                </a:lnTo>
                <a:lnTo>
                  <a:pt x="0" y="533400"/>
                </a:lnTo>
                <a:lnTo>
                  <a:pt x="27432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1800">
              <a:solidFill>
                <a:srgbClr val="FFFFFF"/>
              </a:solidFill>
            </a:endParaRPr>
          </a:p>
        </p:txBody>
      </p:sp>
      <p:sp>
        <p:nvSpPr>
          <p:cNvPr id="11" name="任意多边形 10"/>
          <p:cNvSpPr/>
          <p:nvPr/>
        </p:nvSpPr>
        <p:spPr>
          <a:xfrm flipH="1" flipV="1">
            <a:off x="3184115" y="2883365"/>
            <a:ext cx="715258" cy="670191"/>
          </a:xfrm>
          <a:custGeom>
            <a:avLst/>
            <a:gdLst>
              <a:gd name="connsiteX0" fmla="*/ 274320 w 693420"/>
              <a:gd name="connsiteY0" fmla="*/ 0 h 548640"/>
              <a:gd name="connsiteX1" fmla="*/ 693420 w 693420"/>
              <a:gd name="connsiteY1" fmla="*/ 7620 h 548640"/>
              <a:gd name="connsiteX2" fmla="*/ 449580 w 693420"/>
              <a:gd name="connsiteY2" fmla="*/ 259080 h 548640"/>
              <a:gd name="connsiteX3" fmla="*/ 571500 w 693420"/>
              <a:gd name="connsiteY3" fmla="*/ 548640 h 548640"/>
              <a:gd name="connsiteX4" fmla="*/ 0 w 693420"/>
              <a:gd name="connsiteY4" fmla="*/ 533400 h 548640"/>
              <a:gd name="connsiteX5" fmla="*/ 274320 w 693420"/>
              <a:gd name="connsiteY5" fmla="*/ 0 h 548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3420" h="548640">
                <a:moveTo>
                  <a:pt x="274320" y="0"/>
                </a:moveTo>
                <a:lnTo>
                  <a:pt x="693420" y="7620"/>
                </a:lnTo>
                <a:lnTo>
                  <a:pt x="449580" y="259080"/>
                </a:lnTo>
                <a:lnTo>
                  <a:pt x="571500" y="548640"/>
                </a:lnTo>
                <a:lnTo>
                  <a:pt x="0" y="533400"/>
                </a:lnTo>
                <a:lnTo>
                  <a:pt x="27432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1800">
              <a:solidFill>
                <a:srgbClr val="FFFFFF"/>
              </a:solidFill>
            </a:endParaRPr>
          </a:p>
        </p:txBody>
      </p:sp>
      <p:sp>
        <p:nvSpPr>
          <p:cNvPr id="2" name="Title 1"/>
          <p:cNvSpPr>
            <a:spLocks noGrp="1"/>
          </p:cNvSpPr>
          <p:nvPr>
            <p:ph type="title" hasCustomPrompt="1"/>
          </p:nvPr>
        </p:nvSpPr>
        <p:spPr>
          <a:xfrm>
            <a:off x="3842524" y="3087463"/>
            <a:ext cx="4469525" cy="634972"/>
          </a:xfrm>
        </p:spPr>
        <p:txBody>
          <a:bodyPr/>
          <a:lstStyle>
            <a:lvl1pPr algn="ctr">
              <a:defRPr/>
            </a:lvl1pPr>
          </a:lstStyle>
          <a:p>
            <a:r>
              <a:rPr lang="zh-CN" altLang="en-US" dirty="0" smtClean="0"/>
              <a:t>编辑标题</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7616F-2C6D-4E4B-9A0E-EB47A9E9DAFF}"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465C654-C0F5-4C87-9856-8AAB82CD5973}" type="slidenum">
              <a:rPr lang="zh-CN" altLang="en-US" smtClean="0"/>
            </a:fld>
            <a:endParaRPr lang="zh-CN" altLang="en-US"/>
          </a:p>
        </p:txBody>
      </p:sp>
      <p:pic>
        <p:nvPicPr>
          <p:cNvPr id="5" name="图片 4"/>
          <p:cNvPicPr>
            <a:picLocks noChangeAspect="1"/>
          </p:cNvPicPr>
          <p:nvPr/>
        </p:nvPicPr>
        <p:blipFill rotWithShape="1">
          <a:blip r:embed="rId2">
            <a:extLst>
              <a:ext uri="{28A0092B-C50C-407E-A947-70E740481C1C}">
                <a14:useLocalDpi xmlns:a14="http://schemas.microsoft.com/office/drawing/2010/main" val="0"/>
              </a:ext>
            </a:extLst>
          </a:blip>
          <a:srcRect l="14032" t="113" r="610" b="13860"/>
          <a:stretch>
            <a:fillRect/>
          </a:stretch>
        </p:blipFill>
        <p:spPr>
          <a:xfrm>
            <a:off x="-11805" y="0"/>
            <a:ext cx="12203805" cy="6858000"/>
          </a:xfrm>
          <a:prstGeom prst="rect">
            <a:avLst/>
          </a:prstGeom>
        </p:spPr>
      </p:pic>
      <p:sp>
        <p:nvSpPr>
          <p:cNvPr id="6" name="任意多边形 5"/>
          <p:cNvSpPr/>
          <p:nvPr/>
        </p:nvSpPr>
        <p:spPr>
          <a:xfrm>
            <a:off x="8695557" y="0"/>
            <a:ext cx="3496643" cy="1696338"/>
          </a:xfrm>
          <a:custGeom>
            <a:avLst/>
            <a:gdLst>
              <a:gd name="connsiteX0" fmla="*/ 1162691 w 2622482"/>
              <a:gd name="connsiteY0" fmla="*/ 0 h 1696338"/>
              <a:gd name="connsiteX1" fmla="*/ 2622482 w 2622482"/>
              <a:gd name="connsiteY1" fmla="*/ 0 h 1696338"/>
              <a:gd name="connsiteX2" fmla="*/ 2622482 w 2622482"/>
              <a:gd name="connsiteY2" fmla="*/ 1452169 h 1696338"/>
              <a:gd name="connsiteX3" fmla="*/ 2598950 w 2622482"/>
              <a:gd name="connsiteY3" fmla="*/ 1457772 h 1696338"/>
              <a:gd name="connsiteX4" fmla="*/ 2252397 w 2622482"/>
              <a:gd name="connsiteY4" fmla="*/ 1415703 h 1696338"/>
              <a:gd name="connsiteX5" fmla="*/ 1867328 w 2622482"/>
              <a:gd name="connsiteY5" fmla="*/ 1685434 h 1696338"/>
              <a:gd name="connsiteX6" fmla="*/ 1301149 w 2622482"/>
              <a:gd name="connsiteY6" fmla="*/ 1520791 h 1696338"/>
              <a:gd name="connsiteX7" fmla="*/ 460112 w 2622482"/>
              <a:gd name="connsiteY7" fmla="*/ 1358121 h 1696338"/>
              <a:gd name="connsiteX8" fmla="*/ 90326 w 2622482"/>
              <a:gd name="connsiteY8" fmla="*/ 1177100 h 1696338"/>
              <a:gd name="connsiteX9" fmla="*/ 169341 w 2622482"/>
              <a:gd name="connsiteY9" fmla="*/ 932752 h 1696338"/>
              <a:gd name="connsiteX10" fmla="*/ 2488 w 2622482"/>
              <a:gd name="connsiteY10" fmla="*/ 682058 h 1696338"/>
              <a:gd name="connsiteX11" fmla="*/ 307203 w 2622482"/>
              <a:gd name="connsiteY11" fmla="*/ 459233 h 1696338"/>
              <a:gd name="connsiteX12" fmla="*/ 310118 w 2622482"/>
              <a:gd name="connsiteY12" fmla="*/ 453359 h 1696338"/>
              <a:gd name="connsiteX13" fmla="*/ 445853 w 2622482"/>
              <a:gd name="connsiteY13" fmla="*/ 133378 h 1696338"/>
              <a:gd name="connsiteX14" fmla="*/ 1106173 w 2622482"/>
              <a:gd name="connsiteY14" fmla="*/ 60275 h 1696338"/>
              <a:gd name="connsiteX15" fmla="*/ 1106299 w 2622482"/>
              <a:gd name="connsiteY15" fmla="*/ 60140 h 1696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22482" h="1696338">
                <a:moveTo>
                  <a:pt x="1162691" y="0"/>
                </a:moveTo>
                <a:lnTo>
                  <a:pt x="2622482" y="0"/>
                </a:lnTo>
                <a:lnTo>
                  <a:pt x="2622482" y="1452169"/>
                </a:lnTo>
                <a:lnTo>
                  <a:pt x="2598950" y="1457772"/>
                </a:lnTo>
                <a:cubicBezTo>
                  <a:pt x="2483186" y="1478070"/>
                  <a:pt x="2358206" y="1464581"/>
                  <a:pt x="2252397" y="1415703"/>
                </a:cubicBezTo>
                <a:cubicBezTo>
                  <a:pt x="2197646" y="1550032"/>
                  <a:pt x="2051039" y="1652720"/>
                  <a:pt x="1867328" y="1685434"/>
                </a:cubicBezTo>
                <a:cubicBezTo>
                  <a:pt x="1650846" y="1723979"/>
                  <a:pt x="1424910" y="1658293"/>
                  <a:pt x="1301149" y="1520791"/>
                </a:cubicBezTo>
                <a:cubicBezTo>
                  <a:pt x="1009039" y="1651305"/>
                  <a:pt x="629643" y="1577945"/>
                  <a:pt x="460112" y="1358121"/>
                </a:cubicBezTo>
                <a:cubicBezTo>
                  <a:pt x="293574" y="1372570"/>
                  <a:pt x="137199" y="1296037"/>
                  <a:pt x="90326" y="1177100"/>
                </a:cubicBezTo>
                <a:cubicBezTo>
                  <a:pt x="56373" y="1091049"/>
                  <a:pt x="86387" y="998180"/>
                  <a:pt x="169341" y="932752"/>
                </a:cubicBezTo>
                <a:cubicBezTo>
                  <a:pt x="51646" y="881430"/>
                  <a:pt x="-13898" y="782944"/>
                  <a:pt x="2488" y="682058"/>
                </a:cubicBezTo>
                <a:cubicBezTo>
                  <a:pt x="21710" y="563935"/>
                  <a:pt x="148228" y="471410"/>
                  <a:pt x="307203" y="459233"/>
                </a:cubicBezTo>
                <a:cubicBezTo>
                  <a:pt x="308148" y="457261"/>
                  <a:pt x="309172" y="455331"/>
                  <a:pt x="310118" y="453359"/>
                </a:cubicBezTo>
                <a:cubicBezTo>
                  <a:pt x="288769" y="337038"/>
                  <a:pt x="338557" y="219730"/>
                  <a:pt x="445853" y="133378"/>
                </a:cubicBezTo>
                <a:cubicBezTo>
                  <a:pt x="615384" y="-3009"/>
                  <a:pt x="890241" y="-33408"/>
                  <a:pt x="1106173" y="60275"/>
                </a:cubicBezTo>
                <a:lnTo>
                  <a:pt x="1106299" y="60140"/>
                </a:lnTo>
                <a:close/>
              </a:path>
            </a:pathLst>
          </a:custGeom>
          <a:solidFill>
            <a:srgbClr val="8EC9E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云形 6"/>
          <p:cNvSpPr/>
          <p:nvPr/>
        </p:nvSpPr>
        <p:spPr>
          <a:xfrm>
            <a:off x="6096001" y="617001"/>
            <a:ext cx="1254035" cy="511888"/>
          </a:xfrm>
          <a:prstGeom prst="cloud">
            <a:avLst/>
          </a:prstGeom>
          <a:solidFill>
            <a:srgbClr val="8EC9EE">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云形 7"/>
          <p:cNvSpPr/>
          <p:nvPr/>
        </p:nvSpPr>
        <p:spPr>
          <a:xfrm>
            <a:off x="155833" y="647009"/>
            <a:ext cx="682369" cy="278538"/>
          </a:xfrm>
          <a:prstGeom prst="cloud">
            <a:avLst/>
          </a:prstGeom>
          <a:solidFill>
            <a:srgbClr val="8EC9EE">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562818" y="536677"/>
            <a:ext cx="9259049" cy="868423"/>
          </a:xfrm>
        </p:spPr>
        <p:txBody>
          <a:bodyPr anchor="ctr"/>
          <a:lstStyle>
            <a:lvl1pPr algn="ctr">
              <a:defRPr sz="3200">
                <a:solidFill>
                  <a:schemeClr val="tx1"/>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62818" y="1742537"/>
            <a:ext cx="3647537" cy="4096240"/>
          </a:xfrm>
        </p:spPr>
        <p:txBody>
          <a:bodyPr anchor="ctr">
            <a:normAutofit/>
          </a:bodyPr>
          <a:lstStyle>
            <a:lvl1pPr marL="0" indent="0">
              <a:buNone/>
              <a:defRPr sz="2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smtClean="0"/>
              <a:t>单击图标添加图片</a:t>
            </a:r>
            <a:endParaRPr lang="en-US" dirty="0"/>
          </a:p>
        </p:txBody>
      </p:sp>
      <p:sp>
        <p:nvSpPr>
          <p:cNvPr id="4" name="Text Placeholder 3"/>
          <p:cNvSpPr>
            <a:spLocks noGrp="1"/>
          </p:cNvSpPr>
          <p:nvPr>
            <p:ph type="body" sz="half" idx="2"/>
          </p:nvPr>
        </p:nvSpPr>
        <p:spPr>
          <a:xfrm>
            <a:off x="5262114" y="1742537"/>
            <a:ext cx="5611512" cy="4096240"/>
          </a:xfrm>
        </p:spPr>
        <p:txBody>
          <a:bodyPr>
            <a:normAutofit/>
          </a:bodyPr>
          <a:lstStyle>
            <a:lvl1pPr marL="0" indent="0">
              <a:buNone/>
              <a:defRPr sz="18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Date Placeholder 4"/>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4664" y="365125"/>
            <a:ext cx="1209136" cy="5811838"/>
          </a:xfrm>
        </p:spPr>
        <p:txBody>
          <a:bodyPr vert="eaVert"/>
          <a:lstStyle>
            <a:lvl1pPr>
              <a:defRPr>
                <a:solidFill>
                  <a:schemeClr val="tx1"/>
                </a:solidFill>
              </a:defRPr>
            </a:lvl1pPr>
          </a:lstStyle>
          <a:p>
            <a:r>
              <a:rPr lang="zh-CN" altLang="en-US" dirty="0" smtClean="0"/>
              <a:t>单击此处编辑母版标题样式</a:t>
            </a:r>
            <a:endParaRPr lang="en-US" dirty="0"/>
          </a:p>
        </p:txBody>
      </p:sp>
      <p:sp>
        <p:nvSpPr>
          <p:cNvPr id="3" name="Vertical Text Placeholder 2"/>
          <p:cNvSpPr>
            <a:spLocks noGrp="1"/>
          </p:cNvSpPr>
          <p:nvPr>
            <p:ph type="body" orient="vert" idx="1"/>
          </p:nvPr>
        </p:nvSpPr>
        <p:spPr>
          <a:xfrm>
            <a:off x="838200" y="365125"/>
            <a:ext cx="9168442" cy="5811838"/>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Date Placeholder 3"/>
          <p:cNvSpPr>
            <a:spLocks noGrp="1"/>
          </p:cNvSpPr>
          <p:nvPr>
            <p:ph type="dt" sz="half" idx="10"/>
          </p:nvPr>
        </p:nvSpPr>
        <p:spPr/>
        <p:txBody>
          <a:bodyPr/>
          <a:lstStyle/>
          <a:p>
            <a:fld id="{461429F3-70FF-4BD1-912A-25B696348CF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2BCFE8-AB45-4CE0-AC07-8F1CF089FFE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2.xml"/><Relationship Id="rId12" Type="http://schemas.openxmlformats.org/officeDocument/2006/relationships/tags" Target="../tags/tag1.xml"/><Relationship Id="rId11" Type="http://schemas.openxmlformats.org/officeDocument/2006/relationships/image" Target="../media/image4.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2"/>
            </p:custDataLst>
          </p:nvPr>
        </p:nvSpPr>
        <p:spPr>
          <a:xfrm>
            <a:off x="838200" y="365126"/>
            <a:ext cx="10515600" cy="1035050"/>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3" name="Text Placeholder 2"/>
          <p:cNvSpPr>
            <a:spLocks noGrp="1"/>
          </p:cNvSpPr>
          <p:nvPr>
            <p:ph type="body" idx="1"/>
            <p:custDataLst>
              <p:tags r:id="rId13"/>
            </p:custDataLst>
          </p:nvPr>
        </p:nvSpPr>
        <p:spPr>
          <a:xfrm>
            <a:off x="838200" y="1652051"/>
            <a:ext cx="10515600" cy="4524912"/>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429F3-70FF-4BD1-912A-25B696348CFF}"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BCFE8-AB45-4CE0-AC07-8F1CF089FFE0}" type="slidenum">
              <a:rPr lang="zh-CN" altLang="en-US" smtClean="0"/>
            </a:fld>
            <a:endParaRPr lang="zh-CN" altLang="en-US"/>
          </a:p>
        </p:txBody>
      </p:sp>
      <p:sp>
        <p:nvSpPr>
          <p:cNvPr id="8" name="任意多边形 7"/>
          <p:cNvSpPr/>
          <p:nvPr/>
        </p:nvSpPr>
        <p:spPr>
          <a:xfrm>
            <a:off x="9569518" y="0"/>
            <a:ext cx="2622482" cy="1696338"/>
          </a:xfrm>
          <a:custGeom>
            <a:avLst/>
            <a:gdLst>
              <a:gd name="connsiteX0" fmla="*/ 1162691 w 2622482"/>
              <a:gd name="connsiteY0" fmla="*/ 0 h 1696338"/>
              <a:gd name="connsiteX1" fmla="*/ 2622482 w 2622482"/>
              <a:gd name="connsiteY1" fmla="*/ 0 h 1696338"/>
              <a:gd name="connsiteX2" fmla="*/ 2622482 w 2622482"/>
              <a:gd name="connsiteY2" fmla="*/ 1452169 h 1696338"/>
              <a:gd name="connsiteX3" fmla="*/ 2598950 w 2622482"/>
              <a:gd name="connsiteY3" fmla="*/ 1457772 h 1696338"/>
              <a:gd name="connsiteX4" fmla="*/ 2252397 w 2622482"/>
              <a:gd name="connsiteY4" fmla="*/ 1415703 h 1696338"/>
              <a:gd name="connsiteX5" fmla="*/ 1867328 w 2622482"/>
              <a:gd name="connsiteY5" fmla="*/ 1685434 h 1696338"/>
              <a:gd name="connsiteX6" fmla="*/ 1301149 w 2622482"/>
              <a:gd name="connsiteY6" fmla="*/ 1520791 h 1696338"/>
              <a:gd name="connsiteX7" fmla="*/ 460112 w 2622482"/>
              <a:gd name="connsiteY7" fmla="*/ 1358121 h 1696338"/>
              <a:gd name="connsiteX8" fmla="*/ 90326 w 2622482"/>
              <a:gd name="connsiteY8" fmla="*/ 1177100 h 1696338"/>
              <a:gd name="connsiteX9" fmla="*/ 169341 w 2622482"/>
              <a:gd name="connsiteY9" fmla="*/ 932752 h 1696338"/>
              <a:gd name="connsiteX10" fmla="*/ 2488 w 2622482"/>
              <a:gd name="connsiteY10" fmla="*/ 682058 h 1696338"/>
              <a:gd name="connsiteX11" fmla="*/ 307203 w 2622482"/>
              <a:gd name="connsiteY11" fmla="*/ 459233 h 1696338"/>
              <a:gd name="connsiteX12" fmla="*/ 310118 w 2622482"/>
              <a:gd name="connsiteY12" fmla="*/ 453359 h 1696338"/>
              <a:gd name="connsiteX13" fmla="*/ 445853 w 2622482"/>
              <a:gd name="connsiteY13" fmla="*/ 133378 h 1696338"/>
              <a:gd name="connsiteX14" fmla="*/ 1106173 w 2622482"/>
              <a:gd name="connsiteY14" fmla="*/ 60275 h 1696338"/>
              <a:gd name="connsiteX15" fmla="*/ 1106299 w 2622482"/>
              <a:gd name="connsiteY15" fmla="*/ 60140 h 1696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22482" h="1696338">
                <a:moveTo>
                  <a:pt x="1162691" y="0"/>
                </a:moveTo>
                <a:lnTo>
                  <a:pt x="2622482" y="0"/>
                </a:lnTo>
                <a:lnTo>
                  <a:pt x="2622482" y="1452169"/>
                </a:lnTo>
                <a:lnTo>
                  <a:pt x="2598950" y="1457772"/>
                </a:lnTo>
                <a:cubicBezTo>
                  <a:pt x="2483186" y="1478070"/>
                  <a:pt x="2358206" y="1464581"/>
                  <a:pt x="2252397" y="1415703"/>
                </a:cubicBezTo>
                <a:cubicBezTo>
                  <a:pt x="2197646" y="1550032"/>
                  <a:pt x="2051039" y="1652720"/>
                  <a:pt x="1867328" y="1685434"/>
                </a:cubicBezTo>
                <a:cubicBezTo>
                  <a:pt x="1650846" y="1723979"/>
                  <a:pt x="1424910" y="1658293"/>
                  <a:pt x="1301149" y="1520791"/>
                </a:cubicBezTo>
                <a:cubicBezTo>
                  <a:pt x="1009039" y="1651305"/>
                  <a:pt x="629643" y="1577945"/>
                  <a:pt x="460112" y="1358121"/>
                </a:cubicBezTo>
                <a:cubicBezTo>
                  <a:pt x="293574" y="1372570"/>
                  <a:pt x="137199" y="1296037"/>
                  <a:pt x="90326" y="1177100"/>
                </a:cubicBezTo>
                <a:cubicBezTo>
                  <a:pt x="56373" y="1091049"/>
                  <a:pt x="86387" y="998180"/>
                  <a:pt x="169341" y="932752"/>
                </a:cubicBezTo>
                <a:cubicBezTo>
                  <a:pt x="51646" y="881430"/>
                  <a:pt x="-13898" y="782944"/>
                  <a:pt x="2488" y="682058"/>
                </a:cubicBezTo>
                <a:cubicBezTo>
                  <a:pt x="21710" y="563935"/>
                  <a:pt x="148228" y="471410"/>
                  <a:pt x="307203" y="459233"/>
                </a:cubicBezTo>
                <a:cubicBezTo>
                  <a:pt x="308148" y="457261"/>
                  <a:pt x="309172" y="455331"/>
                  <a:pt x="310118" y="453359"/>
                </a:cubicBezTo>
                <a:cubicBezTo>
                  <a:pt x="288769" y="337038"/>
                  <a:pt x="338557" y="219730"/>
                  <a:pt x="445853" y="133378"/>
                </a:cubicBezTo>
                <a:cubicBezTo>
                  <a:pt x="615384" y="-3009"/>
                  <a:pt x="890241" y="-33408"/>
                  <a:pt x="1106173" y="60275"/>
                </a:cubicBezTo>
                <a:lnTo>
                  <a:pt x="1106299" y="60140"/>
                </a:lnTo>
                <a:close/>
              </a:path>
            </a:pathLst>
          </a:custGeom>
          <a:solidFill>
            <a:srgbClr val="8EC9EE">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云形 8"/>
          <p:cNvSpPr/>
          <p:nvPr/>
        </p:nvSpPr>
        <p:spPr>
          <a:xfrm>
            <a:off x="7619851" y="617001"/>
            <a:ext cx="940526" cy="511888"/>
          </a:xfrm>
          <a:prstGeom prst="cloud">
            <a:avLst/>
          </a:prstGeom>
          <a:solidFill>
            <a:srgbClr val="8EC9EE">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云形 9"/>
          <p:cNvSpPr/>
          <p:nvPr/>
        </p:nvSpPr>
        <p:spPr>
          <a:xfrm>
            <a:off x="116875" y="647009"/>
            <a:ext cx="511777" cy="278538"/>
          </a:xfrm>
          <a:prstGeom prst="cloud">
            <a:avLst/>
          </a:prstGeom>
          <a:solidFill>
            <a:srgbClr val="8EC9EE">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3200" b="1" kern="1200">
          <a:solidFill>
            <a:schemeClr val="tx1"/>
          </a:solidFill>
          <a:latin typeface="黑体" panose="02010600030101010101" charset="-122"/>
          <a:ea typeface="黑体" panose="02010600030101010101" charset="-122"/>
          <a:cs typeface="+mj-cs"/>
        </a:defRPr>
      </a:lvl1pPr>
    </p:titleStyle>
    <p:bodyStyle>
      <a:lvl1pPr marL="228600" indent="-228600" algn="l" defTabSz="914400" rtl="0" eaLnBrk="1" latinLnBrk="0" hangingPunct="1">
        <a:lnSpc>
          <a:spcPct val="90000"/>
        </a:lnSpc>
        <a:spcBef>
          <a:spcPts val="1000"/>
        </a:spcBef>
        <a:buClr>
          <a:schemeClr val="accent1">
            <a:lumMod val="60000"/>
            <a:lumOff val="40000"/>
          </a:schemeClr>
        </a:buClr>
        <a:buFont typeface="Webdings" panose="05030102010509060703" pitchFamily="18" charset="2"/>
        <a:buChar char=""/>
        <a:defRPr sz="2400" kern="1200">
          <a:solidFill>
            <a:schemeClr val="tx1"/>
          </a:solidFill>
          <a:latin typeface="黑体" panose="02010600030101010101" charset="-122"/>
          <a:ea typeface="黑体" panose="02010600030101010101"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黑体" panose="02010600030101010101" charset="-122"/>
          <a:ea typeface="黑体" panose="02010600030101010101"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黑体" panose="02010600030101010101" charset="-122"/>
          <a:ea typeface="黑体" panose="02010600030101010101"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黑体" panose="02010600030101010101" charset="-122"/>
          <a:ea typeface="黑体" panose="02010600030101010101"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黑体" panose="02010600030101010101" charset="-122"/>
          <a:ea typeface="黑体" panose="02010600030101010101"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3"/>
          <p:cNvSpPr>
            <a:spLocks noGrp="1"/>
          </p:cNvSpPr>
          <p:nvPr>
            <p:custDataLst>
              <p:tags r:id="rId1"/>
            </p:custDataLst>
          </p:nvPr>
        </p:nvSpPr>
        <p:spPr>
          <a:xfrm>
            <a:off x="1524000" y="846137"/>
            <a:ext cx="9144000" cy="11255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600" b="1" kern="1200">
                <a:solidFill>
                  <a:srgbClr val="FFFFFF"/>
                </a:solidFill>
                <a:latin typeface="黑体" panose="02010600030101010101" charset="-122"/>
                <a:ea typeface="黑体" panose="02010600030101010101" charset="-122"/>
                <a:cs typeface="+mj-cs"/>
              </a:defRPr>
            </a:lvl1pPr>
          </a:lstStyle>
          <a:p>
            <a:r>
              <a:rPr lang="en-US" altLang="zh-CN" sz="6000" smtClean="0">
                <a:solidFill>
                  <a:srgbClr val="FF0000"/>
                </a:solidFill>
                <a:effectLst>
                  <a:outerShdw blurRad="38100" dist="25400" dir="5400000" algn="ctr" rotWithShape="0">
                    <a:srgbClr val="6E747A">
                      <a:alpha val="43000"/>
                    </a:srgbClr>
                  </a:outerShdw>
                </a:effectLst>
                <a:latin typeface="锐字云字库彩云体1.0" panose="02010604000000000000" charset="-122"/>
                <a:ea typeface="锐字云字库彩云体1.0" panose="02010604000000000000" charset="-122"/>
              </a:rPr>
              <a:t>语文知识集锦</a:t>
            </a:r>
            <a:endParaRPr lang="en-US" altLang="zh-CN" sz="6000" smtClean="0">
              <a:solidFill>
                <a:srgbClr val="FF0000"/>
              </a:solidFill>
              <a:effectLst>
                <a:outerShdw blurRad="38100" dist="25400" dir="5400000" algn="ctr" rotWithShape="0">
                  <a:srgbClr val="6E747A">
                    <a:alpha val="43000"/>
                  </a:srgbClr>
                </a:outerShdw>
              </a:effectLst>
              <a:latin typeface="锐字云字库彩云体1.0" panose="02010604000000000000" charset="-122"/>
              <a:ea typeface="锐字云字库彩云体1.0" panose="02010604000000000000" charset="-122"/>
            </a:endParaRPr>
          </a:p>
        </p:txBody>
      </p:sp>
      <p:sp>
        <p:nvSpPr>
          <p:cNvPr id="7" name="副标题 4"/>
          <p:cNvSpPr>
            <a:spLocks noGrp="1"/>
          </p:cNvSpPr>
          <p:nvPr>
            <p:custDataLst>
              <p:tags r:id="rId2"/>
            </p:custDataLst>
          </p:nvPr>
        </p:nvSpPr>
        <p:spPr>
          <a:xfrm>
            <a:off x="1524000" y="2116455"/>
            <a:ext cx="10439400" cy="28321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rgbClr val="8EC9EE">
                  <a:lumMod val="60000"/>
                  <a:lumOff val="40000"/>
                </a:srgbClr>
              </a:buClr>
              <a:buFont typeface="Webdings" panose="05030102010509060703" pitchFamily="18" charset="2"/>
              <a:buNone/>
              <a:defRPr sz="2400" kern="1200">
                <a:solidFill>
                  <a:srgbClr val="8BE1FF">
                    <a:lumMod val="60000"/>
                    <a:lumOff val="40000"/>
                  </a:srgbClr>
                </a:solidFill>
                <a:latin typeface="黑体" panose="02010600030101010101" charset="-122"/>
                <a:ea typeface="黑体" panose="02010600030101010101"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FFFFFF"/>
                </a:solidFill>
                <a:latin typeface="黑体" panose="02010600030101010101" charset="-122"/>
                <a:ea typeface="黑体" panose="02010600030101010101" charset="-122"/>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FFFFFF"/>
                </a:solidFill>
                <a:latin typeface="黑体" panose="02010600030101010101" charset="-122"/>
                <a:ea typeface="黑体" panose="02010600030101010101" charset="-122"/>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黑体" panose="02010600030101010101" charset="-122"/>
                <a:ea typeface="黑体" panose="02010600030101010101" charset="-122"/>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黑体" panose="02010600030101010101" charset="-122"/>
                <a:ea typeface="黑体" panose="02010600030101010101"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rgbClr val="FFFFFF"/>
                </a:solidFill>
                <a:latin typeface="+mn-lt"/>
                <a:ea typeface="+mn-ea"/>
                <a:cs typeface="+mn-cs"/>
              </a:defRPr>
            </a:lvl9pPr>
          </a:lstStyle>
          <a:p>
            <a:r>
              <a:rPr lang="en-US" altLang="zh-CN" sz="7200" smtClean="0">
                <a:solidFill>
                  <a:srgbClr val="FFFF00"/>
                </a:solidFill>
                <a:latin typeface="方正隶变_GBK" panose="02000000000000000000" charset="-122"/>
                <a:ea typeface="方正隶变_GBK" panose="02000000000000000000" charset="-122"/>
              </a:rPr>
              <a:t>写作手法</a:t>
            </a:r>
            <a:endParaRPr lang="en-US" altLang="zh-CN" sz="7200" smtClean="0">
              <a:solidFill>
                <a:srgbClr val="FFFF00"/>
              </a:solidFill>
              <a:latin typeface="方正隶变_GBK" panose="02000000000000000000" charset="-122"/>
              <a:ea typeface="方正隶变_GBK" panose="02000000000000000000" charset="-122"/>
            </a:endParaRPr>
          </a:p>
          <a:p>
            <a:r>
              <a:rPr lang="en-US" altLang="zh-CN" sz="7200" smtClean="0">
                <a:solidFill>
                  <a:srgbClr val="FFFF00"/>
                </a:solidFill>
                <a:latin typeface="方正隶变_GBK" panose="02000000000000000000" charset="-122"/>
                <a:ea typeface="方正隶变_GBK" panose="02000000000000000000" charset="-122"/>
              </a:rPr>
              <a:t>                               </a:t>
            </a:r>
            <a:r>
              <a:rPr lang="zh-CN" altLang="en-US" sz="4000" smtClean="0">
                <a:solidFill>
                  <a:srgbClr val="FFFF00"/>
                </a:solidFill>
                <a:latin typeface="方正隶变_GBK" panose="02000000000000000000" charset="-122"/>
                <a:ea typeface="方正隶变_GBK" panose="02000000000000000000" charset="-122"/>
              </a:rPr>
              <a:t>作者：</a:t>
            </a:r>
            <a:r>
              <a:rPr lang="zh-CN" altLang="en-US" sz="320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方正隶变_GBK" panose="02000000000000000000" charset="-122"/>
                <a:ea typeface="方正隶变_GBK" panose="02000000000000000000" charset="-122"/>
              </a:rPr>
              <a:t>纯之风</a:t>
            </a:r>
            <a:endParaRPr lang="zh-CN" altLang="en-US" sz="320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方正隶变_GBK" panose="02000000000000000000" charset="-122"/>
              <a:ea typeface="方正隶变_GBK" panose="02000000000000000000" charset="-122"/>
            </a:endParaRPr>
          </a:p>
        </p:txBody>
      </p:sp>
    </p:spTree>
    <p:custDataLst>
      <p:tags r:id="rId3"/>
    </p:custData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strVal val="#ppt_w*0.05"/>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anim calcmode="lin" valueType="num">
                                      <p:cBhvr>
                                        <p:cTn id="27" dur="500" fill="hold"/>
                                        <p:tgtEl>
                                          <p:spTgt spid="7"/>
                                        </p:tgtEl>
                                        <p:attrNameLst>
                                          <p:attrName>ppt_x</p:attrName>
                                        </p:attrNameLst>
                                      </p:cBhvr>
                                      <p:tavLst>
                                        <p:tav tm="0">
                                          <p:val>
                                            <p:strVal val="#ppt_x-.2"/>
                                          </p:val>
                                        </p:tav>
                                        <p:tav tm="100000">
                                          <p:val>
                                            <p:strVal val="#ppt_x"/>
                                          </p:val>
                                        </p:tav>
                                      </p:tavLst>
                                    </p:anim>
                                    <p:anim calcmode="lin" valueType="num">
                                      <p:cBhvr>
                                        <p:cTn id="28" dur="500" fill="hold"/>
                                        <p:tgtEl>
                                          <p:spTgt spid="7"/>
                                        </p:tgtEl>
                                        <p:attrNameLst>
                                          <p:attrName>ppt_y</p:attrName>
                                        </p:attrNameLst>
                                      </p:cBhvr>
                                      <p:tavLst>
                                        <p:tav tm="0">
                                          <p:val>
                                            <p:strVal val="#ppt_y"/>
                                          </p:val>
                                        </p:tav>
                                        <p:tav tm="100000">
                                          <p:val>
                                            <p:strVal val="#ppt_y"/>
                                          </p:val>
                                        </p:tav>
                                      </p:tavLst>
                                    </p:anim>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sz="6000">
                <a:solidFill>
                  <a:srgbClr val="FF0000"/>
                </a:solidFill>
                <a:latin typeface="锐字云字库魏体1.0" panose="02010604000000000000" charset="-122"/>
                <a:ea typeface="锐字云字库魏体1.0" panose="02010604000000000000" charset="-122"/>
              </a:rPr>
              <a:t>好处：</a:t>
            </a:r>
            <a:endParaRPr lang="zh-CN" altLang="en-US" sz="6000">
              <a:solidFill>
                <a:srgbClr val="FF0000"/>
              </a:solidFill>
              <a:latin typeface="锐字云字库魏体1.0" panose="02010604000000000000" charset="-122"/>
              <a:ea typeface="锐字云字库魏体1.0" panose="02010604000000000000" charset="-122"/>
            </a:endParaRPr>
          </a:p>
        </p:txBody>
      </p:sp>
      <p:sp>
        <p:nvSpPr>
          <p:cNvPr id="3" name="内容占位符 2"/>
          <p:cNvSpPr>
            <a:spLocks noGrp="1"/>
          </p:cNvSpPr>
          <p:nvPr>
            <p:ph idx="1"/>
          </p:nvPr>
        </p:nvSpPr>
        <p:spPr/>
        <p:txBody>
          <a:bodyPr>
            <a:noAutofit/>
          </a:bodyPr>
          <a:p>
            <a:r>
              <a:rPr lang="zh-CN" altLang="en-US" sz="5400">
                <a:solidFill>
                  <a:srgbClr val="FFFF00"/>
                </a:solidFill>
                <a:latin typeface="方正隶变_GBK" panose="02000000000000000000" charset="-122"/>
                <a:ea typeface="方正隶变_GBK" panose="02000000000000000000" charset="-122"/>
              </a:rPr>
              <a:t>夸张的作用是用言过其实的方法，突出事物的本质，或加强作者的某种感情，强调语气，烘托气氛，引起读者的联想与引起读者丰富的想象和强烈共鸣，但并不是一种自说其话、夸大事实的手法。</a:t>
            </a:r>
            <a:endParaRPr lang="zh-CN" altLang="en-US" sz="54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p:txBody>
          <a:bodyPr>
            <a:prstTxWarp prst="textSlantUp">
              <a:avLst/>
            </a:prstTxWarp>
          </a:bodyPr>
          <a:p>
            <a:r>
              <a:rPr lang="en-US" altLang="zh-CN" sz="4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NO.4</a:t>
            </a:r>
            <a:r>
              <a:rPr lang="zh-CN" altLang="en-US" sz="4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象征</a:t>
            </a:r>
            <a:endParaRPr lang="zh-CN" altLang="en-US" sz="4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bodyPr>
          <a:p>
            <a:r>
              <a:rPr lang="zh-CN" altLang="en-US" sz="7200">
                <a:solidFill>
                  <a:srgbClr val="C00000"/>
                </a:solidFill>
                <a:latin typeface="锐字云字库魏体1.0" panose="02010604000000000000" charset="-122"/>
                <a:ea typeface="锐字云字库魏体1.0" panose="02010604000000000000" charset="-122"/>
              </a:rPr>
              <a:t>定义：</a:t>
            </a:r>
            <a:endParaRPr lang="zh-CN" altLang="en-US" sz="7200">
              <a:solidFill>
                <a:srgbClr val="C00000"/>
              </a:solidFill>
              <a:latin typeface="锐字云字库魏体1.0" panose="02010604000000000000" charset="-122"/>
              <a:ea typeface="锐字云字库魏体1.0" panose="02010604000000000000" charset="-122"/>
            </a:endParaRPr>
          </a:p>
        </p:txBody>
      </p:sp>
      <p:sp>
        <p:nvSpPr>
          <p:cNvPr id="3" name="内容占位符 2"/>
          <p:cNvSpPr>
            <a:spLocks noGrp="1"/>
          </p:cNvSpPr>
          <p:nvPr>
            <p:ph idx="1"/>
          </p:nvPr>
        </p:nvSpPr>
        <p:spPr/>
        <p:txBody>
          <a:bodyPr>
            <a:noAutofit/>
          </a:bodyPr>
          <a:p>
            <a:r>
              <a:rPr lang="zh-CN" altLang="en-US" sz="6000">
                <a:solidFill>
                  <a:srgbClr val="FFFF00"/>
                </a:solidFill>
                <a:latin typeface="方正隶变_GBK" panose="02000000000000000000" charset="-122"/>
                <a:ea typeface="方正隶变_GBK" panose="02000000000000000000" charset="-122"/>
              </a:rPr>
              <a:t>借用某种具体的形象的事物暗示特定的人物或事理，以表达真挚的感情和深刻的寓意，这种以物征事的艺术表现手法叫象征。</a:t>
            </a:r>
            <a:endParaRPr lang="zh-CN" altLang="en-US" sz="60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9" presetClass="entr" presetSubtype="1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6000">
                <a:solidFill>
                  <a:srgbClr val="FF0000"/>
                </a:solidFill>
                <a:latin typeface="锐字云字库魏体1.0" panose="02010604000000000000" charset="-122"/>
                <a:ea typeface="锐字云字库魏体1.0" panose="02010604000000000000" charset="-122"/>
              </a:rPr>
              <a:t>作用：</a:t>
            </a:r>
            <a:endParaRPr lang="zh-CN" altLang="en-US" sz="6000">
              <a:solidFill>
                <a:srgbClr val="FF0000"/>
              </a:solidFill>
              <a:latin typeface="锐字云字库魏体1.0" panose="02010604000000000000" charset="-122"/>
              <a:ea typeface="锐字云字库魏体1.0" panose="02010604000000000000" charset="-122"/>
            </a:endParaRPr>
          </a:p>
        </p:txBody>
      </p:sp>
      <p:sp>
        <p:nvSpPr>
          <p:cNvPr id="3" name="内容占位符 2"/>
          <p:cNvSpPr>
            <a:spLocks noGrp="1"/>
          </p:cNvSpPr>
          <p:nvPr>
            <p:ph idx="1"/>
          </p:nvPr>
        </p:nvSpPr>
        <p:spPr/>
        <p:txBody>
          <a:bodyPr>
            <a:noAutofit/>
          </a:bodyPr>
          <a:p>
            <a:r>
              <a:rPr lang="zh-CN" altLang="en-US" sz="6600">
                <a:solidFill>
                  <a:srgbClr val="FFFF00"/>
                </a:solidFill>
                <a:latin typeface="方正隶变_GBK" panose="02000000000000000000" charset="-122"/>
                <a:ea typeface="方正隶变_GBK" panose="02000000000000000000" charset="-122"/>
              </a:rPr>
              <a:t>寓意深刻，能丰富人们的联想，耐人寻味，使人获得意境无穷的感觉;能给人以简练、形象的实感，能表达真挚的感情。</a:t>
            </a:r>
            <a:endParaRPr lang="zh-CN" altLang="en-US" sz="66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to="" calcmode="lin" valueType="num">
                                      <p:cBhvr>
                                        <p:cTn id="25" dur="1" fill="hold"/>
                                        <p:tgtEl>
                                          <p:spTgt spid="3">
                                            <p:txEl>
                                              <p:pRg st="0" end="0"/>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p:txBody>
          <a:bodyPr>
            <a:prstTxWarp prst="textSlantUp">
              <a:avLst/>
            </a:prstTxWarp>
          </a:bodyPr>
          <a:p>
            <a:r>
              <a:rPr lang="en-US" altLang="zh-C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NO.5  </a:t>
            </a:r>
            <a:r>
              <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对比</a:t>
            </a:r>
            <a:endPar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1"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4800">
                <a:solidFill>
                  <a:srgbClr val="FF0000"/>
                </a:solidFill>
                <a:latin typeface="锐字云字库彩云体1.0" panose="02010604000000000000" charset="-122"/>
                <a:ea typeface="锐字云字库彩云体1.0" panose="02010604000000000000" charset="-122"/>
              </a:rPr>
              <a:t>定义：</a:t>
            </a:r>
            <a:endParaRPr lang="zh-CN" altLang="en-US" sz="4800">
              <a:solidFill>
                <a:srgbClr val="FF0000"/>
              </a:solidFill>
              <a:latin typeface="锐字云字库彩云体1.0" panose="02010604000000000000" charset="-122"/>
              <a:ea typeface="锐字云字库彩云体1.0" panose="02010604000000000000" charset="-122"/>
            </a:endParaRPr>
          </a:p>
        </p:txBody>
      </p:sp>
      <p:sp>
        <p:nvSpPr>
          <p:cNvPr id="3" name="内容占位符 2"/>
          <p:cNvSpPr>
            <a:spLocks noGrp="1"/>
          </p:cNvSpPr>
          <p:nvPr>
            <p:ph idx="1"/>
          </p:nvPr>
        </p:nvSpPr>
        <p:spPr/>
        <p:txBody>
          <a:bodyPr>
            <a:noAutofit/>
          </a:bodyPr>
          <a:p>
            <a:r>
              <a:rPr lang="zh-CN" altLang="en-US" sz="5400">
                <a:solidFill>
                  <a:srgbClr val="FFFF00"/>
                </a:solidFill>
                <a:latin typeface="方正隶变_GBK" panose="02000000000000000000" charset="-122"/>
                <a:ea typeface="方正隶变_GBK" panose="02000000000000000000" charset="-122"/>
              </a:rPr>
              <a:t>是把具有明显差异、矛盾和对立的双方安排在一起，进行对照比较的表现手法。对比是把对立的意思或事物、或把事物的两个方面放在一起作比较，让读者在比较中分清好坏、辨别是非。</a:t>
            </a:r>
            <a:endParaRPr lang="zh-CN" altLang="en-US" sz="54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3"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6000">
                <a:solidFill>
                  <a:srgbClr val="FFFF00"/>
                </a:solidFill>
                <a:latin typeface="锐字云字库魏体1.0" panose="02010604000000000000" charset="-122"/>
                <a:ea typeface="锐字云字库魏体1.0" panose="02010604000000000000" charset="-122"/>
              </a:rPr>
              <a:t>作用：</a:t>
            </a:r>
            <a:endParaRPr lang="zh-CN" altLang="en-US" sz="6000">
              <a:solidFill>
                <a:srgbClr val="FFFF00"/>
              </a:solidFill>
              <a:latin typeface="锐字云字库魏体1.0" panose="02010604000000000000" charset="-122"/>
              <a:ea typeface="锐字云字库魏体1.0" panose="02010604000000000000" charset="-122"/>
            </a:endParaRPr>
          </a:p>
        </p:txBody>
      </p:sp>
      <p:sp>
        <p:nvSpPr>
          <p:cNvPr id="3" name="内容占位符 2"/>
          <p:cNvSpPr>
            <a:spLocks noGrp="1"/>
          </p:cNvSpPr>
          <p:nvPr>
            <p:ph idx="1"/>
          </p:nvPr>
        </p:nvSpPr>
        <p:spPr/>
        <p:txBody>
          <a:bodyPr>
            <a:noAutofit/>
          </a:bodyPr>
          <a:p>
            <a:r>
              <a:rPr lang="zh-CN" altLang="en-US" sz="8000">
                <a:solidFill>
                  <a:srgbClr val="FF0000"/>
                </a:solidFill>
                <a:latin typeface="方正隶变_GBK" panose="02000000000000000000" charset="-122"/>
                <a:ea typeface="方正隶变_GBK" panose="02000000000000000000" charset="-122"/>
              </a:rPr>
              <a:t>突出好与坏、善与恶、美与丑的对立，给人极鲜明的形象和极强烈的感受。</a:t>
            </a:r>
            <a:endParaRPr lang="zh-CN" altLang="en-US" sz="8000">
              <a:solidFill>
                <a:srgbClr val="FF0000"/>
              </a:solidFill>
              <a:latin typeface="方正隶变_GBK" panose="02000000000000000000" charset="-122"/>
              <a:ea typeface="方正隶变_GBK" panose="02000000000000000000"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p:txBody>
          <a:bodyPr>
            <a:prstTxWarp prst="textSlantUp">
              <a:avLst/>
            </a:prstTxWarp>
          </a:bodyPr>
          <a:p>
            <a:pPr lvl="5"/>
            <a:r>
              <a:rPr lang="en-US" altLang="zh-C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NO.6</a:t>
            </a:r>
            <a:r>
              <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欲扬先抑</a:t>
            </a:r>
            <a:endPar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4800">
                <a:solidFill>
                  <a:srgbClr val="FF0000"/>
                </a:solidFill>
                <a:latin typeface="锐字云字库魏体1.0" panose="02010604000000000000" charset="-122"/>
                <a:ea typeface="锐字云字库魏体1.0" panose="02010604000000000000" charset="-122"/>
              </a:rPr>
              <a:t>定义：</a:t>
            </a:r>
            <a:endParaRPr lang="zh-CN" altLang="en-US" sz="4800">
              <a:solidFill>
                <a:srgbClr val="FF0000"/>
              </a:solidFill>
              <a:latin typeface="锐字云字库魏体1.0" panose="02010604000000000000" charset="-122"/>
              <a:ea typeface="锐字云字库魏体1.0" panose="02010604000000000000" charset="-122"/>
            </a:endParaRPr>
          </a:p>
        </p:txBody>
      </p:sp>
      <p:sp>
        <p:nvSpPr>
          <p:cNvPr id="3" name="内容占位符 2"/>
          <p:cNvSpPr>
            <a:spLocks noGrp="1"/>
          </p:cNvSpPr>
          <p:nvPr>
            <p:ph idx="1"/>
          </p:nvPr>
        </p:nvSpPr>
        <p:spPr/>
        <p:txBody>
          <a:bodyPr>
            <a:noAutofit/>
          </a:bodyPr>
          <a:p>
            <a:r>
              <a:rPr lang="zh-CN" altLang="en-US" sz="8000">
                <a:latin typeface="方正隶变_GBK" panose="02000000000000000000" charset="-122"/>
                <a:ea typeface="方正隶变_GBK" panose="02000000000000000000" charset="-122"/>
              </a:rPr>
              <a:t>作者想褒扬某个人物，却不从褒扬处落笔，而先是按下，从相反的贬抑处落笔。</a:t>
            </a:r>
            <a:endParaRPr lang="zh-CN" altLang="en-US" sz="8000">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bodyPr>
          <a:p>
            <a:r>
              <a:rPr lang="zh-CN" altLang="en-US" sz="6600">
                <a:solidFill>
                  <a:srgbClr val="FF0000"/>
                </a:solidFill>
                <a:latin typeface="方正隶变_GBK" panose="02000000000000000000" charset="-122"/>
                <a:ea typeface="方正隶变_GBK" panose="02000000000000000000" charset="-122"/>
              </a:rPr>
              <a:t>好处：</a:t>
            </a:r>
            <a:endParaRPr lang="zh-CN" altLang="en-US" sz="6600">
              <a:solidFill>
                <a:srgbClr val="FF0000"/>
              </a:solidFill>
              <a:latin typeface="方正隶变_GBK" panose="02000000000000000000" charset="-122"/>
              <a:ea typeface="方正隶变_GBK" panose="02000000000000000000" charset="-122"/>
            </a:endParaRPr>
          </a:p>
        </p:txBody>
      </p:sp>
      <p:sp>
        <p:nvSpPr>
          <p:cNvPr id="3" name="内容占位符 2"/>
          <p:cNvSpPr>
            <a:spLocks noGrp="1"/>
          </p:cNvSpPr>
          <p:nvPr>
            <p:ph idx="1"/>
          </p:nvPr>
        </p:nvSpPr>
        <p:spPr/>
        <p:txBody>
          <a:bodyPr>
            <a:noAutofit/>
          </a:bodyPr>
          <a:p>
            <a:r>
              <a:rPr lang="zh-CN" altLang="en-US" sz="5400">
                <a:solidFill>
                  <a:srgbClr val="FFFF00"/>
                </a:solidFill>
                <a:latin typeface="方正隶变_GBK" panose="02000000000000000000" charset="-122"/>
                <a:ea typeface="方正隶变_GBK" panose="02000000000000000000" charset="-122"/>
              </a:rPr>
              <a:t>能够很好的表达出作者充沛的感情，使情节多变，形成波澜起伏，造成鲜明对比，容易使读者在阅读过程中，产生恍然大悟的感觉，留下比较深刻的印象。</a:t>
            </a:r>
            <a:endParaRPr lang="zh-CN" altLang="en-US" sz="54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by="(-#ppt_w*2)" calcmode="lin" valueType="num">
                                      <p:cBhvr rctx="PPT">
                                        <p:cTn id="12" dur="500" autoRev="1" fill="hold">
                                          <p:stCondLst>
                                            <p:cond delay="0"/>
                                          </p:stCondLst>
                                        </p:cTn>
                                        <p:tgtEl>
                                          <p:spTgt spid="3">
                                            <p:txEl>
                                              <p:pRg st="0" end="0"/>
                                            </p:txEl>
                                          </p:spTgt>
                                        </p:tgtEl>
                                        <p:attrNameLst>
                                          <p:attrName>ppt_w</p:attrName>
                                        </p:attrNameLst>
                                      </p:cBhvr>
                                    </p:anim>
                                    <p:anim by="(#ppt_w*0.50)" calcmode="lin" valueType="num">
                                      <p:cBhvr>
                                        <p:cTn id="13" dur="500" decel="50000" autoRev="1" fill="hold">
                                          <p:stCondLst>
                                            <p:cond delay="0"/>
                                          </p:stCondLst>
                                        </p:cTn>
                                        <p:tgtEl>
                                          <p:spTgt spid="3">
                                            <p:txEl>
                                              <p:pRg st="0" end="0"/>
                                            </p:txEl>
                                          </p:spTgt>
                                        </p:tgtEl>
                                        <p:attrNameLst>
                                          <p:attrName>ppt_x</p:attrName>
                                        </p:attrNameLst>
                                      </p:cBhvr>
                                    </p:anim>
                                    <p:anim from="(-#ppt_h/2)" to="(#ppt_y)" calcmode="lin" valueType="num">
                                      <p:cBhvr>
                                        <p:cTn id="14" dur="1000" fill="hold">
                                          <p:stCondLst>
                                            <p:cond delay="0"/>
                                          </p:stCondLst>
                                        </p:cTn>
                                        <p:tgtEl>
                                          <p:spTgt spid="3">
                                            <p:txEl>
                                              <p:pRg st="0" end="0"/>
                                            </p:txEl>
                                          </p:spTgt>
                                        </p:tgtEl>
                                        <p:attrNameLst>
                                          <p:attrName>ppt_y</p:attrName>
                                        </p:attrNameLst>
                                      </p:cBhvr>
                                    </p:anim>
                                    <p:animRot by="21600000">
                                      <p:cBhvr>
                                        <p:cTn id="15"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6" name="标题 5"/>
          <p:cNvSpPr>
            <a:spLocks noGrp="1"/>
          </p:cNvSpPr>
          <p:nvPr>
            <p:custDataLst>
              <p:tags r:id="rId2"/>
            </p:custDataLst>
          </p:nvPr>
        </p:nvSpPr>
        <p:spPr>
          <a:xfrm>
            <a:off x="838200" y="365125"/>
            <a:ext cx="10515600" cy="10350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rgbClr val="FFFFFF"/>
                </a:solidFill>
                <a:latin typeface="黑体" panose="02010600030101010101" charset="-122"/>
                <a:ea typeface="黑体" panose="02010600030101010101" charset="-122"/>
                <a:cs typeface="+mj-cs"/>
              </a:defRPr>
            </a:lvl1pPr>
          </a:lstStyle>
          <a:p>
            <a:r>
              <a:rPr lang="zh-CN" altLang="en-US" sz="7200" dirty="0">
                <a:solidFill>
                  <a:srgbClr val="C00000"/>
                </a:solidFill>
                <a:latin typeface="锐字云字库魏体1.0" panose="02010604000000000000" charset="-122"/>
                <a:ea typeface="锐字云字库魏体1.0" panose="02010604000000000000" charset="-122"/>
              </a:rPr>
              <a:t>概念：</a:t>
            </a:r>
            <a:endParaRPr lang="zh-CN" altLang="en-US" sz="7200" dirty="0">
              <a:solidFill>
                <a:srgbClr val="C00000"/>
              </a:solidFill>
              <a:latin typeface="锐字云字库魏体1.0" panose="02010604000000000000" charset="-122"/>
              <a:ea typeface="锐字云字库魏体1.0" panose="02010604000000000000" charset="-122"/>
            </a:endParaRPr>
          </a:p>
        </p:txBody>
      </p:sp>
      <p:sp>
        <p:nvSpPr>
          <p:cNvPr id="7" name="内容占位符 6"/>
          <p:cNvSpPr>
            <a:spLocks noGrp="1"/>
          </p:cNvSpPr>
          <p:nvPr>
            <p:custDataLst>
              <p:tags r:id="rId3"/>
            </p:custDataLst>
          </p:nvPr>
        </p:nvSpPr>
        <p:spPr>
          <a:xfrm>
            <a:off x="838200" y="1652051"/>
            <a:ext cx="10515600" cy="4524912"/>
          </a:xfrm>
          <a:prstGeom prst="rect">
            <a:avLst/>
          </a:prstGeom>
        </p:spPr>
        <p:txBody>
          <a:bodyPr vert="horz" lIns="91440" tIns="45720" rIns="91440" bIns="45720" rtlCol="0">
            <a:noAutofit/>
            <a:scene3d>
              <a:camera prst="orthographicFront"/>
              <a:lightRig rig="threePt" dir="t"/>
            </a:scene3d>
          </a:bodyPr>
          <a:lstStyle>
            <a:lvl1pPr marL="228600" indent="-228600" algn="l" defTabSz="914400" rtl="0" eaLnBrk="1" latinLnBrk="0" hangingPunct="1">
              <a:lnSpc>
                <a:spcPct val="90000"/>
              </a:lnSpc>
              <a:spcBef>
                <a:spcPts val="1000"/>
              </a:spcBef>
              <a:buClr>
                <a:srgbClr val="8EC9EE">
                  <a:lumMod val="60000"/>
                  <a:lumOff val="40000"/>
                </a:srgbClr>
              </a:buClr>
              <a:buFont typeface="Webdings" panose="05030102010509060703" pitchFamily="18" charset="2"/>
              <a:buChar char=""/>
              <a:defRPr sz="2400" kern="1200">
                <a:solidFill>
                  <a:srgbClr val="FFFFFF"/>
                </a:solidFill>
                <a:latin typeface="黑体" panose="02010600030101010101" charset="-122"/>
                <a:ea typeface="黑体" panose="02010600030101010101"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FFFFFF"/>
                </a:solidFill>
                <a:latin typeface="黑体" panose="02010600030101010101" charset="-122"/>
                <a:ea typeface="黑体" panose="02010600030101010101"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黑体" panose="02010600030101010101" charset="-122"/>
                <a:ea typeface="黑体" panose="02010600030101010101"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黑体" panose="02010600030101010101" charset="-122"/>
                <a:ea typeface="黑体" panose="02010600030101010101"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黑体" panose="02010600030101010101" charset="-122"/>
                <a:ea typeface="黑体" panose="02010600030101010101"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mn-lt"/>
                <a:ea typeface="+mn-ea"/>
                <a:cs typeface="+mn-cs"/>
              </a:defRPr>
            </a:lvl9pPr>
          </a:lstStyle>
          <a:p>
            <a:pPr>
              <a:lnSpc>
                <a:spcPct val="150000"/>
              </a:lnSpc>
            </a:pPr>
            <a:r>
              <a:rPr lang="zh-CN" altLang="en-US" sz="72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方正隶变_GBK" panose="02000000000000000000" charset="-122"/>
                <a:ea typeface="方正隶变_GBK" panose="02000000000000000000" charset="-122"/>
              </a:rPr>
              <a:t>在文学作品中，塑造形象，反映生活运用的各种具体方法和技巧。</a:t>
            </a:r>
            <a:endParaRPr lang="zh-CN" altLang="en-US" sz="72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方正隶变_GBK" panose="02000000000000000000" charset="-122"/>
              <a:ea typeface="方正隶变_GBK" panose="02000000000000000000" charset="-122"/>
            </a:endParaRPr>
          </a:p>
        </p:txBody>
      </p:sp>
    </p:spTree>
    <p:custDataLst>
      <p:tags r:id="rId4"/>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rstTxWarp prst="textCascadeUp">
              <a:avLst/>
            </a:prstTxWarp>
          </a:bodyPr>
          <a:p>
            <a:pPr marL="0" indent="0">
              <a:buNone/>
            </a:pPr>
            <a:r>
              <a:rPr lang="zh-CN" altLang="en-US"/>
              <a:t>再见</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a:xfrm>
            <a:off x="137160" y="321310"/>
            <a:ext cx="11216640" cy="5855970"/>
          </a:xfrm>
        </p:spPr>
        <p:txBody>
          <a:bodyPr>
            <a:prstTxWarp prst="textSlantUp">
              <a:avLst/>
            </a:prstTxWarp>
          </a:bodyPr>
          <a:p>
            <a:pPr marL="0" indent="0">
              <a:buNone/>
            </a:pPr>
            <a:r>
              <a:rPr lang="en-US" altLang="zh-CN" sz="13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NO.1</a:t>
            </a:r>
            <a:endParaRPr lang="en-US" altLang="zh-CN" sz="13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a:p>
            <a:pPr marL="0" indent="0">
              <a:buNone/>
            </a:pPr>
            <a:r>
              <a:rPr lang="zh-CN" altLang="en-US" sz="8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托物言志（托物寓意）</a:t>
            </a:r>
            <a:endParaRPr lang="en-US" altLang="zh-CN" sz="8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2" name="标题 1"/>
          <p:cNvSpPr>
            <a:spLocks noGrp="1"/>
          </p:cNvSpPr>
          <p:nvPr>
            <p:ph type="title"/>
          </p:nvPr>
        </p:nvSpPr>
        <p:spPr>
          <a:xfrm>
            <a:off x="471170" y="365125"/>
            <a:ext cx="11249660" cy="6304915"/>
          </a:xfrm>
        </p:spPr>
        <p:txBody>
          <a:bodyPr>
            <a:normAutofit/>
          </a:bodyPr>
          <a:p>
            <a:r>
              <a:rPr lang="en-US" altLang="zh-CN" sz="4400">
                <a:solidFill>
                  <a:srgbClr val="FFC000"/>
                </a:solidFill>
                <a:latin typeface="锐字云字库魏体1.0" panose="02010604000000000000" charset="-122"/>
                <a:ea typeface="锐字云字库魏体1.0" panose="02010604000000000000" charset="-122"/>
              </a:rPr>
              <a:t>      </a:t>
            </a:r>
            <a:r>
              <a:rPr lang="zh-CN" altLang="en-US" sz="4400">
                <a:solidFill>
                  <a:srgbClr val="FFFF00"/>
                </a:solidFill>
                <a:latin typeface="锐字云字库魏体1.0" panose="02010604000000000000" charset="-122"/>
                <a:ea typeface="锐字云字库魏体1.0" panose="02010604000000000000" charset="-122"/>
              </a:rPr>
              <a:t>定义：</a:t>
            </a:r>
            <a:r>
              <a:rPr lang="en-US" altLang="zh-CN" sz="4400">
                <a:solidFill>
                  <a:srgbClr val="FFC000"/>
                </a:solidFill>
                <a:latin typeface="锐字云字库魏体1.0" panose="02010604000000000000" charset="-122"/>
                <a:ea typeface="锐字云字库魏体1.0" panose="02010604000000000000" charset="-122"/>
              </a:rPr>
              <a:t>    </a:t>
            </a:r>
            <a:r>
              <a:rPr lang="en-US" altLang="zh-CN" sz="4400">
                <a:solidFill>
                  <a:srgbClr val="FF0000"/>
                </a:solidFill>
                <a:latin typeface="锐字云字库魏体1.0" panose="02010604000000000000" charset="-122"/>
                <a:ea typeface="锐字云字库魏体1.0" panose="02010604000000000000" charset="-122"/>
              </a:rPr>
              <a:t>托物言志是古典诗词中常见的一种表现手法。所谓托物言志，也称寄意于物</a:t>
            </a:r>
            <a:r>
              <a:rPr lang="zh-CN" altLang="en-US" sz="4400">
                <a:solidFill>
                  <a:srgbClr val="FF0000"/>
                </a:solidFill>
                <a:latin typeface="锐字云字库魏体1.0" panose="02010604000000000000" charset="-122"/>
                <a:ea typeface="锐字云字库魏体1.0" panose="02010604000000000000" charset="-122"/>
              </a:rPr>
              <a:t>，托物寓意</a:t>
            </a:r>
            <a:r>
              <a:rPr lang="en-US" altLang="zh-CN" sz="4400">
                <a:solidFill>
                  <a:srgbClr val="FF0000"/>
                </a:solidFill>
                <a:latin typeface="锐字云字库魏体1.0" panose="02010604000000000000" charset="-122"/>
                <a:ea typeface="锐字云字库魏体1.0" panose="02010604000000000000" charset="-122"/>
              </a:rPr>
              <a:t>，是指诗人运用象征或起兴等手法，通过描摹客观上事物的某一个方面的特征来表达作者情感或揭示作品的主旨。</a:t>
            </a:r>
            <a:r>
              <a:rPr lang="zh-CN" altLang="en-US" sz="440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锐字云字库彩云体1.0" panose="02010604000000000000" charset="-122"/>
                <a:ea typeface="锐字云字库彩云体1.0" panose="02010604000000000000" charset="-122"/>
              </a:rPr>
              <a:t>作用</a:t>
            </a:r>
            <a:r>
              <a:rPr lang="en-US" altLang="zh-CN" sz="4400">
                <a:solidFill>
                  <a:srgbClr val="FFC000"/>
                </a:solidFill>
                <a:latin typeface="锐字云字库魏体1.0" panose="02010604000000000000" charset="-122"/>
                <a:ea typeface="锐字云字库魏体1.0" panose="02010604000000000000" charset="-122"/>
              </a:rPr>
              <a:t>    </a:t>
            </a:r>
            <a:r>
              <a:rPr lang="zh-CN" altLang="en-US" sz="4400">
                <a:solidFill>
                  <a:srgbClr val="FFC000"/>
                </a:solidFill>
                <a:latin typeface="方正隶变_GBK" panose="02000000000000000000" charset="-122"/>
                <a:ea typeface="方正隶变_GBK" panose="02000000000000000000" charset="-122"/>
              </a:rPr>
              <a:t>使文章显得深刻含蓄，饶有韵致，有具体形象，可感性强。</a:t>
            </a:r>
            <a:r>
              <a:rPr lang="en-US" altLang="zh-CN" sz="4400">
                <a:solidFill>
                  <a:srgbClr val="FFC000"/>
                </a:solidFill>
                <a:latin typeface="锐字云字库魏体1.0" panose="02010604000000000000" charset="-122"/>
                <a:ea typeface="锐字云字库魏体1.0" panose="02010604000000000000" charset="-122"/>
              </a:rPr>
              <a:t>                        </a:t>
            </a:r>
            <a:endParaRPr lang="zh-CN" altLang="en-US" sz="4400">
              <a:solidFill>
                <a:srgbClr val="FFC000"/>
              </a:solidFill>
              <a:latin typeface="锐字云字库魏体1.0" panose="02010604000000000000" charset="-122"/>
              <a:ea typeface="锐字云字库魏体1.0" panose="02010604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3"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2" grpId="3"/>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p:txBody>
          <a:bodyPr>
            <a:prstTxWarp prst="textSlantUp">
              <a:avLst/>
            </a:prstTxWarp>
          </a:bodyPr>
          <a:p>
            <a:r>
              <a:rPr lang="en-US" altLang="zh-CN" sz="66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NO.2  </a:t>
            </a:r>
            <a:r>
              <a:rPr lang="zh-CN" altLang="en-US" sz="66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拟人</a:t>
            </a:r>
            <a:endParaRPr lang="zh-CN" altLang="en-US" sz="66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7160" y="365125"/>
            <a:ext cx="12021820" cy="6446520"/>
          </a:xfrm>
        </p:spPr>
        <p:txBody>
          <a:bodyPr>
            <a:noAutofit/>
          </a:bodyPr>
          <a:p>
            <a:r>
              <a:rPr lang="zh-CN" altLang="en-US" sz="6600">
                <a:solidFill>
                  <a:srgbClr val="FFFF00"/>
                </a:solidFill>
                <a:latin typeface="方正隶变_GBK" panose="02000000000000000000" charset="-122"/>
                <a:ea typeface="方正隶变_GBK" panose="02000000000000000000" charset="-122"/>
              </a:rPr>
              <a:t>定义：指把物（包括物体、动物、思想或抽象概念）拟作人，使其具有人的外表、个性或情感的这样的修辞手段。拟人可以通过形容词、动词或名词表现出来。</a:t>
            </a:r>
            <a:endParaRPr lang="zh-CN" altLang="en-US" sz="66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sz="4800">
                <a:ln w="9525">
                  <a:solidFill>
                    <a:schemeClr val="bg1"/>
                  </a:solidFill>
                  <a:prstDash val="solid"/>
                </a:ln>
                <a:solidFill>
                  <a:schemeClr val="tx1"/>
                </a:solidFill>
                <a:effectLst>
                  <a:outerShdw blurRad="12700" dist="38100" dir="2700000" algn="tl" rotWithShape="0">
                    <a:schemeClr val="bg1">
                      <a:lumMod val="50000"/>
                    </a:schemeClr>
                  </a:outerShdw>
                </a:effectLst>
                <a:latin typeface="锐字云字库魏体1.0" panose="02010604000000000000" charset="-122"/>
                <a:ea typeface="锐字云字库魏体1.0" panose="02010604000000000000" charset="-122"/>
              </a:rPr>
              <a:t>好处：拟人化的写法可以使文章更加生动、形象、具体，既能生动形象地写出某事物的某个特点，又有了拟人化之后特有的具象效果。</a:t>
            </a:r>
            <a:endParaRPr lang="zh-CN" altLang="en-US" sz="4800">
              <a:ln w="9525">
                <a:solidFill>
                  <a:schemeClr val="bg1"/>
                </a:solidFill>
                <a:prstDash val="solid"/>
              </a:ln>
              <a:solidFill>
                <a:schemeClr val="tx1"/>
              </a:solidFill>
              <a:effectLst>
                <a:outerShdw blurRad="12700" dist="38100" dir="2700000" algn="tl" rotWithShape="0">
                  <a:schemeClr val="bg1">
                    <a:lumMod val="50000"/>
                  </a:schemeClr>
                </a:outerShdw>
              </a:effectLst>
              <a:latin typeface="锐字云字库魏体1.0" panose="02010604000000000000" charset="-122"/>
              <a:ea typeface="锐字云字库魏体1.0" panose="02010604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p:sp>
        <p:nvSpPr>
          <p:cNvPr id="3" name="内容占位符 2"/>
          <p:cNvSpPr>
            <a:spLocks noGrp="1"/>
          </p:cNvSpPr>
          <p:nvPr>
            <p:ph idx="1"/>
          </p:nvPr>
        </p:nvSpPr>
        <p:spPr/>
        <p:txBody>
          <a:bodyPr>
            <a:prstTxWarp prst="textSlantUp">
              <a:avLst/>
            </a:prstTxWarp>
          </a:bodyPr>
          <a:p>
            <a:pPr lvl="5"/>
            <a:r>
              <a:rPr lang="en-US" altLang="zh-CN" sz="6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NO.3  </a:t>
            </a:r>
            <a:r>
              <a:rPr lang="zh-CN" altLang="en-US" sz="6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夸张</a:t>
            </a:r>
            <a:endParaRPr lang="zh-CN" altLang="en-US" sz="60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scene3d>
              <a:camera prst="orthographicFront"/>
              <a:lightRig rig="threePt" dir="t"/>
            </a:scene3d>
          </a:bodyPr>
          <a:p>
            <a:r>
              <a:rPr lang="zh-CN" altLang="en-US" sz="9600">
                <a:ln w="9525" cmpd="sng">
                  <a:solidFill>
                    <a:schemeClr val="accent1"/>
                  </a:solidFill>
                  <a:prstDash val="solid"/>
                </a:ln>
                <a:solidFill>
                  <a:srgbClr val="FF0000"/>
                </a:solidFill>
                <a:effectLst>
                  <a:glow rad="38100">
                    <a:schemeClr val="accent1">
                      <a:alpha val="40000"/>
                    </a:schemeClr>
                  </a:glow>
                </a:effectLst>
                <a:latin typeface="方正汉简简体" panose="02000000000000000000" charset="-122"/>
                <a:ea typeface="方正汉简简体" panose="02000000000000000000" charset="-122"/>
              </a:rPr>
              <a:t>定义：</a:t>
            </a:r>
            <a:endParaRPr lang="zh-CN" altLang="en-US" sz="9600">
              <a:ln w="9525" cmpd="sng">
                <a:solidFill>
                  <a:schemeClr val="accent1"/>
                </a:solidFill>
                <a:prstDash val="solid"/>
              </a:ln>
              <a:solidFill>
                <a:srgbClr val="FF0000"/>
              </a:solidFill>
              <a:effectLst>
                <a:glow rad="38100">
                  <a:schemeClr val="accent1">
                    <a:alpha val="40000"/>
                  </a:schemeClr>
                </a:glow>
              </a:effectLst>
              <a:latin typeface="方正汉简简体" panose="02000000000000000000" charset="-122"/>
              <a:ea typeface="方正汉简简体" panose="02000000000000000000" charset="-122"/>
            </a:endParaRPr>
          </a:p>
        </p:txBody>
      </p:sp>
      <p:sp>
        <p:nvSpPr>
          <p:cNvPr id="3" name="内容占位符 2"/>
          <p:cNvSpPr>
            <a:spLocks noGrp="1"/>
          </p:cNvSpPr>
          <p:nvPr>
            <p:ph idx="1"/>
          </p:nvPr>
        </p:nvSpPr>
        <p:spPr/>
        <p:txBody>
          <a:bodyPr/>
          <a:p>
            <a:pPr marL="0" indent="0">
              <a:buNone/>
            </a:pPr>
            <a:r>
              <a:rPr lang="zh-CN" altLang="en-US" sz="4800">
                <a:solidFill>
                  <a:srgbClr val="FFFF00"/>
                </a:solidFill>
                <a:latin typeface="方正隶变_GBK" panose="02000000000000000000" charset="-122"/>
                <a:ea typeface="方正隶变_GBK" panose="02000000000000000000" charset="-122"/>
              </a:rPr>
              <a:t>夸张是运用丰富的想象力，在客观现实的基础上有目的地放大或缩小事物的形象特征，以增强表达效果的修辞手法，也叫夸饰或铺张。指为了启发读者或听者的想象力和加强所说的话的力量，用夸大的词语来形容事物。</a:t>
            </a:r>
            <a:endParaRPr lang="zh-CN" altLang="en-US" sz="4800">
              <a:solidFill>
                <a:srgbClr val="FFFF00"/>
              </a:solidFill>
              <a:latin typeface="方正隶变_GBK" panose="02000000000000000000" charset="-122"/>
              <a:ea typeface="方正隶变_GBK"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p="http://schemas.openxmlformats.org/presentationml/2006/main">
  <p:tag name="KSO_WM_TAG_VERSION" val="1.0"/>
  <p:tag name="KSO_WM_TEMPLATE_CATEGORY" val="custom"/>
  <p:tag name="KSO_WM_TEMPLATE_INDEX" val="160415"/>
</p:tagLst>
</file>

<file path=ppt/tags/tag2.xml><?xml version="1.0" encoding="utf-8"?>
<p:tagLst xmlns:p="http://schemas.openxmlformats.org/presentationml/2006/main">
  <p:tag name="KSO_WM_TAG_VERSION" val="1.0"/>
  <p:tag name="KSO_WM_TEMPLATE_CATEGORY" val="custom"/>
  <p:tag name="KSO_WM_TEMPLATE_INDEX" val="160415"/>
</p:tagLst>
</file>

<file path=ppt/tags/tag3.xml><?xml version="1.0" encoding="utf-8"?>
<p:tagLst xmlns:p="http://schemas.openxmlformats.org/presentationml/2006/main">
  <p:tag name="KSO_WM_TAG_VERSION" val="1.0"/>
  <p:tag name="KSO_WM_BEAUTIFY_FLAG" val="#wm#"/>
  <p:tag name="KSO_WM_TEMPLATE_CATEGORY" val="custom"/>
  <p:tag name="KSO_WM_TEMPLATE_INDEX" val="160415"/>
  <p:tag name="KSO_WM_UNIT_TYPE" val="a"/>
  <p:tag name="KSO_WM_UNIT_INDEX" val="1"/>
  <p:tag name="KSO_WM_UNIT_ID" val="custom160415_1*a*1"/>
  <p:tag name="KSO_WM_UNIT_CLEAR" val="1"/>
  <p:tag name="KSO_WM_UNIT_LAYERLEVEL" val="1"/>
  <p:tag name="KSO_WM_UNIT_VALUE" val="44"/>
  <p:tag name="KSO_WM_UNIT_ISCONTENTSTITLE" val="0"/>
  <p:tag name="KSO_WM_UNIT_HIGHLIGHT" val="0"/>
  <p:tag name="KSO_WM_UNIT_COMPATIBLE" val="0"/>
  <p:tag name="KSO_WM_UNIT_PRESET_TEXT_INDEX" val="3"/>
  <p:tag name="KSO_WM_UNIT_PRESET_TEXT_LEN" val="17"/>
</p:tagLst>
</file>

<file path=ppt/tags/tag4.xml><?xml version="1.0" encoding="utf-8"?>
<p:tagLst xmlns:p="http://schemas.openxmlformats.org/presentationml/2006/main">
  <p:tag name="KSO_WM_TAG_VERSION" val="1.0"/>
  <p:tag name="KSO_WM_BEAUTIFY_FLAG" val="#wm#"/>
  <p:tag name="KSO_WM_TEMPLATE_CATEGORY" val="custom"/>
  <p:tag name="KSO_WM_TEMPLATE_INDEX" val="160415"/>
  <p:tag name="KSO_WM_UNIT_TYPE" val="b"/>
  <p:tag name="KSO_WM_UNIT_INDEX" val="1"/>
  <p:tag name="KSO_WM_UNIT_ID" val="custom160415_1*b*1"/>
  <p:tag name="KSO_WM_UNIT_CLEAR" val="1"/>
  <p:tag name="KSO_WM_UNIT_LAYERLEVEL" val="1"/>
  <p:tag name="KSO_WM_UNIT_VALUE" val="70"/>
  <p:tag name="KSO_WM_UNIT_ISCONTENTSTITLE" val="0"/>
  <p:tag name="KSO_WM_UNIT_HIGHLIGHT" val="0"/>
  <p:tag name="KSO_WM_UNIT_COMPATIBLE" val="0"/>
  <p:tag name="KSO_WM_UNIT_PRESET_TEXT_INDEX" val="3"/>
  <p:tag name="KSO_WM_UNIT_PRESET_TEXT_LEN" val="17"/>
</p:tagLst>
</file>

<file path=ppt/tags/tag5.xml><?xml version="1.0" encoding="utf-8"?>
<p:tagLst xmlns:p="http://schemas.openxmlformats.org/presentationml/2006/main">
  <p:tag name="KSO_WM_TEMPLATE_THUMBS_INDEX" val="1、8、12、15、16、21、25、29、33"/>
  <p:tag name="KSO_WM_TEMPLATE_CATEGORY" val="custom"/>
  <p:tag name="KSO_WM_TEMPLATE_INDEX" val="160415"/>
  <p:tag name="KSO_WM_TAG_VERSION" val="1.0"/>
  <p:tag name="KSO_WM_SLIDE_ID" val="custom160415_1"/>
  <p:tag name="KSO_WM_SLIDE_INDEX" val="1"/>
  <p:tag name="KSO_WM_SLIDE_ITEM_CNT" val="2"/>
  <p:tag name="KSO_WM_SLIDE_LAYOUT" val="a_b"/>
  <p:tag name="KSO_WM_SLIDE_LAYOUT_CNT" val="1_1"/>
  <p:tag name="KSO_WM_SLIDE_TYPE" val="title"/>
  <p:tag name="KSO_WM_BEAUTIFY_FLAG" val="#wm#"/>
</p:tagLst>
</file>

<file path=ppt/tags/tag6.xml><?xml version="1.0" encoding="utf-8"?>
<p:tagLst xmlns:p="http://schemas.openxmlformats.org/presentationml/2006/main">
  <p:tag name="KSO_WM_TAG_VERSION" val="1.0"/>
  <p:tag name="KSO_WM_BEAUTIFY_FLAG" val="#wm#"/>
  <p:tag name="KSO_WM_TEMPLATE_CATEGORY" val="custom"/>
  <p:tag name="KSO_WM_TEMPLATE_INDEX" val="160415"/>
  <p:tag name="KSO_WM_UNIT_TYPE" val="a"/>
  <p:tag name="KSO_WM_UNIT_INDEX" val="1"/>
  <p:tag name="KSO_WM_UNIT_ID" val="custom160415_2*a*1"/>
  <p:tag name="KSO_WM_UNIT_CLEAR" val="1"/>
  <p:tag name="KSO_WM_UNIT_LAYERLEVEL" val="1"/>
  <p:tag name="KSO_WM_UNIT_VALUE" val="58"/>
  <p:tag name="KSO_WM_UNIT_ISCONTENTSTITLE" val="0"/>
  <p:tag name="KSO_WM_UNIT_HIGHLIGHT" val="0"/>
  <p:tag name="KSO_WM_UNIT_COMPATIBLE" val="0"/>
  <p:tag name="KSO_WM_UNIT_PRESET_TEXT_INDEX" val="3"/>
  <p:tag name="KSO_WM_UNIT_PRESET_TEXT_LEN" val="17"/>
</p:tagLst>
</file>

<file path=ppt/tags/tag7.xml><?xml version="1.0" encoding="utf-8"?>
<p:tagLst xmlns:p="http://schemas.openxmlformats.org/presentationml/2006/main">
  <p:tag name="KSO_WM_TAG_VERSION" val="1.0"/>
  <p:tag name="KSO_WM_BEAUTIFY_FLAG" val="#wm#"/>
  <p:tag name="KSO_WM_TEMPLATE_CATEGORY" val="custom"/>
  <p:tag name="KSO_WM_TEMPLATE_INDEX" val="160415"/>
  <p:tag name="KSO_WM_UNIT_TYPE" val="f"/>
  <p:tag name="KSO_WM_UNIT_INDEX" val="1"/>
  <p:tag name="KSO_WM_UNIT_ID" val="custom160415_2*f*1"/>
  <p:tag name="KSO_WM_UNIT_CLEAR" val="1"/>
  <p:tag name="KSO_WM_UNIT_LAYERLEVEL" val="1"/>
  <p:tag name="KSO_WM_UNIT_VALUE" val="264"/>
  <p:tag name="KSO_WM_UNIT_HIGHLIGHT" val="0"/>
  <p:tag name="KSO_WM_UNIT_COMPATIBLE" val="0"/>
  <p:tag name="KSO_WM_UNIT_PRESET_TEXT_INDEX" val="5"/>
  <p:tag name="KSO_WM_UNIT_PRESET_TEXT_LEN" val="232"/>
</p:tagLst>
</file>

<file path=ppt/tags/tag8.xml><?xml version="1.0" encoding="utf-8"?>
<p:tagLst xmlns:p="http://schemas.openxmlformats.org/presentationml/2006/main">
  <p:tag name="KSO_WM_TEMPLATE_CATEGORY" val="custom"/>
  <p:tag name="KSO_WM_TEMPLATE_INDEX" val="160415"/>
  <p:tag name="KSO_WM_TAG_VERSION" val="1.0"/>
  <p:tag name="KSO_WM_SLIDE_ID" val="custom160415_2"/>
  <p:tag name="KSO_WM_SLIDE_INDEX" val="2"/>
  <p:tag name="KSO_WM_SLIDE_ITEM_CNT" val="1"/>
  <p:tag name="KSO_WM_SLIDE_LAYOUT" val="a_f"/>
  <p:tag name="KSO_WM_SLIDE_LAYOUT_CNT" val="1_1"/>
  <p:tag name="KSO_WM_SLIDE_TYPE" val="text"/>
  <p:tag name="KSO_WM_BEAUTIFY_FLAG" val="#wm#"/>
  <p:tag name="KSO_WM_SLIDE_POSITION" val="66*130"/>
  <p:tag name="KSO_WM_SLIDE_SIZE" val="828*356"/>
</p:tagLst>
</file>

<file path=ppt/theme/theme1.xml><?xml version="1.0" encoding="utf-8"?>
<a:theme xmlns:a="http://schemas.openxmlformats.org/drawingml/2006/main" name="A000120140530A99PPBG">
  <a:themeElements>
    <a:clrScheme name="127">
      <a:dk1>
        <a:srgbClr val="FFFFFF"/>
      </a:dk1>
      <a:lt1>
        <a:srgbClr val="454749"/>
      </a:lt1>
      <a:dk2>
        <a:srgbClr val="FFFFFF"/>
      </a:dk2>
      <a:lt2>
        <a:srgbClr val="454749"/>
      </a:lt2>
      <a:accent1>
        <a:srgbClr val="8EC9EE"/>
      </a:accent1>
      <a:accent2>
        <a:srgbClr val="8ADCDE"/>
      </a:accent2>
      <a:accent3>
        <a:srgbClr val="ACDDC7"/>
      </a:accent3>
      <a:accent4>
        <a:srgbClr val="8BE1FF"/>
      </a:accent4>
      <a:accent5>
        <a:srgbClr val="A3C2EB"/>
      </a:accent5>
      <a:accent6>
        <a:srgbClr val="FFC000"/>
      </a:accent6>
      <a:hlink>
        <a:srgbClr val="00B0F0"/>
      </a:hlink>
      <a:folHlink>
        <a:srgbClr val="AFB2B4"/>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951</Words>
  <Application>WPS 演示</Application>
  <PresentationFormat>宽屏</PresentationFormat>
  <Paragraphs>62</Paragraphs>
  <Slides>20</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20</vt:i4>
      </vt:variant>
    </vt:vector>
  </HeadingPairs>
  <TitlesOfParts>
    <vt:vector size="39" baseType="lpstr">
      <vt:lpstr>Arial</vt:lpstr>
      <vt:lpstr>宋体</vt:lpstr>
      <vt:lpstr>Wingdings</vt:lpstr>
      <vt:lpstr>黑体</vt:lpstr>
      <vt:lpstr>Webdings</vt:lpstr>
      <vt:lpstr>Arial Black</vt:lpstr>
      <vt:lpstr>Microsoft New Tai Lue</vt:lpstr>
      <vt:lpstr>Bodoni MT Black</vt:lpstr>
      <vt:lpstr>HanWangWCL10</vt:lpstr>
      <vt:lpstr>Aharoni</vt:lpstr>
      <vt:lpstr>锐字云字库彩云体1.0</vt:lpstr>
      <vt:lpstr>方正隶变_GBK</vt:lpstr>
      <vt:lpstr>锐字云字库魏体1.0</vt:lpstr>
      <vt:lpstr>方正汉简简体</vt:lpstr>
      <vt:lpstr>微软雅黑</vt:lpstr>
      <vt:lpstr>Calibri</vt:lpstr>
      <vt:lpstr>Courier New</vt:lpstr>
      <vt:lpstr>PMingLiU</vt:lpstr>
      <vt:lpstr>A000120140530A99PPBG</vt:lpstr>
      <vt:lpstr>PowerPoint 演示文稿</vt:lpstr>
      <vt:lpstr>PowerPoint 演示文稿</vt:lpstr>
      <vt:lpstr>PowerPoint 演示文稿</vt:lpstr>
      <vt:lpstr>      定义：    托物言志是古典诗词中常见的一种表现手法。所谓托物言志，也称寄意于物，托物寓意，是指诗人运用象征或起兴等手法，通过描摹客观上事物的某一个方面的特征来表达作者情感或揭示作品的主旨。作用    使文章显得深刻含蓄，饶有韵致，有具体形象，可感性强。                        </vt:lpstr>
      <vt:lpstr>PowerPoint 演示文稿</vt:lpstr>
      <vt:lpstr>定义：指把物（包括物体、动物、思想或抽象概念）拟作人，使其具有人的外表、个性或情感的这样的修辞手段。拟人可以通过形容词、动词或名词表现出来。</vt:lpstr>
      <vt:lpstr>PowerPoint 演示文稿</vt:lpstr>
      <vt:lpstr>PowerPoint 演示文稿</vt:lpstr>
      <vt:lpstr>定义：</vt:lpstr>
      <vt:lpstr>好处：</vt:lpstr>
      <vt:lpstr>PowerPoint 演示文稿</vt:lpstr>
      <vt:lpstr>定义：</vt:lpstr>
      <vt:lpstr>作用：</vt:lpstr>
      <vt:lpstr>PowerPoint 演示文稿</vt:lpstr>
      <vt:lpstr>定义：</vt:lpstr>
      <vt:lpstr>作用：</vt:lpstr>
      <vt:lpstr>PowerPoint 演示文稿</vt:lpstr>
      <vt:lpstr>定义：</vt:lpstr>
      <vt:lpstr>好处：</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cp:revision>
  <dcterms:created xsi:type="dcterms:W3CDTF">2016-11-05T07:43:00Z</dcterms:created>
  <dcterms:modified xsi:type="dcterms:W3CDTF">2016-11-06T02:11:14Z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2052-10.1.0.6029</vt:lpwstr>
  </property>
</Properties>
</file>