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3"/>
  </p:sldMasterIdLst>
  <p:notesMasterIdLst>
    <p:notesMasterId r:id="rId17"/>
  </p:notesMasterIdLst>
  <p:sldIdLst>
    <p:sldId id="256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EA007-305D-4E6A-A04A-4F0C34CABD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38550" y="1858963"/>
            <a:ext cx="4819650" cy="216058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38550" y="4133851"/>
            <a:ext cx="4819650" cy="15430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3E5136-CC9B-4A61-88D5-8C8849ACCB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2A4188-D5AA-41FA-9D82-DAC832BFCA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70373"/>
            <a:ext cx="10515600" cy="3416400"/>
          </a:xfrm>
        </p:spPr>
        <p:txBody>
          <a:bodyPr lIns="0" rIns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3F3E5136-CC9B-4A61-88D5-8C8849ACCB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D2A4188-D5AA-41FA-9D82-DAC832BFCA4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1"/>
          <p:cNvSpPr>
            <a:spLocks noChangeArrowheads="1"/>
          </p:cNvSpPr>
          <p:nvPr userDrawn="1"/>
        </p:nvSpPr>
        <p:spPr bwMode="auto">
          <a:xfrm>
            <a:off x="838200" y="1573498"/>
            <a:ext cx="10515600" cy="115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4000" y="3956400"/>
            <a:ext cx="6717600" cy="1987200"/>
          </a:xfrm>
        </p:spPr>
        <p:txBody>
          <a:bodyPr anchor="t" anchorCtr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75000" y="299970"/>
            <a:ext cx="10515600" cy="5829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3F3E5136-CC9B-4A61-88D5-8C8849ACCB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D2A4188-D5AA-41FA-9D82-DAC832BFCA4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47"/>
          <p:cNvSpPr/>
          <p:nvPr userDrawn="1"/>
        </p:nvSpPr>
        <p:spPr bwMode="auto">
          <a:xfrm rot="4548535">
            <a:off x="6053148" y="1555695"/>
            <a:ext cx="1126386" cy="1798182"/>
          </a:xfrm>
          <a:custGeom>
            <a:avLst/>
            <a:gdLst>
              <a:gd name="T0" fmla="*/ 189810 w 2694330"/>
              <a:gd name="T1" fmla="*/ 340116 h 2684263"/>
              <a:gd name="T2" fmla="*/ 1761435 w 2694330"/>
              <a:gd name="T3" fmla="*/ 140091 h 2684263"/>
              <a:gd name="T4" fmla="*/ 2628210 w 2694330"/>
              <a:gd name="T5" fmla="*/ 2607066 h 2684263"/>
              <a:gd name="T6" fmla="*/ 104085 w 2694330"/>
              <a:gd name="T7" fmla="*/ 2426091 h 2684263"/>
              <a:gd name="T8" fmla="*/ 189810 w 2694330"/>
              <a:gd name="T9" fmla="*/ 340116 h 2684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4330" h="2684263">
                <a:moveTo>
                  <a:pt x="189810" y="340116"/>
                </a:moveTo>
                <a:cubicBezTo>
                  <a:pt x="424760" y="60716"/>
                  <a:pt x="1078810" y="-152009"/>
                  <a:pt x="1761435" y="140091"/>
                </a:cubicBezTo>
                <a:cubicBezTo>
                  <a:pt x="2012260" y="289316"/>
                  <a:pt x="2948885" y="2153041"/>
                  <a:pt x="2628210" y="2607066"/>
                </a:cubicBezTo>
                <a:cubicBezTo>
                  <a:pt x="2231335" y="2819791"/>
                  <a:pt x="358085" y="2537216"/>
                  <a:pt x="104085" y="2426091"/>
                </a:cubicBezTo>
                <a:cubicBezTo>
                  <a:pt x="-99115" y="2295916"/>
                  <a:pt x="31060" y="841766"/>
                  <a:pt x="189810" y="340116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</p:spPr>
        <p:txBody>
          <a:bodyPr anchor="ctr">
            <a:normAutofit/>
          </a:bodyPr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47"/>
          <p:cNvSpPr/>
          <p:nvPr userDrawn="1"/>
        </p:nvSpPr>
        <p:spPr bwMode="auto">
          <a:xfrm rot="18335098">
            <a:off x="5954690" y="1482747"/>
            <a:ext cx="1213874" cy="1944082"/>
          </a:xfrm>
          <a:custGeom>
            <a:avLst/>
            <a:gdLst>
              <a:gd name="T0" fmla="*/ 3368 w 3993788"/>
              <a:gd name="T1" fmla="*/ 1440628 h 2887111"/>
              <a:gd name="T2" fmla="*/ 3060893 w 3993788"/>
              <a:gd name="T3" fmla="*/ 40453 h 2887111"/>
              <a:gd name="T4" fmla="*/ 3927668 w 3993788"/>
              <a:gd name="T5" fmla="*/ 2507428 h 2887111"/>
              <a:gd name="T6" fmla="*/ 1270193 w 3993788"/>
              <a:gd name="T7" fmla="*/ 2859853 h 2887111"/>
              <a:gd name="T8" fmla="*/ 3368 w 3993788"/>
              <a:gd name="T9" fmla="*/ 1440628 h 2887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3788" h="2887111">
                <a:moveTo>
                  <a:pt x="3368" y="1440628"/>
                </a:moveTo>
                <a:cubicBezTo>
                  <a:pt x="85918" y="1123128"/>
                  <a:pt x="2378268" y="-251647"/>
                  <a:pt x="3060893" y="40453"/>
                </a:cubicBezTo>
                <a:cubicBezTo>
                  <a:pt x="3311718" y="189678"/>
                  <a:pt x="4248343" y="2053403"/>
                  <a:pt x="3927668" y="2507428"/>
                </a:cubicBezTo>
                <a:cubicBezTo>
                  <a:pt x="3530793" y="2720153"/>
                  <a:pt x="1524193" y="2970978"/>
                  <a:pt x="1270193" y="2859853"/>
                </a:cubicBezTo>
                <a:cubicBezTo>
                  <a:pt x="1066993" y="2729678"/>
                  <a:pt x="-69657" y="1932753"/>
                  <a:pt x="3368" y="1440628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200"/>
            <a:ext cx="10515600" cy="1926000"/>
          </a:xfrm>
        </p:spPr>
        <p:txBody>
          <a:bodyPr lIns="0" tIns="46800" rIns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4194000"/>
            <a:ext cx="10515600" cy="1926000"/>
          </a:xfrm>
        </p:spPr>
        <p:txBody>
          <a:bodyPr lIns="0" rIns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3F3E5136-CC9B-4A61-88D5-8C8849ACCB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D2A4188-D5AA-41FA-9D82-DAC832BFCA44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1"/>
          <p:cNvSpPr>
            <a:spLocks noChangeArrowheads="1"/>
          </p:cNvSpPr>
          <p:nvPr userDrawn="1"/>
        </p:nvSpPr>
        <p:spPr bwMode="auto">
          <a:xfrm>
            <a:off x="836418" y="1628775"/>
            <a:ext cx="10515503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  <a:ea typeface="等线" panose="02010600030101010101" pitchFamily="2" charset="-122"/>
            </a:endParaRPr>
          </a:p>
        </p:txBody>
      </p:sp>
      <p:sp>
        <p:nvSpPr>
          <p:cNvPr id="9" name="矩形 1"/>
          <p:cNvSpPr>
            <a:spLocks noChangeArrowheads="1"/>
          </p:cNvSpPr>
          <p:nvPr userDrawn="1"/>
        </p:nvSpPr>
        <p:spPr bwMode="auto">
          <a:xfrm>
            <a:off x="836418" y="3997325"/>
            <a:ext cx="10515503" cy="10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800" y="0"/>
            <a:ext cx="10515600" cy="874800"/>
          </a:xfrm>
        </p:spPr>
        <p:txBody>
          <a:bodyPr lIns="90000" tIns="46800" rIns="90000" bIns="4680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5136-CC9B-4A61-88D5-8C8849ACCB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4188-D5AA-41FA-9D82-DAC832BFCA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5136-CC9B-4A61-88D5-8C8849ACCB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4188-D5AA-41FA-9D82-DAC832BFCA4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39600" y="2112432"/>
            <a:ext cx="4820400" cy="2160000"/>
          </a:xfrm>
        </p:spPr>
        <p:txBody>
          <a:bodyPr anchor="b" anchorCtr="0"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5136-CC9B-4A61-88D5-8C8849ACCB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4188-D5AA-41FA-9D82-DAC832BFCA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5136-CC9B-4A61-88D5-8C8849ACCB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4188-D5AA-41FA-9D82-DAC832BFCA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5136-CC9B-4A61-88D5-8C8849ACCB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4188-D5AA-41FA-9D82-DAC832BFCA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5136-CC9B-4A61-88D5-8C8849ACCB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4188-D5AA-41FA-9D82-DAC832BFCA44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1059494" y="1154241"/>
            <a:ext cx="10073012" cy="4773847"/>
          </a:xfrm>
        </p:spPr>
        <p:txBody>
          <a:bodyPr/>
          <a:lstStyle>
            <a:lvl1pPr marL="285750" indent="-285750">
              <a:buFont typeface="Arial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image" Target="../media/image5.jpe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390650"/>
            <a:ext cx="10515600" cy="478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5136-CC9B-4A61-88D5-8C8849ACCB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A4188-D5AA-41FA-9D82-DAC832BFCA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just" defTabSz="914400" rtl="0" eaLnBrk="1" latinLnBrk="0" hangingPunct="1">
        <a:spcBef>
          <a:spcPts val="1000"/>
        </a:spcBef>
        <a:buFont typeface="Arial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spcBef>
          <a:spcPts val="500"/>
        </a:spcBef>
        <a:buFont typeface="Arial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ts val="5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ts val="5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ts val="5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2.xml"/><Relationship Id="rId12" Type="http://schemas.openxmlformats.org/officeDocument/2006/relationships/image" Target="../media/image10.jpeg"/><Relationship Id="rId11" Type="http://schemas.openxmlformats.org/officeDocument/2006/relationships/image" Target="../media/image9.jpeg"/><Relationship Id="rId10" Type="http://schemas.openxmlformats.org/officeDocument/2006/relationships/image" Target="../media/image8.jpe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://baike.baidu.com/view/47819.htm" TargetMode="External"/><Relationship Id="rId5" Type="http://schemas.openxmlformats.org/officeDocument/2006/relationships/hyperlink" Target="http://baike.baidu.com/view/2509286.htm" TargetMode="External"/><Relationship Id="rId4" Type="http://schemas.openxmlformats.org/officeDocument/2006/relationships/hyperlink" Target="http://baike.baidu.com/view/75215.htm" TargetMode="External"/><Relationship Id="rId3" Type="http://schemas.openxmlformats.org/officeDocument/2006/relationships/hyperlink" Target="http://baike.baidu.com/view/75216.htm" TargetMode="External"/><Relationship Id="rId2" Type="http://schemas.openxmlformats.org/officeDocument/2006/relationships/hyperlink" Target="http://baike.baidu.com/view/153149.htm" TargetMode="Externa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450975" y="1971902"/>
            <a:ext cx="10405110" cy="2439248"/>
            <a:chOff x="-575" y="2366"/>
            <a:chExt cx="16386" cy="3842"/>
          </a:xfrm>
        </p:grpSpPr>
        <p:sp>
          <p:nvSpPr>
            <p:cNvPr id="4103" name="Text Box 6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-575" y="2366"/>
              <a:ext cx="16386" cy="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 algn="ctr">
                <a:spcBef>
                  <a:spcPct val="20000"/>
                </a:spcBef>
                <a:defRPr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1pPr>
              <a:lvl2pPr marL="742950" indent="-285750"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2pPr>
              <a:lvl3pPr marL="1143000" indent="-228600"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3pPr>
              <a:lvl4pPr marL="1600200" indent="-228600"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4pPr>
              <a:lvl5pPr marL="2057400" indent="-228600"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8000" dirty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论《水浒传》女中豪杰</a:t>
              </a:r>
              <a:endParaRPr lang="zh-CN" altLang="zh-CN" sz="80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04" name="Line 7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450" y="5600"/>
              <a:ext cx="9013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Text Box 8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82" y="5620"/>
              <a:ext cx="10885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noAutofit/>
            </a:bodyPr>
            <a:lstStyle>
              <a:lvl1pPr algn="ctr">
                <a:spcBef>
                  <a:spcPct val="20000"/>
                </a:spcBef>
                <a:defRPr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1pPr>
              <a:lvl2pPr marL="742950" indent="-285750"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2pPr>
              <a:lvl3pPr marL="1143000" indent="-228600"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3pPr>
              <a:lvl4pPr marL="1600200" indent="-228600"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4pPr>
              <a:lvl5pPr marL="2057400" indent="-228600" algn="ctr">
                <a:spcBef>
                  <a:spcPct val="20000"/>
                </a:spcBef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" pitchFamily="34" charset="0"/>
                  <a:ea typeface="黑体" pitchFamily="49" charset="-122"/>
                  <a:sym typeface="Arial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400" dirty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  <a:sym typeface="+mn-ea"/>
                </a:rPr>
                <a:t>BY G5  ZJT HZH</a:t>
              </a:r>
              <a:endParaRPr lang="en-US" altLang="zh-CN" sz="44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endParaRPr>
            </a:p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endParaRPr lang="en-US" altLang="zh-CN" sz="44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2" name="矩形 27651"/>
          <p:cNvSpPr/>
          <p:nvPr/>
        </p:nvSpPr>
        <p:spPr>
          <a:xfrm>
            <a:off x="31115" y="104775"/>
            <a:ext cx="5697220" cy="1005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blipFill rotWithShape="0">
                  <a:blip r:embed="rId1"/>
                </a:blipFill>
                <a:latin typeface="楷体" charset="0"/>
                <a:ea typeface="楷体" charset="0"/>
                <a:sym typeface="+mn-ea"/>
              </a:rPr>
              <a:t>地阴星母--大虫顾大嫂</a:t>
            </a:r>
            <a:endParaRPr lang="zh-CN" alt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楷体" charset="0"/>
              <a:ea typeface="楷体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380" y="1298575"/>
            <a:ext cx="7233920" cy="1071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3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       </a:t>
            </a:r>
            <a:endParaRPr lang="zh-CN" altLang="en-US" sz="32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  <a:p>
            <a:pPr>
              <a:buNone/>
            </a:pPr>
            <a:r>
              <a:rPr lang="zh-CN" altLang="en-US" sz="3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                                       </a:t>
            </a:r>
            <a:endParaRPr lang="zh-CN" altLang="en-US" sz="32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35560" y="1217295"/>
            <a:ext cx="9875520" cy="3505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olidFill>
                  <a:srgbClr val="000000"/>
                </a:solidFill>
                <a:sym typeface="+mn-ea"/>
              </a:rPr>
              <a:t> </a:t>
            </a:r>
            <a:r>
              <a:rPr lang="zh-CN" altLang="en-US" sz="28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形象：“玉雪肌肤，芙蓉模样，有天然</a:t>
            </a:r>
            <a:endParaRPr lang="zh-CN" altLang="en-US" sz="28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文鼎行楷碑体_B" charset="0"/>
              <a:ea typeface="文鼎行楷碑体_B" charset="0"/>
              <a:sym typeface="+mn-ea"/>
            </a:endParaRPr>
          </a:p>
          <a:p>
            <a:r>
              <a:rPr lang="zh-CN" altLang="en-US" sz="28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标格。金铠辉煌鳞甲动，银渗红罗抹额。</a:t>
            </a:r>
            <a:endParaRPr lang="zh-CN" altLang="en-US" sz="28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文鼎行楷碑体_B" charset="0"/>
              <a:ea typeface="文鼎行楷碑体_B" charset="0"/>
              <a:sym typeface="+mn-ea"/>
            </a:endParaRPr>
          </a:p>
          <a:p>
            <a:r>
              <a:rPr lang="zh-CN" altLang="en-US" sz="28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玉手纤纤，双持宝刃。恁英雄烜赫，眼溜</a:t>
            </a:r>
            <a:endParaRPr lang="zh-CN" altLang="en-US" sz="28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文鼎行楷碑体_B" charset="0"/>
              <a:ea typeface="文鼎行楷碑体_B" charset="0"/>
              <a:sym typeface="+mn-ea"/>
            </a:endParaRPr>
          </a:p>
          <a:p>
            <a:r>
              <a:rPr lang="zh-CN" altLang="en-US" sz="28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秋波，万种妖娆堪摘。谩驰宝马当前，</a:t>
            </a:r>
            <a:endParaRPr lang="zh-CN" altLang="en-US" sz="28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文鼎行楷碑体_B" charset="0"/>
              <a:ea typeface="文鼎行楷碑体_B" charset="0"/>
              <a:sym typeface="+mn-ea"/>
            </a:endParaRPr>
          </a:p>
          <a:p>
            <a:r>
              <a:rPr lang="zh-CN" altLang="en-US" sz="28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霜刃如风，要把官兵斩馘。粉面尘飞，</a:t>
            </a:r>
            <a:endParaRPr lang="zh-CN" altLang="en-US" sz="28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文鼎行楷碑体_B" charset="0"/>
              <a:ea typeface="文鼎行楷碑体_B" charset="0"/>
              <a:sym typeface="+mn-ea"/>
            </a:endParaRPr>
          </a:p>
          <a:p>
            <a:r>
              <a:rPr lang="zh-CN" altLang="en-US" sz="28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征袍汗湿，杀气腾胸腋。战士消魂，</a:t>
            </a:r>
            <a:endParaRPr lang="zh-CN" altLang="en-US" sz="28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文鼎行楷碑体_B" charset="0"/>
              <a:ea typeface="文鼎行楷碑体_B" charset="0"/>
              <a:sym typeface="+mn-ea"/>
            </a:endParaRPr>
          </a:p>
          <a:p>
            <a:r>
              <a:rPr lang="zh-CN" altLang="en-US" sz="28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敌人丧胆，女将中间奇特。得胜归来，</a:t>
            </a:r>
            <a:endParaRPr lang="zh-CN" altLang="en-US" sz="28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文鼎行楷碑体_B" charset="0"/>
              <a:ea typeface="文鼎行楷碑体_B" charset="0"/>
              <a:sym typeface="+mn-ea"/>
            </a:endParaRPr>
          </a:p>
          <a:p>
            <a:r>
              <a:rPr lang="zh-CN" altLang="en-US" sz="28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隐隐笑生双颊。”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文鼎行楷碑体_B" charset="0"/>
              <a:ea typeface="文鼎行楷碑体_B" charset="0"/>
              <a:sym typeface="+mn-ea"/>
            </a:endParaRPr>
          </a:p>
        </p:txBody>
      </p:sp>
      <p:pic>
        <p:nvPicPr>
          <p:cNvPr id="40965" name="图片 40964" descr="908fa0ec08fa513d416990693c6d55fbb3fbd9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010" y="12065"/>
            <a:ext cx="5208270" cy="390652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" name="文本框 5"/>
          <p:cNvSpPr txBox="1"/>
          <p:nvPr/>
        </p:nvSpPr>
        <p:spPr>
          <a:xfrm>
            <a:off x="2835910" y="4130675"/>
            <a:ext cx="857250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文鼎行楷碑体_B" charset="0"/>
                <a:ea typeface="文鼎行楷碑体_B" charset="0"/>
                <a:sym typeface="+mn-ea"/>
              </a:rPr>
              <a:t>（漂亮，美貌，英武，武功也很高强）</a:t>
            </a:r>
            <a:endParaRPr lang="zh-CN" altLang="en-US" sz="3600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  <a:reflection blurRad="6350" stA="55000" endA="50" endPos="85000" dir="5400000" sy="-100000" algn="bl" rotWithShape="0"/>
              </a:effectLst>
              <a:latin typeface="文鼎行楷碑体_B" charset="0"/>
              <a:ea typeface="文鼎行楷碑体_B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44" name="图片 39943" descr="80cb39dbb6fd526673863f20a818972bd4073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2665" y="13970"/>
            <a:ext cx="6130925" cy="429006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7652" name="矩形 27651"/>
          <p:cNvSpPr/>
          <p:nvPr/>
        </p:nvSpPr>
        <p:spPr>
          <a:xfrm>
            <a:off x="31115" y="104775"/>
            <a:ext cx="5697220" cy="1005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blipFill rotWithShape="0">
                  <a:blip r:embed="rId2"/>
                </a:blipFill>
                <a:latin typeface="楷体" charset="0"/>
                <a:ea typeface="楷体" charset="0"/>
                <a:sym typeface="+mn-ea"/>
              </a:rPr>
              <a:t>地阴星母--大虫顾大嫂</a:t>
            </a:r>
            <a:endParaRPr lang="zh-CN" alt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楷体" charset="0"/>
              <a:ea typeface="楷体" charset="0"/>
            </a:endParaRPr>
          </a:p>
        </p:txBody>
      </p:sp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7810" y="1218565"/>
            <a:ext cx="11485245" cy="56388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ym typeface="+mn-ea"/>
              </a:rPr>
              <a:t>人物结局：征方腊阶段，扈三娘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ym typeface="+mn-ea"/>
            </a:endParaRPr>
          </a:p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ym typeface="+mn-ea"/>
              </a:rPr>
              <a:t>仍然常与王英一同作战，有活捉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ym typeface="+mn-ea"/>
            </a:endParaRPr>
          </a:p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ym typeface="+mn-ea"/>
              </a:rPr>
              <a:t>“江南十二神”中的“吊客神”范畴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ym typeface="+mn-ea"/>
            </a:endParaRPr>
          </a:p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ym typeface="+mn-ea"/>
              </a:rPr>
              <a:t>以及“杭州二十四将”之一温克让的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ym typeface="+mn-ea"/>
            </a:endParaRPr>
          </a:p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ym typeface="+mn-ea"/>
              </a:rPr>
              <a:t>战绩。后扈三娘与王英跟随宋江打到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ym typeface="+mn-ea"/>
            </a:endParaRPr>
          </a:p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ym typeface="+mn-ea"/>
              </a:rPr>
              <a:t>乌龙岭边，乌龙岭关隘一时难取，便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ym typeface="+mn-ea"/>
            </a:endParaRPr>
          </a:p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ym typeface="+mn-ea"/>
              </a:rPr>
              <a:t>先去取睦州。方腊派出“灵应天师”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ym typeface="+mn-ea"/>
            </a:endParaRPr>
          </a:p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ym typeface="+mn-ea"/>
              </a:rPr>
              <a:t>包道乙和他的徒弟“郑魔君”郑彪，以及猎户出身的将领夏侯成去救应。王英、扈三娘夫妻两人带着三千马军，正迎上了郑彪，郑彪先与王英交战，战到一半，突然用法术变出一个金甲神人，吓得王英手忙脚乱，被刺下马。扈三娘见丈夫落马，急忙来救，与郑彪打了一合，郑彪回马便走，扈三娘追赶时，郑彪用一块镀金铜砖打中她面门，将她打落下马而死。书中此处写道：“可怜能战佳人，到此一场春梦”。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18660" y="3246120"/>
            <a:ext cx="31546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ym typeface="+mn-ea"/>
              </a:rPr>
              <a:t>扈三娘绰号为什么叫一丈青？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2" name="矩形 27651"/>
          <p:cNvSpPr/>
          <p:nvPr/>
        </p:nvSpPr>
        <p:spPr>
          <a:xfrm>
            <a:off x="31115" y="104775"/>
            <a:ext cx="5697220" cy="1005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楷体" charset="0"/>
              <a:ea typeface="楷体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9075" y="48895"/>
            <a:ext cx="6126480" cy="640080"/>
          </a:xfrm>
          <a:prstGeom prst="rect">
            <a:avLst/>
          </a:prstGeom>
          <a:noFill/>
          <a:effectLst>
            <a:glow rad="1905000">
              <a:srgbClr val="7030A0">
                <a:alpha val="40000"/>
              </a:srgbClr>
            </a:glow>
          </a:effectLst>
        </p:spPr>
        <p:txBody>
          <a:bodyPr wrap="none" rtlCol="0" anchor="t">
            <a:spAutoFit/>
          </a:bodyPr>
          <a:p>
            <a:r>
              <a:rPr lang="zh-CN" altLang="en-US" sz="3600" dirty="0">
                <a:solidFill>
                  <a:srgbClr val="7030A0"/>
                </a:solidFill>
                <a:sym typeface="+mn-ea"/>
              </a:rPr>
              <a:t>扈三娘绰号为什么叫一丈青？</a:t>
            </a:r>
            <a:endParaRPr lang="zh-CN" altLang="en-US" sz="3600" dirty="0">
              <a:solidFill>
                <a:srgbClr val="7030A0"/>
              </a:solidFill>
              <a:sym typeface="+mn-ea"/>
            </a:endParaRPr>
          </a:p>
        </p:txBody>
      </p:sp>
      <p:pic>
        <p:nvPicPr>
          <p:cNvPr id="41989" name="图片 41988" descr="7dd98d1001e93901938e71897aec54e737d196f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4770" y="161925"/>
            <a:ext cx="5609590" cy="333248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393700" y="1184275"/>
            <a:ext cx="8356600" cy="4565650"/>
          </a:xfrm>
          <a:prstGeom prst="rect">
            <a:avLst/>
          </a:prstGeom>
          <a:noFill/>
          <a:effectLst>
            <a:glow rad="228600">
              <a:srgbClr val="7030A0">
                <a:alpha val="40000"/>
              </a:srgbClr>
            </a:glow>
          </a:effectLst>
        </p:spPr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800" dirty="0">
                <a:solidFill>
                  <a:srgbClr val="7030A0"/>
                </a:solidFill>
                <a:sym typeface="+mn-ea"/>
              </a:rPr>
              <a:t>绰号中的“一”可作“纯一不杂”之解，</a:t>
            </a:r>
            <a:endParaRPr lang="zh-CN" altLang="en-US" sz="2800" dirty="0">
              <a:solidFill>
                <a:srgbClr val="7030A0"/>
              </a:solidFill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800" dirty="0">
                <a:solidFill>
                  <a:srgbClr val="7030A0"/>
                </a:solidFill>
                <a:sym typeface="+mn-ea"/>
              </a:rPr>
              <a:t>古有“一青”之说，意为 “纯青”，</a:t>
            </a:r>
            <a:endParaRPr lang="zh-CN" altLang="en-US" sz="2800" dirty="0">
              <a:solidFill>
                <a:srgbClr val="7030A0"/>
              </a:solidFill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800" dirty="0">
                <a:solidFill>
                  <a:srgbClr val="7030A0"/>
                </a:solidFill>
                <a:sym typeface="+mn-ea"/>
              </a:rPr>
              <a:t>用作喻人时犹如现在说的“清纯可爱”</a:t>
            </a: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;“</a:t>
            </a:r>
            <a:r>
              <a:rPr lang="zh-CN" altLang="en-US" sz="2800" dirty="0">
                <a:solidFill>
                  <a:srgbClr val="7030A0"/>
                </a:solidFill>
                <a:sym typeface="+mn-ea"/>
              </a:rPr>
              <a:t>青”，</a:t>
            </a:r>
            <a:endParaRPr lang="zh-CN" altLang="en-US" sz="2800" dirty="0">
              <a:solidFill>
                <a:srgbClr val="7030A0"/>
              </a:solidFill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800" dirty="0">
                <a:solidFill>
                  <a:srgbClr val="7030A0"/>
                </a:solidFill>
                <a:sym typeface="+mn-ea"/>
              </a:rPr>
              <a:t>也可作“青娥”之说，专指容貌美好的少女</a:t>
            </a: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;</a:t>
            </a:r>
            <a:endParaRPr lang="en-US" altLang="zh-CN" sz="2800" dirty="0">
              <a:solidFill>
                <a:srgbClr val="7030A0"/>
              </a:solidFill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“</a:t>
            </a:r>
            <a:r>
              <a:rPr lang="zh-CN" altLang="en-US" sz="2800" dirty="0">
                <a:solidFill>
                  <a:srgbClr val="7030A0"/>
                </a:solidFill>
                <a:sym typeface="+mn-ea"/>
              </a:rPr>
              <a:t>丈”，可作“丈夫女”即“女中丈夫”之解，</a:t>
            </a:r>
            <a:endParaRPr lang="zh-CN" altLang="en-US" sz="2800" dirty="0">
              <a:solidFill>
                <a:srgbClr val="7030A0"/>
              </a:solidFill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800" dirty="0">
                <a:solidFill>
                  <a:srgbClr val="7030A0"/>
                </a:solidFill>
                <a:sym typeface="+mn-ea"/>
              </a:rPr>
              <a:t>特指具有英雄气概的女子。扈三娘，天生丽质，</a:t>
            </a:r>
            <a:endParaRPr lang="zh-CN" altLang="en-US" sz="2800" dirty="0">
              <a:solidFill>
                <a:srgbClr val="7030A0"/>
              </a:solidFill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800" dirty="0">
                <a:solidFill>
                  <a:srgbClr val="7030A0"/>
                </a:solidFill>
                <a:sym typeface="+mn-ea"/>
              </a:rPr>
              <a:t>貌美如花，又是待阁闺女，可谓“一青”</a:t>
            </a: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;</a:t>
            </a:r>
            <a:r>
              <a:rPr lang="zh-CN" altLang="en-US" sz="2800" dirty="0">
                <a:solidFill>
                  <a:srgbClr val="7030A0"/>
                </a:solidFill>
                <a:sym typeface="+mn-ea"/>
              </a:rPr>
              <a:t>惯使日月双刀，马上功夫如法了得，善用红绵套索，撒索擒将几不落空，冲锋陷阵，更是巾帼不让须眉，足可谓“丈”。若按美貌与功夫的顺序排列，扈三娘的绰号为“一青丈”似乎更合适，但梁山好汉主要是讲“武”的，“一青丈”美貌在先，功夫在后，不合“武”意，</a:t>
            </a:r>
            <a:endParaRPr lang="zh-CN" altLang="en-US" sz="2800" dirty="0">
              <a:solidFill>
                <a:srgbClr val="7030A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26265" y="1187237"/>
            <a:ext cx="4820400" cy="2160000"/>
          </a:xfrm>
        </p:spPr>
        <p:txBody>
          <a:bodyPr>
            <a:noAutofit/>
          </a:bodyPr>
          <a:lstStyle/>
          <a:p>
            <a:r>
              <a:rPr lang="en-US" altLang="zh-CN" sz="9600" smtClean="0"/>
              <a:t>END</a:t>
            </a:r>
            <a:endParaRPr lang="en-US" altLang="zh-CN" sz="9600" smtClean="0"/>
          </a:p>
        </p:txBody>
      </p:sp>
      <p:sp>
        <p:nvSpPr>
          <p:cNvPr id="2" name="文本框 1"/>
          <p:cNvSpPr txBox="1"/>
          <p:nvPr/>
        </p:nvSpPr>
        <p:spPr>
          <a:xfrm>
            <a:off x="4832350" y="3546475"/>
            <a:ext cx="2233930" cy="1432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40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BY G5  </a:t>
            </a:r>
            <a:endParaRPr lang="en-US" altLang="zh-CN" sz="4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40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ZJT HZH</a:t>
            </a:r>
            <a:endParaRPr lang="en-US" altLang="zh-CN" sz="4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2159000" y="29451"/>
            <a:ext cx="7768590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  <a:ea typeface="+mj-ea"/>
                <a:cs typeface="+mj-cs"/>
              </a:rPr>
              <a:t>导入</a:t>
            </a:r>
            <a:r>
              <a:rPr lang="en-US" altLang="zh-CN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  <a:ea typeface="+mj-ea"/>
                <a:cs typeface="+mj-cs"/>
              </a:rPr>
              <a:t>——“</a:t>
            </a:r>
            <a:r>
              <a:rPr lang="zh-CN" alt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  <a:ea typeface="+mj-ea"/>
                <a:cs typeface="+mj-cs"/>
              </a:rPr>
              <a:t>她</a:t>
            </a:r>
            <a:r>
              <a:rPr lang="en-US" altLang="zh-CN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  <a:ea typeface="+mj-ea"/>
                <a:cs typeface="+mj-cs"/>
              </a:rPr>
              <a:t>”</a:t>
            </a:r>
            <a:r>
              <a:rPr lang="zh-CN" alt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  <a:ea typeface="+mj-ea"/>
                <a:cs typeface="+mj-cs"/>
              </a:rPr>
              <a:t>们是谁（</a:t>
            </a:r>
            <a:r>
              <a:rPr lang="en-US" altLang="zh-CN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  <a:ea typeface="+mj-ea"/>
                <a:cs typeface="+mj-cs"/>
              </a:rPr>
              <a:t>5</a:t>
            </a:r>
            <a:r>
              <a:rPr lang="zh-CN" alt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  <a:ea typeface="+mj-ea"/>
                <a:cs typeface="+mj-cs"/>
              </a:rPr>
              <a:t>）</a:t>
            </a:r>
            <a:endParaRPr lang="zh-CN" altLang="en-US" sz="5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39" name="组合 38"/>
          <p:cNvGrpSpPr/>
          <p:nvPr>
            <p:custDataLst>
              <p:tags r:id="rId2"/>
            </p:custDataLst>
          </p:nvPr>
        </p:nvGrpSpPr>
        <p:grpSpPr>
          <a:xfrm>
            <a:off x="429422" y="3359547"/>
            <a:ext cx="3357335" cy="1243495"/>
            <a:chOff x="871024" y="5441195"/>
            <a:chExt cx="3566015" cy="753104"/>
          </a:xfrm>
        </p:grpSpPr>
        <p:sp>
          <p:nvSpPr>
            <p:cNvPr id="26" name="任意多边形 25"/>
            <p:cNvSpPr/>
            <p:nvPr>
              <p:custDataLst>
                <p:tags r:id="rId3"/>
              </p:custDataLst>
            </p:nvPr>
          </p:nvSpPr>
          <p:spPr>
            <a:xfrm>
              <a:off x="3764163" y="5441195"/>
              <a:ext cx="672876" cy="745218"/>
            </a:xfrm>
            <a:custGeom>
              <a:avLst/>
              <a:gdLst>
                <a:gd name="connsiteX0" fmla="*/ 0 w 672876"/>
                <a:gd name="connsiteY0" fmla="*/ 0 h 457200"/>
                <a:gd name="connsiteX1" fmla="*/ 444276 w 672876"/>
                <a:gd name="connsiteY1" fmla="*/ 0 h 457200"/>
                <a:gd name="connsiteX2" fmla="*/ 672876 w 672876"/>
                <a:gd name="connsiteY2" fmla="*/ 228600 h 457200"/>
                <a:gd name="connsiteX3" fmla="*/ 444276 w 672876"/>
                <a:gd name="connsiteY3" fmla="*/ 457200 h 457200"/>
                <a:gd name="connsiteX4" fmla="*/ 0 w 672876"/>
                <a:gd name="connsiteY4" fmla="*/ 457200 h 457200"/>
                <a:gd name="connsiteX5" fmla="*/ 228600 w 672876"/>
                <a:gd name="connsiteY5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876" h="457200">
                  <a:moveTo>
                    <a:pt x="0" y="0"/>
                  </a:moveTo>
                  <a:lnTo>
                    <a:pt x="444276" y="0"/>
                  </a:lnTo>
                  <a:lnTo>
                    <a:pt x="672876" y="228600"/>
                  </a:lnTo>
                  <a:lnTo>
                    <a:pt x="444276" y="457200"/>
                  </a:lnTo>
                  <a:lnTo>
                    <a:pt x="0" y="457200"/>
                  </a:lnTo>
                  <a:lnTo>
                    <a:pt x="228600" y="22860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</a:rPr>
                <a:t>B</a:t>
              </a:r>
              <a:endParaRPr lang="zh-CN" altLang="en-US" sz="2000" b="1" dirty="0" err="1">
                <a:solidFill>
                  <a:srgbClr val="FFFFFF"/>
                </a:solidFill>
              </a:endParaRPr>
            </a:p>
          </p:txBody>
        </p:sp>
        <p:sp>
          <p:nvSpPr>
            <p:cNvPr id="27" name="任意多边形 26"/>
            <p:cNvSpPr/>
            <p:nvPr>
              <p:custDataLst>
                <p:tags r:id="rId4"/>
              </p:custDataLst>
            </p:nvPr>
          </p:nvSpPr>
          <p:spPr>
            <a:xfrm>
              <a:off x="871024" y="5449081"/>
              <a:ext cx="2974643" cy="745218"/>
            </a:xfrm>
            <a:custGeom>
              <a:avLst/>
              <a:gdLst>
                <a:gd name="connsiteX0" fmla="*/ 0 w 2974643"/>
                <a:gd name="connsiteY0" fmla="*/ 0 h 457200"/>
                <a:gd name="connsiteX1" fmla="*/ 2746043 w 2974643"/>
                <a:gd name="connsiteY1" fmla="*/ 0 h 457200"/>
                <a:gd name="connsiteX2" fmla="*/ 2974643 w 2974643"/>
                <a:gd name="connsiteY2" fmla="*/ 228600 h 457200"/>
                <a:gd name="connsiteX3" fmla="*/ 2746043 w 2974643"/>
                <a:gd name="connsiteY3" fmla="*/ 457200 h 457200"/>
                <a:gd name="connsiteX4" fmla="*/ 0 w 2974643"/>
                <a:gd name="connsiteY4" fmla="*/ 457200 h 457200"/>
                <a:gd name="connsiteX5" fmla="*/ 228600 w 2974643"/>
                <a:gd name="connsiteY5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643" h="457200">
                  <a:moveTo>
                    <a:pt x="0" y="0"/>
                  </a:moveTo>
                  <a:lnTo>
                    <a:pt x="2746043" y="0"/>
                  </a:lnTo>
                  <a:lnTo>
                    <a:pt x="2974643" y="228600"/>
                  </a:lnTo>
                  <a:lnTo>
                    <a:pt x="2746043" y="457200"/>
                  </a:lnTo>
                  <a:lnTo>
                    <a:pt x="0" y="457200"/>
                  </a:lnTo>
                  <a:lnTo>
                    <a:pt x="228600" y="2286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sz="3600">
                  <a:ln w="12700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楷体" charset="0"/>
                  <a:ea typeface="楷体" charset="0"/>
                  <a:sym typeface="+mn-ea"/>
                </a:rPr>
                <a:t>地阴星母--大虫顾大嫂</a:t>
              </a:r>
              <a:endParaRPr lang="zh-CN" altLang="en-US">
                <a:blipFill rotWithShape="0">
                  <a:blip r:embed="rId5"/>
                </a:blipFill>
                <a:latin typeface="楷体" charset="0"/>
                <a:ea typeface="楷体" charset="0"/>
              </a:endParaRPr>
            </a:p>
            <a:p>
              <a:pPr algn="ctr"/>
              <a:endParaRPr lang="en-US" altLang="zh-CN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15760" y="5341690"/>
            <a:ext cx="3269068" cy="1399362"/>
            <a:chOff x="11394" y="5973"/>
            <a:chExt cx="7083" cy="3033"/>
          </a:xfrm>
        </p:grpSpPr>
        <p:sp>
          <p:nvSpPr>
            <p:cNvPr id="35" name="任意多边形 34"/>
            <p:cNvSpPr/>
            <p:nvPr>
              <p:custDataLst>
                <p:tags r:id="rId6"/>
              </p:custDataLst>
            </p:nvPr>
          </p:nvSpPr>
          <p:spPr>
            <a:xfrm flipH="1">
              <a:off x="11394" y="5996"/>
              <a:ext cx="1345" cy="3010"/>
            </a:xfrm>
            <a:custGeom>
              <a:avLst/>
              <a:gdLst>
                <a:gd name="connsiteX0" fmla="*/ 0 w 672876"/>
                <a:gd name="connsiteY0" fmla="*/ 0 h 457200"/>
                <a:gd name="connsiteX1" fmla="*/ 444276 w 672876"/>
                <a:gd name="connsiteY1" fmla="*/ 0 h 457200"/>
                <a:gd name="connsiteX2" fmla="*/ 672876 w 672876"/>
                <a:gd name="connsiteY2" fmla="*/ 228600 h 457200"/>
                <a:gd name="connsiteX3" fmla="*/ 444276 w 672876"/>
                <a:gd name="connsiteY3" fmla="*/ 457200 h 457200"/>
                <a:gd name="connsiteX4" fmla="*/ 0 w 672876"/>
                <a:gd name="connsiteY4" fmla="*/ 457200 h 457200"/>
                <a:gd name="connsiteX5" fmla="*/ 228600 w 672876"/>
                <a:gd name="connsiteY5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876" h="457200">
                  <a:moveTo>
                    <a:pt x="0" y="0"/>
                  </a:moveTo>
                  <a:lnTo>
                    <a:pt x="444276" y="0"/>
                  </a:lnTo>
                  <a:lnTo>
                    <a:pt x="672876" y="228600"/>
                  </a:lnTo>
                  <a:lnTo>
                    <a:pt x="444276" y="457200"/>
                  </a:lnTo>
                  <a:lnTo>
                    <a:pt x="0" y="457200"/>
                  </a:lnTo>
                  <a:lnTo>
                    <a:pt x="228600" y="22860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ot="0" spcFirstLastPara="0" vertOverflow="overflow" horzOverflow="overflow" vert="horz" wrap="square" lIns="0" tIns="0" rIns="72000" bIns="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en-US" altLang="zh-CN" sz="2000" b="1" dirty="0" err="1">
                  <a:solidFill>
                    <a:srgbClr val="FFFFFF"/>
                  </a:solidFill>
                </a:rPr>
                <a:t>C</a:t>
              </a:r>
              <a:endParaRPr lang="en-US" altLang="zh-CN" sz="2000" b="1" dirty="0" err="1">
                <a:solidFill>
                  <a:srgbClr val="FFFFFF"/>
                </a:solidFill>
              </a:endParaRPr>
            </a:p>
          </p:txBody>
        </p:sp>
        <p:sp>
          <p:nvSpPr>
            <p:cNvPr id="36" name="任意多边形 35"/>
            <p:cNvSpPr/>
            <p:nvPr>
              <p:custDataLst>
                <p:tags r:id="rId7"/>
              </p:custDataLst>
            </p:nvPr>
          </p:nvSpPr>
          <p:spPr>
            <a:xfrm flipH="1">
              <a:off x="12529" y="5973"/>
              <a:ext cx="5948" cy="3010"/>
            </a:xfrm>
            <a:custGeom>
              <a:avLst/>
              <a:gdLst>
                <a:gd name="connsiteX0" fmla="*/ 0 w 2974643"/>
                <a:gd name="connsiteY0" fmla="*/ 0 h 457200"/>
                <a:gd name="connsiteX1" fmla="*/ 2746043 w 2974643"/>
                <a:gd name="connsiteY1" fmla="*/ 0 h 457200"/>
                <a:gd name="connsiteX2" fmla="*/ 2974643 w 2974643"/>
                <a:gd name="connsiteY2" fmla="*/ 228600 h 457200"/>
                <a:gd name="connsiteX3" fmla="*/ 2746043 w 2974643"/>
                <a:gd name="connsiteY3" fmla="*/ 457200 h 457200"/>
                <a:gd name="connsiteX4" fmla="*/ 0 w 2974643"/>
                <a:gd name="connsiteY4" fmla="*/ 457200 h 457200"/>
                <a:gd name="connsiteX5" fmla="*/ 228600 w 2974643"/>
                <a:gd name="connsiteY5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643" h="457200">
                  <a:moveTo>
                    <a:pt x="0" y="0"/>
                  </a:moveTo>
                  <a:lnTo>
                    <a:pt x="2746043" y="0"/>
                  </a:lnTo>
                  <a:lnTo>
                    <a:pt x="2974643" y="228600"/>
                  </a:lnTo>
                  <a:lnTo>
                    <a:pt x="2746043" y="457200"/>
                  </a:lnTo>
                  <a:lnTo>
                    <a:pt x="0" y="457200"/>
                  </a:lnTo>
                  <a:lnTo>
                    <a:pt x="228600" y="228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rot="0" spcFirstLastPara="0" vertOverflow="overflow" horzOverflow="overflow" vert="horz" wrap="square" lIns="90000" tIns="45720" rIns="21600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sz="3600">
                  <a:ln w="12700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楷体" charset="0"/>
                  <a:ea typeface="楷体" charset="0"/>
                  <a:sym typeface="+mn-ea"/>
                </a:rPr>
                <a:t>地慧星一丈青--扈三娘</a:t>
              </a:r>
              <a:endParaRPr lang="zh-CN" altLang="en-US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楷体" charset="0"/>
                <a:ea typeface="楷体" charset="0"/>
              </a:endParaRPr>
            </a:p>
            <a:p>
              <a:pPr algn="ctr"/>
              <a:endParaRPr lang="en-US" altLang="zh-CN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14652" y="1377477"/>
            <a:ext cx="3402421" cy="1237977"/>
            <a:chOff x="11394" y="5973"/>
            <a:chExt cx="7083" cy="3033"/>
          </a:xfrm>
        </p:grpSpPr>
        <p:sp>
          <p:nvSpPr>
            <p:cNvPr id="7" name="任意多边形 6"/>
            <p:cNvSpPr/>
            <p:nvPr>
              <p:custDataLst>
                <p:tags r:id="rId8"/>
              </p:custDataLst>
            </p:nvPr>
          </p:nvSpPr>
          <p:spPr>
            <a:xfrm flipH="1">
              <a:off x="11394" y="5996"/>
              <a:ext cx="1345" cy="3010"/>
            </a:xfrm>
            <a:custGeom>
              <a:avLst/>
              <a:gdLst>
                <a:gd name="connsiteX0" fmla="*/ 0 w 672876"/>
                <a:gd name="connsiteY0" fmla="*/ 0 h 457200"/>
                <a:gd name="connsiteX1" fmla="*/ 444276 w 672876"/>
                <a:gd name="connsiteY1" fmla="*/ 0 h 457200"/>
                <a:gd name="connsiteX2" fmla="*/ 672876 w 672876"/>
                <a:gd name="connsiteY2" fmla="*/ 228600 h 457200"/>
                <a:gd name="connsiteX3" fmla="*/ 444276 w 672876"/>
                <a:gd name="connsiteY3" fmla="*/ 457200 h 457200"/>
                <a:gd name="connsiteX4" fmla="*/ 0 w 672876"/>
                <a:gd name="connsiteY4" fmla="*/ 457200 h 457200"/>
                <a:gd name="connsiteX5" fmla="*/ 228600 w 672876"/>
                <a:gd name="connsiteY5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876" h="457200">
                  <a:moveTo>
                    <a:pt x="0" y="0"/>
                  </a:moveTo>
                  <a:lnTo>
                    <a:pt x="444276" y="0"/>
                  </a:lnTo>
                  <a:lnTo>
                    <a:pt x="672876" y="228600"/>
                  </a:lnTo>
                  <a:lnTo>
                    <a:pt x="444276" y="457200"/>
                  </a:lnTo>
                  <a:lnTo>
                    <a:pt x="0" y="457200"/>
                  </a:lnTo>
                  <a:lnTo>
                    <a:pt x="228600" y="22860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ot="0" spcFirstLastPara="0" vertOverflow="overflow" horzOverflow="overflow" vert="horz" wrap="square" lIns="0" tIns="0" rIns="72000" bIns="0" numCol="1" spcCol="0" rtlCol="0" fromWordArt="0" anchor="ctr" anchorCtr="0" forceAA="0" compatLnSpc="1">
              <a:normAutofit/>
            </a:bodyPr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</a:rPr>
                <a:t>A</a:t>
              </a:r>
              <a:endParaRPr lang="zh-CN" altLang="en-US" sz="2000" b="1" dirty="0" err="1">
                <a:solidFill>
                  <a:srgbClr val="FFFFFF"/>
                </a:solidFill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9"/>
              </p:custDataLst>
            </p:nvPr>
          </p:nvSpPr>
          <p:spPr>
            <a:xfrm flipH="1">
              <a:off x="12529" y="5973"/>
              <a:ext cx="5948" cy="3010"/>
            </a:xfrm>
            <a:custGeom>
              <a:avLst/>
              <a:gdLst>
                <a:gd name="connsiteX0" fmla="*/ 0 w 2974643"/>
                <a:gd name="connsiteY0" fmla="*/ 0 h 457200"/>
                <a:gd name="connsiteX1" fmla="*/ 2746043 w 2974643"/>
                <a:gd name="connsiteY1" fmla="*/ 0 h 457200"/>
                <a:gd name="connsiteX2" fmla="*/ 2974643 w 2974643"/>
                <a:gd name="connsiteY2" fmla="*/ 228600 h 457200"/>
                <a:gd name="connsiteX3" fmla="*/ 2746043 w 2974643"/>
                <a:gd name="connsiteY3" fmla="*/ 457200 h 457200"/>
                <a:gd name="connsiteX4" fmla="*/ 0 w 2974643"/>
                <a:gd name="connsiteY4" fmla="*/ 457200 h 457200"/>
                <a:gd name="connsiteX5" fmla="*/ 228600 w 2974643"/>
                <a:gd name="connsiteY5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643" h="457200">
                  <a:moveTo>
                    <a:pt x="0" y="0"/>
                  </a:moveTo>
                  <a:lnTo>
                    <a:pt x="2746043" y="0"/>
                  </a:lnTo>
                  <a:lnTo>
                    <a:pt x="2974643" y="228600"/>
                  </a:lnTo>
                  <a:lnTo>
                    <a:pt x="2746043" y="457200"/>
                  </a:lnTo>
                  <a:lnTo>
                    <a:pt x="0" y="457200"/>
                  </a:lnTo>
                  <a:lnTo>
                    <a:pt x="228600" y="228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rot="0" spcFirstLastPara="0" vertOverflow="overflow" horzOverflow="overflow" vert="horz" wrap="square" lIns="90000" tIns="45720" rIns="216000" bIns="45720" numCol="1" spcCol="0" rtlCol="0" fromWordArt="0" anchor="ctr" anchorCtr="0" forceAA="0" compatLnSpc="1">
              <a:normAutofit/>
            </a:bodyPr>
            <a:p>
              <a:pPr algn="ctr"/>
              <a:r>
                <a:rPr lang="zh-CN" altLang="en-US" sz="3600">
                  <a:ln w="12700" cap="flat" cmpd="sng">
                    <a:solidFill>
                      <a:srgbClr val="3333CC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楷体" charset="0"/>
                  <a:ea typeface="楷体" charset="0"/>
                  <a:sym typeface="+mn-ea"/>
                </a:rPr>
                <a:t>地壮星母夜叉--孙二娘</a:t>
              </a:r>
              <a:endParaRPr lang="zh-CN" alt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楷体" charset="0"/>
                <a:ea typeface="楷体" charset="0"/>
              </a:endParaRPr>
            </a:p>
            <a:p>
              <a:pPr algn="ctr"/>
              <a:endParaRPr lang="en-US" altLang="zh-CN" sz="36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图片 27653" descr="11385343fbf2b211cfb8b830ca8065380cd78e3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0470" y="876300"/>
            <a:ext cx="2962910" cy="20034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" name="图片 8" descr="4d086e061d950a7bf8b05aa80cd162d9f3d3c9d1"/>
          <p:cNvPicPr>
            <a:picLocks noChangeAspect="1"/>
          </p:cNvPicPr>
          <p:nvPr/>
        </p:nvPicPr>
        <p:blipFill>
          <a:blip r:embed="rId11"/>
          <a:srcRect t="-479" r="28871"/>
          <a:stretch>
            <a:fillRect/>
          </a:stretch>
        </p:blipFill>
        <p:spPr>
          <a:xfrm>
            <a:off x="5039995" y="2892425"/>
            <a:ext cx="2989580" cy="199644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9944" name="图片 39943" descr="80cb39dbb6fd526673863f20a818972bd40736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2685" y="4897755"/>
            <a:ext cx="3088640" cy="1945640"/>
          </a:xfrm>
          <a:prstGeom prst="rect">
            <a:avLst/>
          </a:prstGeom>
          <a:noFill/>
          <a:ln w="9525">
            <a:noFill/>
            <a:miter/>
          </a:ln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xfrm>
            <a:off x="41275" y="1576070"/>
            <a:ext cx="12433300" cy="4351655"/>
          </a:xfrm>
        </p:spPr>
        <p:txBody>
          <a:bodyPr>
            <a:noAutofit/>
          </a:bodyPr>
          <a:p>
            <a:endParaRPr lang="zh-CN" altLang="en-US" dirty="0">
              <a:latin typeface="锐字云字库魏体1.0" charset="0"/>
              <a:ea typeface="锐字云字库魏体1.0" charset="0"/>
            </a:endParaRPr>
          </a:p>
          <a:p>
            <a:pPr>
              <a:buNone/>
            </a:pPr>
            <a:r>
              <a:rPr lang="zh-CN" altLang="en-US" dirty="0">
                <a:latin typeface="锐字云字库魏体1.0" charset="0"/>
                <a:ea typeface="锐字云字库魏体1.0" charset="0"/>
              </a:rPr>
              <a:t>        </a:t>
            </a:r>
            <a:endParaRPr lang="zh-CN" altLang="en-US" dirty="0">
              <a:latin typeface="锐字云字库魏体1.0" charset="0"/>
              <a:ea typeface="锐字云字库魏体1.0" charset="0"/>
            </a:endParaRPr>
          </a:p>
          <a:p>
            <a:r>
              <a:rPr lang="zh-CN" altLang="en-US" dirty="0">
                <a:latin typeface="锐字云字库魏体1.0" charset="0"/>
                <a:ea typeface="锐字云字库魏体1.0" charset="0"/>
              </a:rPr>
              <a:t> 简介：孙二娘，是</a:t>
            </a:r>
            <a:r>
              <a:rPr lang="zh-CN" altLang="en-US" dirty="0">
                <a:solidFill>
                  <a:srgbClr val="FF0000"/>
                </a:solidFill>
                <a:latin typeface="锐字云字库魏体1.0" charset="0"/>
                <a:ea typeface="锐字云字库魏体1.0" charset="0"/>
              </a:rPr>
              <a:t>张青</a:t>
            </a:r>
            <a:r>
              <a:rPr lang="zh-CN" altLang="en-US" dirty="0">
                <a:latin typeface="锐字云字库魏体1.0" charset="0"/>
                <a:ea typeface="锐字云字库魏体1.0" charset="0"/>
              </a:rPr>
              <a:t>的妻子，在                                   </a:t>
            </a:r>
            <a:r>
              <a:rPr lang="zh-CN" altLang="en-US" dirty="0">
                <a:solidFill>
                  <a:srgbClr val="FF0000"/>
                </a:solidFill>
                <a:latin typeface="锐字云字库魏体1.0" charset="0"/>
                <a:ea typeface="锐字云字库魏体1.0" charset="0"/>
              </a:rPr>
              <a:t>孟州道十字坡</a:t>
            </a:r>
            <a:r>
              <a:rPr lang="zh-CN" altLang="en-US" dirty="0">
                <a:latin typeface="锐字云字库魏体1.0" charset="0"/>
                <a:ea typeface="锐字云字库魏体1.0" charset="0"/>
              </a:rPr>
              <a:t>与张青开酒店</a:t>
            </a:r>
            <a:r>
              <a:rPr lang="zh-CN" altLang="en-US" dirty="0">
                <a:solidFill>
                  <a:srgbClr val="FF0000"/>
                </a:solidFill>
                <a:latin typeface="锐字云字库魏体1.0" charset="0"/>
                <a:ea typeface="锐字云字库魏体1.0" charset="0"/>
              </a:rPr>
              <a:t>卖人肉，专干杀人夺货的勾当</a:t>
            </a:r>
            <a:r>
              <a:rPr lang="zh-CN" altLang="en-US" dirty="0">
                <a:latin typeface="锐字云字库魏体1.0" charset="0"/>
                <a:ea typeface="锐字云字库魏体1.0" charset="0"/>
              </a:rPr>
              <a:t>。</a:t>
            </a:r>
            <a:r>
              <a:rPr lang="zh-CN" altLang="en-US" dirty="0">
                <a:solidFill>
                  <a:srgbClr val="FF0000"/>
                </a:solidFill>
                <a:latin typeface="锐字云字库魏体1.0" charset="0"/>
                <a:ea typeface="锐字云字库魏体1.0" charset="0"/>
              </a:rPr>
              <a:t>武松</a:t>
            </a:r>
            <a:r>
              <a:rPr lang="zh-CN" altLang="en-US" dirty="0">
                <a:latin typeface="锐字云字库魏体1.0" charset="0"/>
                <a:ea typeface="锐字云字库魏体1.0" charset="0"/>
              </a:rPr>
              <a:t>被发配到孟州路过十字坡，险些遭到孙二娘的毒手。武松</a:t>
            </a:r>
            <a:r>
              <a:rPr lang="zh-CN" altLang="en-US" dirty="0">
                <a:solidFill>
                  <a:srgbClr val="FF0000"/>
                </a:solidFill>
                <a:latin typeface="锐字云字库魏体1.0" charset="0"/>
                <a:ea typeface="锐字云字库魏体1.0" charset="0"/>
              </a:rPr>
              <a:t>假装喝醉酒</a:t>
            </a:r>
            <a:r>
              <a:rPr lang="zh-CN" altLang="en-US" dirty="0">
                <a:latin typeface="锐字云字库魏体1.0" charset="0"/>
                <a:ea typeface="锐字云字库魏体1.0" charset="0"/>
              </a:rPr>
              <a:t>捉住了孙二娘，张青求饶，武松遂与张青、孙二娘夫妇相识。孙二娘后来跟随张青上了梁山，</a:t>
            </a:r>
            <a:r>
              <a:rPr lang="zh-CN" altLang="en-US" dirty="0">
                <a:solidFill>
                  <a:srgbClr val="FF0000"/>
                </a:solidFill>
                <a:latin typeface="锐字云字库魏体1.0" charset="0"/>
                <a:ea typeface="锐字云字库魏体1.0" charset="0"/>
              </a:rPr>
              <a:t>主持梁山泊西山酒店</a:t>
            </a:r>
            <a:r>
              <a:rPr lang="zh-CN" altLang="en-US" dirty="0">
                <a:latin typeface="锐字云字库魏体1.0" charset="0"/>
                <a:ea typeface="锐字云字库魏体1.0" charset="0"/>
              </a:rPr>
              <a:t>，迎来送往，</a:t>
            </a:r>
            <a:r>
              <a:rPr lang="zh-CN" altLang="en-US" dirty="0">
                <a:solidFill>
                  <a:srgbClr val="FF0000"/>
                </a:solidFill>
                <a:latin typeface="锐字云字库魏体1.0" charset="0"/>
                <a:ea typeface="锐字云字库魏体1.0" charset="0"/>
              </a:rPr>
              <a:t>打探消息</a:t>
            </a:r>
            <a:r>
              <a:rPr lang="zh-CN" altLang="en-US" dirty="0">
                <a:latin typeface="锐字云字库魏体1.0" charset="0"/>
                <a:ea typeface="锐字云字库魏体1.0" charset="0"/>
              </a:rPr>
              <a:t>，是梁山</a:t>
            </a:r>
            <a:r>
              <a:rPr lang="zh-CN" altLang="en-US" dirty="0">
                <a:solidFill>
                  <a:srgbClr val="FF0000"/>
                </a:solidFill>
                <a:latin typeface="锐字云字库魏体1.0" charset="0"/>
                <a:ea typeface="锐字云字库魏体1.0" charset="0"/>
              </a:rPr>
              <a:t>第一百零三</a:t>
            </a:r>
            <a:r>
              <a:rPr lang="zh-CN" altLang="en-US" dirty="0">
                <a:latin typeface="锐字云字库魏体1.0" charset="0"/>
                <a:ea typeface="锐字云字库魏体1.0" charset="0"/>
              </a:rPr>
              <a:t>条好汉。人称“</a:t>
            </a:r>
            <a:r>
              <a:rPr lang="zh-CN" altLang="en-US" dirty="0">
                <a:solidFill>
                  <a:srgbClr val="FF0000"/>
                </a:solidFill>
                <a:latin typeface="锐字云字库魏体1.0" charset="0"/>
                <a:ea typeface="锐字云字库魏体1.0" charset="0"/>
              </a:rPr>
              <a:t>梁山妖艳第一</a:t>
            </a:r>
            <a:r>
              <a:rPr lang="zh-CN" altLang="en-US" dirty="0">
                <a:latin typeface="锐字云字库魏体1.0" charset="0"/>
                <a:ea typeface="锐字云字库魏体1.0" charset="0"/>
              </a:rPr>
              <a:t>”。随宋江征讨</a:t>
            </a:r>
            <a:r>
              <a:rPr lang="zh-CN" altLang="en-US" dirty="0">
                <a:solidFill>
                  <a:srgbClr val="FF0000"/>
                </a:solidFill>
                <a:latin typeface="锐字云字库魏体1.0" charset="0"/>
                <a:ea typeface="锐字云字库魏体1.0" charset="0"/>
              </a:rPr>
              <a:t>方腊</a:t>
            </a:r>
            <a:r>
              <a:rPr lang="zh-CN" altLang="en-US" dirty="0">
                <a:latin typeface="锐字云字库魏体1.0" charset="0"/>
                <a:ea typeface="锐字云字库魏体1.0" charset="0"/>
              </a:rPr>
              <a:t>时，孙二娘阵亡。</a:t>
            </a:r>
            <a:br>
              <a:rPr lang="zh-CN" altLang="en-US" dirty="0">
                <a:latin typeface="锐字云字库魏体1.0" charset="0"/>
                <a:ea typeface="锐字云字库魏体1.0" charset="0"/>
              </a:rPr>
            </a:br>
            <a:r>
              <a:rPr lang="zh-CN" altLang="en-US" dirty="0">
                <a:latin typeface="锐字云字库魏体1.0" charset="0"/>
                <a:ea typeface="锐字云字库魏体1.0" charset="0"/>
              </a:rPr>
              <a:t>        </a:t>
            </a:r>
            <a:endParaRPr lang="zh-CN" altLang="en-US" dirty="0">
              <a:latin typeface="锐字云字库魏体1.0" charset="0"/>
              <a:ea typeface="锐字云字库魏体1.0" charset="0"/>
            </a:endParaRPr>
          </a:p>
          <a:p>
            <a:endParaRPr lang="zh-CN" altLang="en-US" dirty="0">
              <a:latin typeface="锐字云字库魏体1.0" charset="0"/>
              <a:ea typeface="锐字云字库魏体1.0" charset="0"/>
            </a:endParaRPr>
          </a:p>
        </p:txBody>
      </p:sp>
      <p:sp>
        <p:nvSpPr>
          <p:cNvPr id="27652" name="矩形 27651"/>
          <p:cNvSpPr/>
          <p:nvPr/>
        </p:nvSpPr>
        <p:spPr>
          <a:xfrm>
            <a:off x="902335" y="91440"/>
            <a:ext cx="5697220" cy="1005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楷体" charset="0"/>
                <a:ea typeface="楷体" charset="0"/>
              </a:rPr>
              <a:t>地壮星母夜叉--孙二娘</a:t>
            </a:r>
            <a:endParaRPr lang="zh-CN" alt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楷体" charset="0"/>
              <a:ea typeface="楷体" charset="0"/>
            </a:endParaRPr>
          </a:p>
        </p:txBody>
      </p:sp>
      <p:pic>
        <p:nvPicPr>
          <p:cNvPr id="2" name="图片 1" descr="11385343fbf2b211cfb8b830ca8065380cd78e3d"/>
          <p:cNvPicPr>
            <a:picLocks noChangeAspect="1"/>
          </p:cNvPicPr>
          <p:nvPr/>
        </p:nvPicPr>
        <p:blipFill>
          <a:blip r:embed="rId1">
            <a:lum contrast="24000"/>
          </a:blip>
          <a:stretch>
            <a:fillRect/>
          </a:stretch>
        </p:blipFill>
        <p:spPr>
          <a:xfrm>
            <a:off x="7524115" y="163195"/>
            <a:ext cx="4216400" cy="28511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146685" y="1380490"/>
            <a:ext cx="7233920" cy="1191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出场回目：第</a:t>
            </a:r>
            <a:r>
              <a:rPr lang="en-US" altLang="zh-CN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27</a:t>
            </a:r>
            <a:r>
              <a:rPr lang="zh-CN" alt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回 母夜叉孟州道卖人肉  武都头十字坡遇张青</a:t>
            </a:r>
            <a:endParaRPr lang="zh-CN" altLang="en-US" sz="2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  <a:p>
            <a:r>
              <a:rPr lang="zh-CN" alt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上山回目：第</a:t>
            </a:r>
            <a:r>
              <a:rPr lang="en-US" altLang="zh-CN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57</a:t>
            </a:r>
            <a:r>
              <a:rPr lang="zh-CN" alt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回 三山聚义打青州  众虎同心归水泊</a:t>
            </a:r>
            <a:endParaRPr lang="zh-CN" altLang="en-US" sz="2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5760" y="4894580"/>
            <a:ext cx="10577195" cy="2346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ym typeface="+mn-ea"/>
              </a:rPr>
              <a:t>  </a:t>
            </a:r>
            <a:r>
              <a:rPr lang="zh-CN" altLang="en-US" dirty="0">
                <a:latin typeface="文鼎行楷碑体_B" charset="0"/>
                <a:ea typeface="文鼎行楷碑体_B" charset="0"/>
                <a:sym typeface="+mn-ea"/>
              </a:rPr>
              <a:t>     </a:t>
            </a:r>
            <a:r>
              <a:rPr lang="zh-CN" altLang="en-US" sz="28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 形象：“系一条鲜红生绢裙，擦一脸胭脂铅粉，敞开胸脯，露出桃红纱主腰，上面一色金钮”，“眉横杀气，眼露凶光。”孙二娘跟她丈夫之间的关系是倒过来的。丈夫武艺没她高强，而且这个店不是姓张，而姓孙</a:t>
            </a:r>
            <a:r>
              <a:rPr lang="en-US" altLang="zh-CN" sz="28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."</a:t>
            </a:r>
            <a:endParaRPr lang="en-US" altLang="zh-CN" sz="28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文鼎行楷碑体_B" charset="0"/>
              <a:ea typeface="文鼎行楷碑体_B" charset="0"/>
              <a:sym typeface="+mn-ea"/>
            </a:endParaRPr>
          </a:p>
          <a:p>
            <a:pPr>
              <a:buNone/>
            </a:pPr>
            <a:br>
              <a:rPr lang="zh-CN" altLang="en-US" dirty="0">
                <a:sym typeface="+mn-ea"/>
              </a:rPr>
            </a:b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651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7" name="文本占位符 36866"/>
          <p:cNvSpPr>
            <a:spLocks noGrp="1"/>
          </p:cNvSpPr>
          <p:nvPr>
            <p:ph type="body" idx="1"/>
          </p:nvPr>
        </p:nvSpPr>
        <p:spPr>
          <a:xfrm>
            <a:off x="245110" y="285750"/>
            <a:ext cx="8229600" cy="1600200"/>
          </a:xfrm>
        </p:spPr>
        <p:txBody>
          <a:bodyPr>
            <a:noAutofit/>
          </a:bodyPr>
          <a:p>
            <a:pPr/>
            <a:r>
              <a:rPr lang="zh-CN" altLang="en-US" sz="4000" dirty="0">
                <a:latin typeface="文鼎特勘亭流体" charset="0"/>
                <a:ea typeface="文鼎特勘亭流体" charset="0"/>
              </a:rPr>
              <a:t>性格特点：</a:t>
            </a:r>
            <a:r>
              <a:rPr lang="zh-CN" altLang="en-US" sz="4400" dirty="0">
                <a:solidFill>
                  <a:srgbClr val="FF0000"/>
                </a:solidFill>
                <a:latin typeface="文鼎特勘亭流体" charset="0"/>
                <a:ea typeface="文鼎特勘亭流体" charset="0"/>
              </a:rPr>
              <a:t>武艺高强，行动野蛮，杀人成性，但是有智慧，精明豪放 ，是一位男性化的女性。</a:t>
            </a:r>
            <a:endParaRPr lang="zh-CN" altLang="en-US" sz="4400" dirty="0">
              <a:solidFill>
                <a:srgbClr val="FF0000"/>
              </a:solidFill>
              <a:latin typeface="文鼎特勘亭流体" charset="0"/>
              <a:ea typeface="文鼎特勘亭流体" charset="0"/>
            </a:endParaRPr>
          </a:p>
        </p:txBody>
      </p:sp>
      <p:sp>
        <p:nvSpPr>
          <p:cNvPr id="36869" name="矩形 36868"/>
          <p:cNvSpPr/>
          <p:nvPr/>
        </p:nvSpPr>
        <p:spPr>
          <a:xfrm>
            <a:off x="928370" y="2571115"/>
            <a:ext cx="10379075" cy="180467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itchFamily="34" charset="0"/>
                <a:ea typeface="宋体" pitchFamily="2" charset="-122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8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4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 algn="ctr"/>
            <a:endParaRPr lang="zh-CN" altLang="en-US" sz="4000" dirty="0"/>
          </a:p>
          <a:p>
            <a:pPr marL="0" lvl="0" indent="0">
              <a:buNone/>
            </a:pPr>
            <a:endParaRPr lang="zh-CN" altLang="en-US" sz="4000" dirty="0"/>
          </a:p>
          <a:p>
            <a:pPr lvl="0"/>
            <a:r>
              <a:rPr lang="zh-CN" altLang="en-US" sz="4000" dirty="0"/>
              <a:t>第</a:t>
            </a:r>
            <a:r>
              <a:rPr lang="en-US" altLang="zh-CN" sz="4000" dirty="0"/>
              <a:t>31</a:t>
            </a:r>
            <a:r>
              <a:rPr lang="zh-CN" altLang="en-US" sz="4000" dirty="0"/>
              <a:t>回：武松</a:t>
            </a:r>
            <a:r>
              <a:rPr lang="zh-CN" altLang="en-US" sz="4000" dirty="0">
                <a:solidFill>
                  <a:srgbClr val="FF0000"/>
                </a:solidFill>
              </a:rPr>
              <a:t>血溅鸳鸯楼后</a:t>
            </a:r>
            <a:r>
              <a:rPr lang="zh-CN" altLang="en-US" sz="4000" dirty="0"/>
              <a:t>，又一次遇到张青孙二娘夫妇，夫妇二人将武松装扮成</a:t>
            </a:r>
            <a:r>
              <a:rPr lang="zh-CN" altLang="en-US" sz="4000" dirty="0">
                <a:solidFill>
                  <a:srgbClr val="FF0000"/>
                </a:solidFill>
              </a:rPr>
              <a:t>头陀</a:t>
            </a:r>
            <a:r>
              <a:rPr lang="zh-CN" altLang="en-US" sz="4000" dirty="0"/>
              <a:t>，从此武松就成了行者。</a:t>
            </a:r>
            <a:endParaRPr lang="zh-CN" altLang="en-US" sz="4000" dirty="0"/>
          </a:p>
        </p:txBody>
      </p:sp>
      <p:pic>
        <p:nvPicPr>
          <p:cNvPr id="27654" name="图片 27653" descr="11385343fbf2b211cfb8b830ca8065380cd78e3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8965" y="208915"/>
            <a:ext cx="3806825" cy="257429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491490" y="2416175"/>
            <a:ext cx="8475345" cy="11938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“</a:t>
            </a:r>
            <a:r>
              <a:rPr lang="zh-CN" altLang="en-US" sz="3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行者</a:t>
            </a:r>
            <a:r>
              <a:rPr lang="en-US" altLang="zh-CN" sz="3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”</a:t>
            </a:r>
            <a:r>
              <a:rPr lang="zh-CN" altLang="en-US" sz="3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这个名称的创造者是谁？                   </a:t>
            </a:r>
            <a:endParaRPr lang="zh-CN" altLang="en-US" sz="36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  <a:p>
            <a:r>
              <a:rPr lang="zh-CN" altLang="en-US" sz="3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请说出主要情节</a:t>
            </a:r>
            <a:endParaRPr lang="zh-CN" altLang="en-US" sz="36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charRg st="25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869">
                                            <p:txEl>
                                              <p:charRg st="25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xfrm>
            <a:off x="41275" y="1576705"/>
            <a:ext cx="12433300" cy="691515"/>
          </a:xfrm>
        </p:spPr>
        <p:txBody>
          <a:bodyPr>
            <a:noAutofit/>
          </a:bodyPr>
          <a:p>
            <a:endParaRPr lang="zh-CN" altLang="en-US" dirty="0">
              <a:latin typeface="锐字云字库魏体1.0" charset="0"/>
              <a:ea typeface="锐字云字库魏体1.0" charset="0"/>
            </a:endParaRPr>
          </a:p>
          <a:p>
            <a:pPr>
              <a:buNone/>
            </a:pPr>
            <a:r>
              <a:rPr lang="zh-CN" altLang="en-US" dirty="0">
                <a:latin typeface="锐字云字库魏体1.0" charset="0"/>
                <a:ea typeface="锐字云字库魏体1.0" charset="0"/>
              </a:rPr>
              <a:t>        </a:t>
            </a:r>
            <a:endParaRPr lang="zh-CN" altLang="en-US" dirty="0">
              <a:latin typeface="锐字云字库魏体1.0" charset="0"/>
              <a:ea typeface="锐字云字库魏体1.0" charset="0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latin typeface="锐字云字库魏体1.0" charset="0"/>
                <a:ea typeface="锐字云字库魏体1.0" charset="0"/>
              </a:rPr>
              <a:t>                                  </a:t>
            </a:r>
            <a:endParaRPr lang="zh-CN" altLang="en-US" dirty="0">
              <a:latin typeface="锐字云字库魏体1.0" charset="0"/>
              <a:ea typeface="锐字云字库魏体1.0" charset="0"/>
            </a:endParaRPr>
          </a:p>
          <a:p>
            <a:pPr>
              <a:lnSpc>
                <a:spcPct val="80000"/>
              </a:lnSpc>
            </a:pPr>
            <a:endParaRPr lang="zh-CN" altLang="en-US" dirty="0">
              <a:latin typeface="锐字云字库魏体1.0" charset="0"/>
              <a:ea typeface="锐字云字库魏体1.0" charset="0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latin typeface="锐字云字库魏体1.0" charset="0"/>
                <a:ea typeface="锐字云字库魏体1.0" charset="0"/>
              </a:rPr>
              <a:t>简介</a:t>
            </a:r>
            <a:r>
              <a:rPr lang="zh-CN" altLang="en-US" dirty="0">
                <a:latin typeface="锐字云字库魏体1.0" charset="0"/>
                <a:ea typeface="锐字云字库魏体1.0" charset="0"/>
                <a:sym typeface="+mn-ea"/>
              </a:rPr>
              <a:t>：顾大嫂，梁山第二位女英雄，</a:t>
            </a:r>
            <a:endParaRPr lang="zh-CN" altLang="en-US" dirty="0">
              <a:latin typeface="锐字云字库魏体1.0" charset="0"/>
              <a:ea typeface="锐字云字库魏体1.0" charset="0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dirty="0">
                <a:latin typeface="锐字云字库魏体1.0" charset="0"/>
                <a:ea typeface="锐字云字库魏体1.0" charset="0"/>
                <a:sym typeface="+mn-ea"/>
              </a:rPr>
              <a:t>有一身本领，原来在登州城东门外开酒店，是解珍姑妈的女儿。解珍、解宝被毛太公陷害关入大牢后，顾大嫂请来邹润。邹润叔侄和丈夫孙新、夫哥孙立等劫了大牢。顾大嫂又以孙立女眷的身份打入祝家庄内，和梁山其他好汉一起，里应外合攻破了祝家庄。顾大嫂上梁山后与丈夫孙新开梁山东山酒店，重操旧业，是梁山第一百零一条好汉。受招安后，被封为东源县君。与丈夫孙新跟随宋江攻打方腊至乌龙岭，半路上被陷阱暗器所杀。</a:t>
            </a:r>
            <a:endParaRPr lang="zh-CN" altLang="en-US" dirty="0">
              <a:latin typeface="锐字云字库魏体1.0" charset="0"/>
              <a:ea typeface="锐字云字库魏体1.0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dirty="0">
                <a:sym typeface="+mn-ea"/>
              </a:rPr>
              <a:t>        </a:t>
            </a:r>
            <a:r>
              <a:rPr lang="zh-CN" altLang="en-US" dirty="0">
                <a:latin typeface="锐字云字库魏体1.0" charset="0"/>
                <a:ea typeface="锐字云字库魏体1.0" charset="0"/>
              </a:rPr>
              <a:t>        </a:t>
            </a:r>
            <a:endParaRPr lang="zh-CN" altLang="en-US" dirty="0">
              <a:latin typeface="锐字云字库魏体1.0" charset="0"/>
              <a:ea typeface="锐字云字库魏体1.0" charset="0"/>
            </a:endParaRPr>
          </a:p>
          <a:p>
            <a:endParaRPr lang="zh-CN" altLang="en-US" dirty="0">
              <a:latin typeface="锐字云字库魏体1.0" charset="0"/>
              <a:ea typeface="锐字云字库魏体1.0" charset="0"/>
            </a:endParaRPr>
          </a:p>
        </p:txBody>
      </p:sp>
      <p:sp>
        <p:nvSpPr>
          <p:cNvPr id="27652" name="矩形 27651"/>
          <p:cNvSpPr/>
          <p:nvPr/>
        </p:nvSpPr>
        <p:spPr>
          <a:xfrm>
            <a:off x="31115" y="104775"/>
            <a:ext cx="5697220" cy="1005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blipFill rotWithShape="0">
                  <a:blip r:embed="rId1"/>
                </a:blipFill>
                <a:latin typeface="楷体" charset="0"/>
                <a:ea typeface="楷体" charset="0"/>
                <a:sym typeface="+mn-ea"/>
              </a:rPr>
              <a:t>地阴星母--大虫顾大嫂</a:t>
            </a:r>
            <a:endParaRPr lang="zh-CN" alt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楷体" charset="0"/>
              <a:ea typeface="楷体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685" y="1380490"/>
            <a:ext cx="7233920" cy="1879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出场回目：</a:t>
            </a:r>
            <a:endParaRPr lang="zh-CN" altLang="en-US" sz="2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《水浒传》第49回 解珍解宝双越狱</a:t>
            </a:r>
            <a:endParaRPr lang="zh-CN" altLang="en-US" sz="2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 孙立孙新大劫牢 </a:t>
            </a:r>
            <a:endParaRPr lang="zh-CN" altLang="en-US" sz="2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上山回目：</a:t>
            </a:r>
            <a:endParaRPr lang="zh-CN" altLang="en-US" sz="2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《水浒传》第49回 解珍解宝双越狱 </a:t>
            </a:r>
            <a:endParaRPr lang="zh-CN" altLang="en-US" sz="2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孙立孙新大劫牢</a:t>
            </a:r>
            <a:endParaRPr lang="zh-CN" altLang="en-US" sz="2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</p:txBody>
      </p:sp>
      <p:pic>
        <p:nvPicPr>
          <p:cNvPr id="37894" name="图片 37893" descr="4d086e061d950a7bf8b05aa80cd162d9f3d3c9d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830" y="-37465"/>
            <a:ext cx="6269990" cy="37973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-1905" y="-83185"/>
            <a:ext cx="8474075" cy="3505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latin typeface="文鼎行楷碑体_B" charset="0"/>
                <a:ea typeface="文鼎行楷碑体_B" charset="0"/>
                <a:sym typeface="+mn-ea"/>
              </a:rPr>
              <a:t>  </a:t>
            </a:r>
            <a:r>
              <a:rPr lang="zh-CN" altLang="en-US" sz="28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 形象：眉粗眼大，胖面肥腰。</a:t>
            </a:r>
            <a:endParaRPr lang="zh-CN" altLang="en-US" sz="28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文鼎行楷碑体_B" charset="0"/>
              <a:ea typeface="文鼎行楷碑体_B" charset="0"/>
              <a:sym typeface="+mn-ea"/>
            </a:endParaRPr>
          </a:p>
          <a:p>
            <a:r>
              <a:rPr lang="zh-CN" altLang="en-US" sz="28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插一头异样钗环，露两臂时兴钏镯。</a:t>
            </a:r>
            <a:endParaRPr lang="zh-CN" altLang="en-US" sz="28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文鼎行楷碑体_B" charset="0"/>
              <a:ea typeface="文鼎行楷碑体_B" charset="0"/>
              <a:sym typeface="+mn-ea"/>
            </a:endParaRPr>
          </a:p>
          <a:p>
            <a:r>
              <a:rPr lang="zh-CN" altLang="en-US" sz="28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红裙六幅，浑如五月榴花；翠领数层，</a:t>
            </a:r>
            <a:endParaRPr lang="zh-CN" altLang="en-US" sz="28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文鼎行楷碑体_B" charset="0"/>
              <a:ea typeface="文鼎行楷碑体_B" charset="0"/>
              <a:sym typeface="+mn-ea"/>
            </a:endParaRPr>
          </a:p>
          <a:p>
            <a:r>
              <a:rPr lang="zh-CN" altLang="en-US" sz="28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染就三春杨柳。有时怒起，</a:t>
            </a:r>
            <a:endParaRPr lang="zh-CN" altLang="en-US" sz="28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文鼎行楷碑体_B" charset="0"/>
              <a:ea typeface="文鼎行楷碑体_B" charset="0"/>
              <a:sym typeface="+mn-ea"/>
            </a:endParaRPr>
          </a:p>
          <a:p>
            <a:r>
              <a:rPr lang="zh-CN" altLang="en-US" sz="28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提井栏便打老公头；忽地心焦，</a:t>
            </a:r>
            <a:endParaRPr lang="zh-CN" altLang="en-US" sz="28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文鼎行楷碑体_B" charset="0"/>
              <a:ea typeface="文鼎行楷碑体_B" charset="0"/>
              <a:sym typeface="+mn-ea"/>
            </a:endParaRPr>
          </a:p>
          <a:p>
            <a:r>
              <a:rPr lang="zh-CN" altLang="en-US" sz="28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拿石碓敲翻庄客腿。生来不会拈针线，</a:t>
            </a:r>
            <a:endParaRPr lang="zh-CN" altLang="en-US" sz="28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文鼎行楷碑体_B" charset="0"/>
              <a:ea typeface="文鼎行楷碑体_B" charset="0"/>
              <a:sym typeface="+mn-ea"/>
            </a:endParaRPr>
          </a:p>
          <a:p>
            <a:r>
              <a:rPr lang="zh-CN" altLang="en-US" sz="28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文鼎行楷碑体_B" charset="0"/>
                <a:ea typeface="文鼎行楷碑体_B" charset="0"/>
                <a:sym typeface="+mn-ea"/>
              </a:rPr>
              <a:t>正是山中母大虫。</a:t>
            </a:r>
            <a:r>
              <a:rPr lang="zh-CN" altLang="en-US" sz="2800" dirty="0">
                <a:latin typeface="锐字云字库魏体1.0" charset="0"/>
                <a:ea typeface="锐字云字库魏体1.0" charset="0"/>
                <a:sym typeface="+mn-ea"/>
              </a:rPr>
              <a:t>”</a:t>
            </a:r>
            <a:br>
              <a:rPr lang="zh-CN" altLang="en-US" sz="2800" dirty="0">
                <a:latin typeface="锐字云字库魏体1.0" charset="0"/>
                <a:ea typeface="锐字云字库魏体1.0" charset="0"/>
                <a:sym typeface="+mn-ea"/>
              </a:rPr>
            </a:br>
            <a:endParaRPr lang="zh-CN" altLang="en-US" sz="2800"/>
          </a:p>
        </p:txBody>
      </p:sp>
      <p:pic>
        <p:nvPicPr>
          <p:cNvPr id="37894" name="图片 37893" descr="4d086e061d950a7bf8b05aa80cd162d9f3d3c9d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7910" y="-10160"/>
            <a:ext cx="6068060" cy="367538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" name="文本框 5"/>
          <p:cNvSpPr txBox="1"/>
          <p:nvPr/>
        </p:nvSpPr>
        <p:spPr>
          <a:xfrm>
            <a:off x="239395" y="-83820"/>
            <a:ext cx="12172950" cy="29787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3000" dirty="0">
                <a:sym typeface="+mn-ea"/>
              </a:rPr>
              <a:t>性格特点：</a:t>
            </a:r>
            <a:r>
              <a:rPr lang="zh-CN" altLang="en-US" sz="300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性格豪爽</a:t>
            </a:r>
            <a:r>
              <a:rPr lang="zh-CN" altLang="en-US" sz="3000" dirty="0">
                <a:sym typeface="+mn-ea"/>
              </a:rPr>
              <a:t>（从</a:t>
            </a:r>
            <a:r>
              <a:rPr lang="zh-CN" altLang="en-US" sz="3000" dirty="0">
                <a:sym typeface="+mn-ea"/>
                <a:hlinkClick r:id="rId2"/>
              </a:rPr>
              <a:t>孙新</a:t>
            </a:r>
            <a:r>
              <a:rPr lang="zh-CN" altLang="en-US" sz="3000" dirty="0">
                <a:sym typeface="+mn-ea"/>
              </a:rPr>
              <a:t>分析</a:t>
            </a:r>
            <a:endParaRPr lang="zh-CN" altLang="en-US" sz="3000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3000" dirty="0">
                <a:sym typeface="+mn-ea"/>
              </a:rPr>
              <a:t>“毛太公有钱有势，怕</a:t>
            </a:r>
            <a:r>
              <a:rPr lang="zh-CN" altLang="en-US" sz="3000" dirty="0">
                <a:sym typeface="+mn-ea"/>
                <a:hlinkClick r:id="rId3"/>
              </a:rPr>
              <a:t>解珍</a:t>
            </a:r>
            <a:r>
              <a:rPr lang="zh-CN" altLang="en-US" sz="3000" dirty="0">
                <a:sym typeface="+mn-ea"/>
                <a:hlinkClick r:id="rId4"/>
              </a:rPr>
              <a:t>解宝</a:t>
            </a:r>
            <a:r>
              <a:rPr lang="zh-CN" altLang="en-US" sz="3000" dirty="0">
                <a:sym typeface="+mn-ea"/>
              </a:rPr>
              <a:t>出</a:t>
            </a:r>
            <a:endParaRPr lang="zh-CN" altLang="en-US" sz="3000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3000" dirty="0">
                <a:sym typeface="+mn-ea"/>
              </a:rPr>
              <a:t>狱后报复，必然要置兄弟俩于死地，</a:t>
            </a:r>
            <a:endParaRPr lang="zh-CN" altLang="en-US" sz="3000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3000" dirty="0">
                <a:sym typeface="+mn-ea"/>
              </a:rPr>
              <a:t>唯一的办法就是去劫狱。”顾大嫂</a:t>
            </a:r>
            <a:endParaRPr lang="zh-CN" altLang="en-US" sz="3000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3000" dirty="0">
                <a:sym typeface="+mn-ea"/>
              </a:rPr>
              <a:t>马上提出：“我和你今夜便去！”</a:t>
            </a:r>
            <a:endParaRPr lang="zh-CN" altLang="en-US" sz="3000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3000" dirty="0">
                <a:sym typeface="+mn-ea"/>
              </a:rPr>
              <a:t> 可以看出）</a:t>
            </a:r>
            <a:endParaRPr lang="zh-CN" altLang="en-US" sz="2800" dirty="0"/>
          </a:p>
          <a:p>
            <a:pPr>
              <a:lnSpc>
                <a:spcPct val="90000"/>
              </a:lnSpc>
            </a:pPr>
            <a:endParaRPr lang="zh-CN" altLang="en-US" sz="3000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745" y="2766060"/>
            <a:ext cx="11751945" cy="2402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300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急中有智</a:t>
            </a:r>
            <a:r>
              <a:rPr lang="zh-CN" altLang="en-US" sz="3000" dirty="0">
                <a:sym typeface="+mn-ea"/>
              </a:rPr>
              <a:t>（从“</a:t>
            </a:r>
            <a:r>
              <a:rPr lang="zh-CN" altLang="en-US" sz="3000" dirty="0">
                <a:sym typeface="+mn-ea"/>
                <a:hlinkClick r:id="rId2"/>
              </a:rPr>
              <a:t>孙新</a:t>
            </a:r>
            <a:r>
              <a:rPr lang="zh-CN" altLang="en-US" sz="3000" dirty="0">
                <a:sym typeface="+mn-ea"/>
              </a:rPr>
              <a:t>决定请在登州</a:t>
            </a:r>
            <a:endParaRPr lang="zh-CN" altLang="en-US" sz="3000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3000" dirty="0">
                <a:sym typeface="+mn-ea"/>
              </a:rPr>
              <a:t>当兵马提辖的哥哥孙立来帮忙，硬</a:t>
            </a:r>
            <a:endParaRPr lang="zh-CN" altLang="en-US" sz="3000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3000" dirty="0">
                <a:sym typeface="+mn-ea"/>
              </a:rPr>
              <a:t>请是不行的，只有智请了。临行前，</a:t>
            </a:r>
            <a:endParaRPr lang="zh-CN" altLang="en-US" sz="3000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3000" dirty="0">
                <a:sym typeface="+mn-ea"/>
              </a:rPr>
              <a:t>顾大嫂再三吩咐伙计：“只说我病重临危，有</a:t>
            </a:r>
            <a:r>
              <a:rPr lang="zh-CN" altLang="en-US" sz="3000" dirty="0">
                <a:sym typeface="+mn-ea"/>
              </a:rPr>
              <a:t>几句紧要的话，须是便来，只有几番相见”。可以看出）</a:t>
            </a:r>
            <a:endParaRPr lang="zh-CN" altLang="en-US" dirty="0"/>
          </a:p>
          <a:p>
            <a:pPr>
              <a:lnSpc>
                <a:spcPct val="90000"/>
              </a:lnSpc>
            </a:pP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-1148715" y="4800600"/>
            <a:ext cx="13891895" cy="2155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300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敢作敢为</a:t>
            </a:r>
            <a:r>
              <a:rPr lang="zh-CN" altLang="en-US" sz="3000" dirty="0">
                <a:sym typeface="+mn-ea"/>
              </a:rPr>
              <a:t>（从“敢作敢为是顾大嫂又一优点，劫狱的主意定了，她身藏</a:t>
            </a:r>
            <a:r>
              <a:rPr lang="zh-CN" altLang="en-US" sz="3000" dirty="0">
                <a:sym typeface="+mn-ea"/>
                <a:hlinkClick r:id="rId5"/>
              </a:rPr>
              <a:t>贴肉</a:t>
            </a:r>
            <a:r>
              <a:rPr lang="zh-CN" altLang="en-US" sz="3000" dirty="0">
                <a:sym typeface="+mn-ea"/>
              </a:rPr>
              <a:t>尖刀，扮做送饭的妇人，只身进入狱中，等孙立来到门口敲门，她便抽出尖刀，大叫一声：“我的兄弟在哪里？”叫的亲热，喊得威猛，有大虫的威风，她带着解氏兄弟从监牢杀将出来，与孙立、</a:t>
            </a:r>
            <a:r>
              <a:rPr lang="zh-CN" altLang="en-US" sz="3000" dirty="0">
                <a:sym typeface="+mn-ea"/>
                <a:hlinkClick r:id="rId2"/>
              </a:rPr>
              <a:t>孙新</a:t>
            </a:r>
            <a:r>
              <a:rPr lang="zh-CN" altLang="en-US" sz="3000" dirty="0">
                <a:sym typeface="+mn-ea"/>
              </a:rPr>
              <a:t>会合，又杀到毛太公家，报了仇，带领人马上了</a:t>
            </a:r>
            <a:r>
              <a:rPr lang="zh-CN" altLang="en-US" sz="3000" dirty="0">
                <a:sym typeface="+mn-ea"/>
                <a:hlinkClick r:id="rId6"/>
              </a:rPr>
              <a:t>梁山</a:t>
            </a:r>
            <a:r>
              <a:rPr lang="zh-CN" altLang="en-US" sz="3000" dirty="0">
                <a:sym typeface="+mn-ea"/>
              </a:rPr>
              <a:t>”可以看出 ）</a:t>
            </a:r>
            <a:endParaRPr lang="zh-CN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xfrm>
            <a:off x="41275" y="1576705"/>
            <a:ext cx="12433300" cy="691515"/>
          </a:xfrm>
        </p:spPr>
        <p:txBody>
          <a:bodyPr>
            <a:noAutofit/>
          </a:bodyPr>
          <a:p>
            <a:endParaRPr lang="zh-CN" altLang="en-US" dirty="0">
              <a:latin typeface="锐字云字库魏体1.0" charset="0"/>
              <a:ea typeface="锐字云字库魏体1.0" charset="0"/>
            </a:endParaRPr>
          </a:p>
          <a:p>
            <a:pPr>
              <a:buNone/>
            </a:pPr>
            <a:r>
              <a:rPr lang="zh-CN" altLang="en-US" dirty="0">
                <a:latin typeface="锐字云字库魏体1.0" charset="0"/>
                <a:ea typeface="锐字云字库魏体1.0" charset="0"/>
              </a:rPr>
              <a:t>        </a:t>
            </a:r>
            <a:endParaRPr lang="zh-CN" altLang="en-US" dirty="0">
              <a:latin typeface="锐字云字库魏体1.0" charset="0"/>
              <a:ea typeface="锐字云字库魏体1.0" charset="0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latin typeface="锐字云字库魏体1.0" charset="0"/>
                <a:ea typeface="锐字云字库魏体1.0" charset="0"/>
              </a:rPr>
              <a:t>                                  </a:t>
            </a:r>
            <a:endParaRPr lang="zh-CN" altLang="en-US" dirty="0">
              <a:latin typeface="锐字云字库魏体1.0" charset="0"/>
              <a:ea typeface="锐字云字库魏体1.0" charset="0"/>
            </a:endParaRPr>
          </a:p>
          <a:p>
            <a:pPr>
              <a:lnSpc>
                <a:spcPct val="80000"/>
              </a:lnSpc>
            </a:pPr>
            <a:endParaRPr lang="zh-CN" altLang="en-US" dirty="0">
              <a:latin typeface="锐字云字库魏体1.0" charset="0"/>
              <a:ea typeface="锐字云字库魏体1.0" charset="0"/>
            </a:endParaRPr>
          </a:p>
          <a:p>
            <a:pPr>
              <a:lnSpc>
                <a:spcPct val="80000"/>
              </a:lnSpc>
            </a:pPr>
            <a:r>
              <a:rPr lang="zh-CN" altLang="en-US" dirty="0">
                <a:latin typeface="锐字云字库魏体1.0" charset="0"/>
                <a:ea typeface="锐字云字库魏体1.0" charset="0"/>
              </a:rPr>
              <a:t>简介</a:t>
            </a:r>
            <a:r>
              <a:rPr lang="zh-CN" altLang="en-US" dirty="0">
                <a:latin typeface="锐字云字库魏体1.0" charset="0"/>
                <a:ea typeface="锐字云字库魏体1.0" charset="0"/>
                <a:sym typeface="+mn-ea"/>
              </a:rPr>
              <a:t>：顾大嫂，梁山第二位女英雄，</a:t>
            </a:r>
            <a:endParaRPr lang="zh-CN" altLang="en-US" dirty="0">
              <a:latin typeface="锐字云字库魏体1.0" charset="0"/>
              <a:ea typeface="锐字云字库魏体1.0" charset="0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dirty="0">
                <a:latin typeface="锐字云字库魏体1.0" charset="0"/>
                <a:ea typeface="锐字云字库魏体1.0" charset="0"/>
                <a:sym typeface="+mn-ea"/>
              </a:rPr>
              <a:t>有一身本领，原来在登州城东门外开酒店，是解珍姑妈的女儿。解珍、解宝被毛太公陷害关入大牢后，顾大嫂请来邹润。邹润叔侄和丈夫孙新、夫哥孙立等劫了大牢。顾大嫂又以孙立女眷的身份打入祝家庄内，和梁山其他好汉一起，里应外合攻破了祝家庄。顾大嫂上梁山后与丈夫孙新开梁山东山酒店，重操旧业，是梁山第一百零一条好汉。受招安后，被封为东源县君。与丈夫孙新跟随宋江攻打方腊至乌龙岭，半路上被陷阱暗器所杀。</a:t>
            </a:r>
            <a:endParaRPr lang="zh-CN" altLang="en-US" dirty="0">
              <a:latin typeface="锐字云字库魏体1.0" charset="0"/>
              <a:ea typeface="锐字云字库魏体1.0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dirty="0">
                <a:sym typeface="+mn-ea"/>
              </a:rPr>
              <a:t>        </a:t>
            </a:r>
            <a:r>
              <a:rPr lang="zh-CN" altLang="en-US" dirty="0">
                <a:latin typeface="锐字云字库魏体1.0" charset="0"/>
                <a:ea typeface="锐字云字库魏体1.0" charset="0"/>
              </a:rPr>
              <a:t>        </a:t>
            </a:r>
            <a:endParaRPr lang="zh-CN" altLang="en-US" dirty="0">
              <a:latin typeface="锐字云字库魏体1.0" charset="0"/>
              <a:ea typeface="锐字云字库魏体1.0" charset="0"/>
            </a:endParaRPr>
          </a:p>
          <a:p>
            <a:endParaRPr lang="zh-CN" altLang="en-US" dirty="0">
              <a:latin typeface="锐字云字库魏体1.0" charset="0"/>
              <a:ea typeface="锐字云字库魏体1.0" charset="0"/>
            </a:endParaRPr>
          </a:p>
        </p:txBody>
      </p:sp>
      <p:sp>
        <p:nvSpPr>
          <p:cNvPr id="27652" name="矩形 27651"/>
          <p:cNvSpPr/>
          <p:nvPr/>
        </p:nvSpPr>
        <p:spPr>
          <a:xfrm>
            <a:off x="31115" y="104775"/>
            <a:ext cx="5697220" cy="1005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blipFill rotWithShape="0">
                  <a:blip r:embed="rId1"/>
                </a:blipFill>
                <a:latin typeface="楷体" charset="0"/>
                <a:ea typeface="楷体" charset="0"/>
                <a:sym typeface="+mn-ea"/>
              </a:rPr>
              <a:t>地阴星母--大虫顾大嫂</a:t>
            </a:r>
            <a:endParaRPr lang="zh-CN" alt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楷体" charset="0"/>
              <a:ea typeface="楷体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685" y="1380490"/>
            <a:ext cx="7233920" cy="1879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出场回目：</a:t>
            </a:r>
            <a:endParaRPr lang="zh-CN" altLang="en-US" sz="2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《水浒传》第49回 解珍解宝双越狱</a:t>
            </a:r>
            <a:endParaRPr lang="zh-CN" altLang="en-US" sz="2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 孙立孙新大劫牢 </a:t>
            </a:r>
            <a:endParaRPr lang="zh-CN" altLang="en-US" sz="2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上山回目：</a:t>
            </a:r>
            <a:endParaRPr lang="zh-CN" altLang="en-US" sz="2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《水浒传》第49回 解珍解宝双越狱 </a:t>
            </a:r>
            <a:endParaRPr lang="zh-CN" altLang="en-US" sz="2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孙立孙新大劫牢</a:t>
            </a:r>
            <a:endParaRPr lang="zh-CN" altLang="en-US" sz="2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</p:txBody>
      </p:sp>
      <p:pic>
        <p:nvPicPr>
          <p:cNvPr id="37894" name="图片 37893" descr="4d086e061d950a7bf8b05aa80cd162d9f3d3c9d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830" y="-37465"/>
            <a:ext cx="6269990" cy="37973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44" name="图片 39943" descr="80cb39dbb6fd526673863f20a818972bd4073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2665" y="13970"/>
            <a:ext cx="6130925" cy="429006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xfrm>
            <a:off x="121920" y="2188210"/>
            <a:ext cx="12433300" cy="691515"/>
          </a:xfrm>
        </p:spPr>
        <p:txBody>
          <a:bodyPr>
            <a:noAutofit/>
          </a:bodyPr>
          <a:p>
            <a:pPr>
              <a:lnSpc>
                <a:spcPts val="3360"/>
              </a:lnSpc>
              <a:buNone/>
            </a:pPr>
            <a:r>
              <a:rPr lang="zh-CN" altLang="en-US" dirty="0">
                <a:latin typeface="锐字云字库魏体1.0" charset="0"/>
                <a:ea typeface="锐字云字库魏体1.0" charset="0"/>
                <a:sym typeface="+mn-ea"/>
              </a:rPr>
              <a:t>简介：一丈青扈三娘是梁山第一女将，</a:t>
            </a:r>
            <a:endParaRPr lang="zh-CN" altLang="en-US" dirty="0">
              <a:latin typeface="锐字云字库魏体1.0" charset="0"/>
              <a:ea typeface="锐字云字库魏体1.0" charset="0"/>
              <a:sym typeface="+mn-ea"/>
            </a:endParaRPr>
          </a:p>
          <a:p>
            <a:pPr>
              <a:lnSpc>
                <a:spcPts val="3360"/>
              </a:lnSpc>
              <a:buNone/>
            </a:pPr>
            <a:r>
              <a:rPr lang="zh-CN" altLang="en-US" dirty="0">
                <a:latin typeface="锐字云字库魏体1.0" charset="0"/>
                <a:ea typeface="锐字云字库魏体1.0" charset="0"/>
                <a:sym typeface="+mn-ea"/>
              </a:rPr>
              <a:t>武艺高强，一双刀神出鬼没，更有用</a:t>
            </a:r>
            <a:endParaRPr lang="zh-CN" altLang="en-US" dirty="0">
              <a:latin typeface="锐字云字库魏体1.0" charset="0"/>
              <a:ea typeface="锐字云字库魏体1.0" charset="0"/>
              <a:sym typeface="+mn-ea"/>
            </a:endParaRPr>
          </a:p>
          <a:p>
            <a:pPr>
              <a:lnSpc>
                <a:spcPts val="3360"/>
              </a:lnSpc>
              <a:buNone/>
            </a:pPr>
            <a:r>
              <a:rPr lang="zh-CN" altLang="en-US" dirty="0">
                <a:latin typeface="锐字云字库魏体1.0" charset="0"/>
                <a:ea typeface="锐字云字库魏体1.0" charset="0"/>
                <a:sym typeface="+mn-ea"/>
              </a:rPr>
              <a:t>绳套的绝技，阵前用绳套捉人十分厉害。</a:t>
            </a:r>
            <a:endParaRPr lang="zh-CN" altLang="en-US" dirty="0">
              <a:latin typeface="锐字云字库魏体1.0" charset="0"/>
              <a:ea typeface="锐字云字库魏体1.0" charset="0"/>
              <a:sym typeface="+mn-ea"/>
            </a:endParaRPr>
          </a:p>
          <a:p>
            <a:pPr>
              <a:lnSpc>
                <a:spcPts val="3360"/>
              </a:lnSpc>
              <a:buNone/>
            </a:pPr>
            <a:r>
              <a:rPr lang="zh-CN" altLang="en-US" dirty="0">
                <a:latin typeface="锐字云字库魏体1.0" charset="0"/>
                <a:ea typeface="锐字云字库魏体1.0" charset="0"/>
                <a:sym typeface="+mn-ea"/>
              </a:rPr>
              <a:t>宋江攻打祝家庄时，扈三娘首战便捉了</a:t>
            </a:r>
            <a:endParaRPr lang="zh-CN" altLang="en-US" dirty="0">
              <a:latin typeface="锐字云字库魏体1.0" charset="0"/>
              <a:ea typeface="锐字云字库魏体1.0" charset="0"/>
              <a:sym typeface="+mn-ea"/>
            </a:endParaRPr>
          </a:p>
          <a:p>
            <a:pPr>
              <a:lnSpc>
                <a:spcPts val="3360"/>
              </a:lnSpc>
              <a:buNone/>
            </a:pPr>
            <a:r>
              <a:rPr lang="zh-CN" altLang="en-US" dirty="0">
                <a:latin typeface="锐字云字库魏体1.0" charset="0"/>
                <a:ea typeface="锐字云字库魏体1.0" charset="0"/>
                <a:sym typeface="+mn-ea"/>
              </a:rPr>
              <a:t>“矮脚虎”王英。扈三娘后被林冲所捉，由宋江主婚与王英成了夫妻。同掌梁山三军内采事，是梁山第五十九条好汉。随宋江征讨方腊时，王英被南军将领郑彪一枪挑死，扈三娘急去救应，被郑彪掷来的钢砖打中门面而死。</a:t>
            </a:r>
            <a:endParaRPr lang="zh-CN" altLang="en-US" dirty="0">
              <a:latin typeface="锐字云字库魏体1.0" charset="0"/>
              <a:ea typeface="锐字云字库魏体1.0" charset="0"/>
            </a:endParaRPr>
          </a:p>
        </p:txBody>
      </p:sp>
      <p:sp>
        <p:nvSpPr>
          <p:cNvPr id="27652" name="矩形 27651"/>
          <p:cNvSpPr/>
          <p:nvPr/>
        </p:nvSpPr>
        <p:spPr>
          <a:xfrm>
            <a:off x="31115" y="104775"/>
            <a:ext cx="5697220" cy="1005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blipFill rotWithShape="0">
                  <a:blip r:embed="rId2"/>
                </a:blipFill>
                <a:latin typeface="楷体" charset="0"/>
                <a:ea typeface="楷体" charset="0"/>
                <a:sym typeface="+mn-ea"/>
              </a:rPr>
              <a:t>地阴星母--大虫顾大嫂</a:t>
            </a:r>
            <a:endParaRPr lang="zh-CN" alt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楷体" charset="0"/>
              <a:ea typeface="楷体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380" y="1216660"/>
            <a:ext cx="7233920" cy="948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出场：第四十八回： 一丈青单捉王矮虎 </a:t>
            </a:r>
            <a:endParaRPr lang="en-US" altLang="zh-CN" sz="2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  <a:p>
            <a:pPr>
              <a:buNone/>
            </a:pPr>
            <a:r>
              <a:rPr lang="en-US" altLang="zh-CN" sz="2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                                        宋公明两打祝家庄</a:t>
            </a:r>
            <a:endParaRPr lang="en-US" altLang="zh-CN" sz="2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9" name="图片 41988" descr="7dd98d1001e93901938e71897aec54e737d196f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9380" y="26035"/>
            <a:ext cx="5609590" cy="333248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xfrm>
            <a:off x="-41275" y="2392045"/>
            <a:ext cx="12433300" cy="691515"/>
          </a:xfrm>
        </p:spPr>
        <p:txBody>
          <a:bodyPr>
            <a:noAutofit/>
          </a:bodyPr>
          <a:p>
            <a:pPr>
              <a:buNone/>
            </a:pPr>
            <a:r>
              <a:rPr lang="zh-CN" altLang="en-US" dirty="0">
                <a:latin typeface="锐字云字库魏体1.0" charset="0"/>
                <a:ea typeface="锐字云字库魏体1.0" charset="0"/>
                <a:sym typeface="+mn-ea"/>
              </a:rPr>
              <a:t>简介：一丈青扈三娘是梁山第一女将，</a:t>
            </a:r>
            <a:endParaRPr lang="zh-CN" altLang="en-US" dirty="0">
              <a:latin typeface="锐字云字库魏体1.0" charset="0"/>
              <a:ea typeface="锐字云字库魏体1.0" charset="0"/>
              <a:sym typeface="+mn-ea"/>
            </a:endParaRPr>
          </a:p>
          <a:p>
            <a:pPr>
              <a:buNone/>
            </a:pPr>
            <a:r>
              <a:rPr lang="zh-CN" altLang="en-US" dirty="0">
                <a:latin typeface="锐字云字库魏体1.0" charset="0"/>
                <a:ea typeface="锐字云字库魏体1.0" charset="0"/>
                <a:sym typeface="+mn-ea"/>
              </a:rPr>
              <a:t>武艺高强，一双刀神出鬼没，更有用绳</a:t>
            </a:r>
            <a:endParaRPr lang="zh-CN" altLang="en-US" dirty="0">
              <a:latin typeface="锐字云字库魏体1.0" charset="0"/>
              <a:ea typeface="锐字云字库魏体1.0" charset="0"/>
              <a:sym typeface="+mn-ea"/>
            </a:endParaRPr>
          </a:p>
          <a:p>
            <a:pPr>
              <a:buNone/>
            </a:pPr>
            <a:r>
              <a:rPr lang="zh-CN" altLang="en-US" dirty="0">
                <a:latin typeface="锐字云字库魏体1.0" charset="0"/>
                <a:ea typeface="锐字云字库魏体1.0" charset="0"/>
                <a:sym typeface="+mn-ea"/>
              </a:rPr>
              <a:t>套的绝技，阵前用绳套捉人十分厉害。</a:t>
            </a:r>
            <a:endParaRPr lang="zh-CN" altLang="en-US" dirty="0">
              <a:latin typeface="锐字云字库魏体1.0" charset="0"/>
              <a:ea typeface="锐字云字库魏体1.0" charset="0"/>
              <a:sym typeface="+mn-ea"/>
            </a:endParaRPr>
          </a:p>
          <a:p>
            <a:pPr>
              <a:buNone/>
            </a:pPr>
            <a:r>
              <a:rPr lang="zh-CN" altLang="en-US" dirty="0">
                <a:latin typeface="锐字云字库魏体1.0" charset="0"/>
                <a:ea typeface="锐字云字库魏体1.0" charset="0"/>
                <a:sym typeface="+mn-ea"/>
              </a:rPr>
              <a:t>宋江攻打祝家庄时，扈三娘首战便捉了“矮脚虎”王英。扈三娘后被林冲所捉，由宋江主婚与王英成了夫妻。同掌梁山三军内采事，是梁山第五十九条好汉。随宋江征讨方腊时，王英被南军将领郑彪一枪挑死，扈三娘急去救应，被郑彪掷来的钢砖打中门面而死。</a:t>
            </a:r>
            <a:endParaRPr lang="zh-CN" altLang="en-US" dirty="0">
              <a:latin typeface="锐字云字库魏体1.0" charset="0"/>
              <a:ea typeface="锐字云字库魏体1.0" charset="0"/>
            </a:endParaRPr>
          </a:p>
        </p:txBody>
      </p:sp>
      <p:sp>
        <p:nvSpPr>
          <p:cNvPr id="27652" name="矩形 27651"/>
          <p:cNvSpPr/>
          <p:nvPr/>
        </p:nvSpPr>
        <p:spPr>
          <a:xfrm>
            <a:off x="31115" y="104775"/>
            <a:ext cx="5697220" cy="1005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blipFill rotWithShape="0">
                  <a:blip r:embed="rId2"/>
                </a:blipFill>
                <a:latin typeface="楷体" charset="0"/>
                <a:ea typeface="楷体" charset="0"/>
                <a:sym typeface="+mn-ea"/>
              </a:rPr>
              <a:t>地阴星母--大虫顾大嫂</a:t>
            </a:r>
            <a:endParaRPr lang="zh-CN" alt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楷体" charset="0"/>
              <a:ea typeface="楷体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380" y="1298575"/>
            <a:ext cx="7233920" cy="1071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3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出场：第四十八回：一丈青单捉王矮虎                                         </a:t>
            </a:r>
            <a:endParaRPr lang="zh-CN" altLang="en-US" sz="32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  <a:p>
            <a:pPr>
              <a:buNone/>
            </a:pPr>
            <a:r>
              <a:rPr lang="zh-CN" altLang="en-US" sz="3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                                         宋公明两打祝家庄</a:t>
            </a:r>
            <a:endParaRPr lang="zh-CN" altLang="en-US" sz="32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975" y="5611495"/>
            <a:ext cx="11430000" cy="10712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dirty="0">
                <a:solidFill>
                  <a:srgbClr val="000000"/>
                </a:solidFill>
                <a:sym typeface="+mn-ea"/>
              </a:rPr>
              <a:t>扈三娘经历简介</a:t>
            </a:r>
            <a:r>
              <a:rPr lang="zh-CN" altLang="en-US" sz="3200" dirty="0">
                <a:sym typeface="+mn-ea"/>
              </a:rPr>
              <a:t>：</a:t>
            </a:r>
            <a:r>
              <a:rPr lang="zh-CN" altLang="en-US" sz="3200" dirty="0">
                <a:solidFill>
                  <a:srgbClr val="FF0000"/>
                </a:solidFill>
                <a:sym typeface="+mn-ea"/>
              </a:rPr>
              <a:t>单捉王英</a:t>
            </a:r>
            <a:r>
              <a:rPr lang="en-US" altLang="zh-CN" sz="3200" dirty="0">
                <a:solidFill>
                  <a:srgbClr val="FF0000"/>
                </a:solidFill>
                <a:sym typeface="+mn-ea"/>
              </a:rPr>
              <a:t>----</a:t>
            </a:r>
            <a:r>
              <a:rPr lang="zh-CN" altLang="en-US" sz="3200" dirty="0">
                <a:solidFill>
                  <a:srgbClr val="FF0000"/>
                </a:solidFill>
                <a:sym typeface="+mn-ea"/>
              </a:rPr>
              <a:t>被擒上山</a:t>
            </a:r>
            <a:r>
              <a:rPr lang="en-US" altLang="zh-CN" sz="3200" dirty="0">
                <a:solidFill>
                  <a:srgbClr val="FF0000"/>
                </a:solidFill>
                <a:sym typeface="+mn-ea"/>
              </a:rPr>
              <a:t>----</a:t>
            </a:r>
            <a:r>
              <a:rPr lang="zh-CN" altLang="en-US" sz="3200" dirty="0">
                <a:solidFill>
                  <a:srgbClr val="FF0000"/>
                </a:solidFill>
                <a:sym typeface="+mn-ea"/>
              </a:rPr>
              <a:t>嫁给王英</a:t>
            </a:r>
            <a:r>
              <a:rPr lang="en-US" altLang="zh-CN" sz="3200" dirty="0">
                <a:solidFill>
                  <a:srgbClr val="FF0000"/>
                </a:solidFill>
                <a:sym typeface="+mn-ea"/>
              </a:rPr>
              <a:t>----</a:t>
            </a:r>
            <a:r>
              <a:rPr lang="zh-CN" altLang="en-US" sz="3200" dirty="0">
                <a:solidFill>
                  <a:srgbClr val="FF0000"/>
                </a:solidFill>
                <a:sym typeface="+mn-ea"/>
              </a:rPr>
              <a:t>水泊女将</a:t>
            </a:r>
            <a:endParaRPr lang="zh-CN" altLang="en-US" sz="3200" dirty="0">
              <a:solidFill>
                <a:srgbClr val="FF0000"/>
              </a:solidFill>
              <a:sym typeface="+mn-ea"/>
            </a:endParaRPr>
          </a:p>
          <a:p>
            <a:r>
              <a:rPr lang="en-US" altLang="zh-CN" sz="3200" dirty="0">
                <a:solidFill>
                  <a:srgbClr val="FF0000"/>
                </a:solidFill>
                <a:sym typeface="+mn-ea"/>
              </a:rPr>
              <a:t>----</a:t>
            </a:r>
            <a:r>
              <a:rPr lang="zh-CN" altLang="en-US" sz="3200" dirty="0">
                <a:solidFill>
                  <a:srgbClr val="FF0000"/>
                </a:solidFill>
                <a:sym typeface="+mn-ea"/>
              </a:rPr>
              <a:t>南征北战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651" grpId="0" build="p"/>
      <p:bldP spid="7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8"/>
  <p:tag name="KSO_WM_UNIT_TYPE" val="a"/>
  <p:tag name="KSO_WM_UNIT_INDEX" val="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ID" val="custom8_1*a*1"/>
  <p:tag name="KSO_WM_UNIT_PRESET_TEXT_INDEX" val="0"/>
  <p:tag name="KSO_WM_UNIT_PRESET_TEXT_LEN" val="9"/>
</p:tagLst>
</file>

<file path=ppt/tags/tag10.xml><?xml version="1.0" encoding="utf-8"?>
<p:tagLst xmlns:p="http://schemas.openxmlformats.org/presentationml/2006/main">
  <p:tag name="KSO_WM_TAG_VERSION" val="1.0"/>
  <p:tag name="KSO_WM_TEMPLATE_CATEGORY" val="diagram"/>
  <p:tag name="KSO_WM_TEMPLATE_INDEX" val="160620"/>
  <p:tag name="KSO_WM_UNIT_TYPE" val="m_i"/>
  <p:tag name="KSO_WM_UNIT_INDEX" val="1_6"/>
  <p:tag name="KSO_WM_UNIT_ID" val="260*m_i*1_6"/>
  <p:tag name="KSO_WM_UNIT_CLEAR" val="1"/>
  <p:tag name="KSO_WM_UNIT_LAYERLEVEL" val="1_1"/>
  <p:tag name="KSO_WM_BEAUTIFY_FLAG" val="#wm#"/>
  <p:tag name="KSO_WM_DIAGRAM_GROUP_CODE" val="m1-1"/>
</p:tagLst>
</file>

<file path=ppt/tags/tag11.xml><?xml version="1.0" encoding="utf-8"?>
<p:tagLst xmlns:p="http://schemas.openxmlformats.org/presentationml/2006/main">
  <p:tag name="KSO_WM_TAG_VERSION" val="1.0"/>
  <p:tag name="KSO_WM_TEMPLATE_CATEGORY" val="diagram"/>
  <p:tag name="KSO_WM_TEMPLATE_INDEX" val="160620"/>
  <p:tag name="KSO_WM_UNIT_TYPE" val="m_h_f"/>
  <p:tag name="KSO_WM_UNIT_INDEX" val="1_1_1"/>
  <p:tag name="KSO_WM_UNIT_ID" val="260*m_h_f*1_1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" val="LOREM IPSUM DOLOR"/>
  <p:tag name="KSO_WM_BEAUTIFY_FLAG" val="#wm#"/>
  <p:tag name="KSO_WM_DIAGRAM_GROUP_CODE" val="m1-1"/>
</p:tagLst>
</file>

<file path=ppt/tags/tag12.xml><?xml version="1.0" encoding="utf-8"?>
<p:tagLst xmlns:p="http://schemas.openxmlformats.org/presentationml/2006/main">
  <p:tag name="KSO_WM_SLIDE_ID" val="diagram160620_5"/>
  <p:tag name="KSO_WM_SLIDE_INDEX" val="5"/>
  <p:tag name="KSO_WM_SLIDE_ITEM_CNT" val="2"/>
  <p:tag name="KSO_WM_SLIDE_LAYOUT" val="a_m"/>
  <p:tag name="KSO_WM_SLIDE_LAYOUT_CNT" val="1_1"/>
  <p:tag name="KSO_WM_SLIDE_TYPE" val="contents"/>
  <p:tag name="KSO_WM_BEAUTIFY_FLAG" val="#wm#"/>
  <p:tag name="KSO_WM_SLIDE_POSITION" val="74*178"/>
  <p:tag name="KSO_WM_SLIDE_SIZE" val="572*362"/>
  <p:tag name="KSO_WM_TEMPLATE_CATEGORY" val="diagram"/>
  <p:tag name="KSO_WM_TEMPLATE_INDEX" val="160620"/>
  <p:tag name="KSO_WM_DIAGRAM_GROUP_CODE" val="m1-1"/>
  <p:tag name="KSO_WM_TAG_VERSION" val="1.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12"/>
  <p:tag name="KSO_WM_UNIT_TYPE" val="a"/>
  <p:tag name="KSO_WM_UNIT_INDEX" val="1"/>
  <p:tag name="KSO_WM_UNIT_ID" val="custom160312_28*a*1"/>
  <p:tag name="KSO_WM_UNIT_CLEAR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" val="END"/>
</p:tagLst>
</file>

<file path=ppt/tags/tag14.xml><?xml version="1.0" encoding="utf-8"?>
<p:tagLst xmlns:p="http://schemas.openxmlformats.org/presentationml/2006/main">
  <p:tag name="KSO_WM_TEMPLATE_CATEGORY" val="custom"/>
  <p:tag name="KSO_WM_TEMPLATE_INDEX" val="160312"/>
  <p:tag name="KSO_WM_TAG_VERSION" val="1.0"/>
  <p:tag name="KSO_WM_SLIDE_ID" val="custom160312_27"/>
  <p:tag name="KSO_WM_SLIDE_INDEX" val="27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8_1*i*8"/>
  <p:tag name="KSO_WM_TEMPLATE_CATEGORY" val="custom"/>
  <p:tag name="KSO_WM_TEMPLATE_INDEX" val="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8"/>
  <p:tag name="KSO_WM_UNIT_TYPE" val="b"/>
  <p:tag name="KSO_WM_UNIT_INDEX" val="1"/>
  <p:tag name="KSO_WM_UNIT_CLEAR" val="1"/>
  <p:tag name="KSO_WM_UNIT_LAYERLEVEL" val="1"/>
  <p:tag name="KSO_WM_UNIT_VALUE" val="29"/>
  <p:tag name="KSO_WM_UNIT_ISCONTENTSTITLE" val="0"/>
  <p:tag name="KSO_WM_UNIT_HIGHLIGHT" val="0"/>
  <p:tag name="KSO_WM_UNIT_COMPATIBLE" val="0"/>
  <p:tag name="KSO_WM_UNIT_ID" val="custom8_1*b*1"/>
  <p:tag name="KSO_WM_UNIT_PRESET_TEXT_INDEX" val="1"/>
  <p:tag name="KSO_WM_UNIT_PRESET_TEXT_LEN" val="10"/>
</p:tagLst>
</file>

<file path=ppt/tags/tag4.xml><?xml version="1.0" encoding="utf-8"?>
<p:tagLst xmlns:p="http://schemas.openxmlformats.org/presentationml/2006/main">
  <p:tag name="KSO_WM_TAG_VERSION" val="1.0"/>
  <p:tag name="KSO_WM_TEMPLATE_CATEGORY" val="diagram"/>
  <p:tag name="KSO_WM_TEMPLATE_INDEX" val="160620"/>
  <p:tag name="KSO_WM_UNIT_TYPE" val="a"/>
  <p:tag name="KSO_WM_UNIT_INDEX" val="1"/>
  <p:tag name="KSO_WM_UNIT_ID" val="260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1"/>
  <p:tag name="KSO_WM_UNIT_PRESET_TEXT_INDEX" val="3"/>
  <p:tag name="KSO_WM_UNIT_PRESET_TEXT_LEN" val="17"/>
  <p:tag name="KSO_WM_BEAUTIFY_FLAG" val="#wm#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20_5*i*5"/>
  <p:tag name="KSO_WM_TEMPLATE_CATEGORY" val="diagram"/>
  <p:tag name="KSO_WM_TEMPLATE_INDEX" val="160620"/>
</p:tagLst>
</file>

<file path=ppt/tags/tag6.xml><?xml version="1.0" encoding="utf-8"?>
<p:tagLst xmlns:p="http://schemas.openxmlformats.org/presentationml/2006/main">
  <p:tag name="KSO_WM_TAG_VERSION" val="1.0"/>
  <p:tag name="KSO_WM_TEMPLATE_CATEGORY" val="diagram"/>
  <p:tag name="KSO_WM_TEMPLATE_INDEX" val="160620"/>
  <p:tag name="KSO_WM_UNIT_TYPE" val="m_i"/>
  <p:tag name="KSO_WM_UNIT_INDEX" val="1_5"/>
  <p:tag name="KSO_WM_UNIT_ID" val="260*m_i*1_5"/>
  <p:tag name="KSO_WM_UNIT_CLEAR" val="1"/>
  <p:tag name="KSO_WM_UNIT_LAYERLEVEL" val="1_1"/>
  <p:tag name="KSO_WM_BEAUTIFY_FLAG" val="#wm#"/>
  <p:tag name="KSO_WM_DIAGRAM_GROUP_CODE" val="m1-1"/>
</p:tagLst>
</file>

<file path=ppt/tags/tag7.xml><?xml version="1.0" encoding="utf-8"?>
<p:tagLst xmlns:p="http://schemas.openxmlformats.org/presentationml/2006/main">
  <p:tag name="KSO_WM_TAG_VERSION" val="1.0"/>
  <p:tag name="KSO_WM_TEMPLATE_CATEGORY" val="diagram"/>
  <p:tag name="KSO_WM_TEMPLATE_INDEX" val="160620"/>
  <p:tag name="KSO_WM_UNIT_TYPE" val="m_h_f"/>
  <p:tag name="KSO_WM_UNIT_INDEX" val="1_2_1"/>
  <p:tag name="KSO_WM_UNIT_ID" val="260*m_h_f*1_2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" val="LOREM IPSUM DOLOR"/>
  <p:tag name="KSO_WM_BEAUTIFY_FLAG" val="#wm#"/>
  <p:tag name="KSO_WM_DIAGRAM_GROUP_CODE" val="m1-1"/>
</p:tagLst>
</file>

<file path=ppt/tags/tag8.xml><?xml version="1.0" encoding="utf-8"?>
<p:tagLst xmlns:p="http://schemas.openxmlformats.org/presentationml/2006/main">
  <p:tag name="KSO_WM_TAG_VERSION" val="1.0"/>
  <p:tag name="KSO_WM_TEMPLATE_CATEGORY" val="diagram"/>
  <p:tag name="KSO_WM_TEMPLATE_INDEX" val="160620"/>
  <p:tag name="KSO_WM_UNIT_TYPE" val="m_i"/>
  <p:tag name="KSO_WM_UNIT_INDEX" val="1_6"/>
  <p:tag name="KSO_WM_UNIT_ID" val="260*m_i*1_6"/>
  <p:tag name="KSO_WM_UNIT_CLEAR" val="1"/>
  <p:tag name="KSO_WM_UNIT_LAYERLEVEL" val="1_1"/>
  <p:tag name="KSO_WM_BEAUTIFY_FLAG" val="#wm#"/>
  <p:tag name="KSO_WM_DIAGRAM_GROUP_CODE" val="m1-1"/>
</p:tagLst>
</file>

<file path=ppt/tags/tag9.xml><?xml version="1.0" encoding="utf-8"?>
<p:tagLst xmlns:p="http://schemas.openxmlformats.org/presentationml/2006/main">
  <p:tag name="KSO_WM_TAG_VERSION" val="1.0"/>
  <p:tag name="KSO_WM_TEMPLATE_CATEGORY" val="diagram"/>
  <p:tag name="KSO_WM_TEMPLATE_INDEX" val="160620"/>
  <p:tag name="KSO_WM_UNIT_TYPE" val="m_h_f"/>
  <p:tag name="KSO_WM_UNIT_INDEX" val="1_1_1"/>
  <p:tag name="KSO_WM_UNIT_ID" val="260*m_h_f*1_1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" val="LOREM IPSUM DOLOR"/>
  <p:tag name="KSO_WM_BEAUTIFY_FLAG" val="#wm#"/>
  <p:tag name="KSO_WM_DIAGRAM_GROUP_CODE" val="m1-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3089</Words>
  <Application>Kingsoft Office WPP</Application>
  <PresentationFormat>宽屏</PresentationFormat>
  <Paragraphs>168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</cp:revision>
  <dcterms:created xsi:type="dcterms:W3CDTF">2016-03-05T07:30:35Z</dcterms:created>
  <dcterms:modified xsi:type="dcterms:W3CDTF">2016-03-05T08:48:01Z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