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9" r:id="rId3"/>
    <p:sldId id="291" r:id="rId4"/>
    <p:sldId id="290" r:id="rId5"/>
    <p:sldId id="296" r:id="rId6"/>
    <p:sldId id="292" r:id="rId7"/>
    <p:sldId id="285" r:id="rId8"/>
    <p:sldId id="288" r:id="rId9"/>
    <p:sldId id="293" r:id="rId10"/>
    <p:sldId id="257" r:id="rId11"/>
    <p:sldId id="258" r:id="rId12"/>
    <p:sldId id="294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6" r:id="rId40"/>
    <p:sldId id="295" r:id="rId41"/>
    <p:sldId id="287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86" autoAdjust="0"/>
    <p:restoredTop sz="94660"/>
  </p:normalViewPr>
  <p:slideViewPr>
    <p:cSldViewPr>
      <p:cViewPr varScale="1">
        <p:scale>
          <a:sx n="87" d="100"/>
          <a:sy n="87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F250D-4EEF-40EE-9E74-1593963D570B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09E74-89BE-4B88-BCDF-C46E6FBF77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9016C-615A-474C-815D-7F6FC20EA3DE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00BD5-4347-4CE1-96C2-2E31424197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4D964-1DA6-4136-AFDA-74B4B1E681EE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2168D-00BD-4532-8939-9CF413DC0A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0E704-4F76-4D6C-A7CA-E325FF697C3A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FA25A-75B2-4420-B66E-EF5B080EE4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F7D1B-49B3-4C71-AF40-A0B0B8184EC8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88398-C934-4740-B51C-A2E5C57FB9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A5C09-DC09-40BC-9553-64BF3158DB54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472E4-32A4-4BCF-97F9-CF7168AEAD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5EE1-7127-45F3-ABFD-568F3C0ED177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8340C-1254-4BF6-88B2-35FD6E178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04E1E-5559-44C0-A276-996BED9C0084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B4BD3-1B07-4237-8B15-5E782DA247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20552-300C-46B3-892E-35A5844C9979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0FB13-212B-4663-B7C6-AB66132D7D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254A6-1C4B-4A26-A19B-431D75FB4C94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84852-ED57-4E06-B313-F20EA0B881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93FFF-19FF-4B2D-AF47-10FEE9929010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DC44D-425E-4DB3-9282-313DDC8E80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281CB2-FDE8-4742-87D7-2F30F6BBE59C}" type="datetimeFigureOut">
              <a:rPr lang="zh-CN" altLang="en-US"/>
              <a:pPr>
                <a:defRPr/>
              </a:pPr>
              <a:t>2014/12/5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802F98-D9D4-4862-AEF1-EAD59B9B8A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8" descr="f0c6baf67ff793d87609d79c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kumimoji="1" lang="zh-CN" altLang="en-US" sz="9600" smtClean="0">
                <a:solidFill>
                  <a:srgbClr val="FF0000"/>
                </a:solidFill>
                <a:latin typeface="方正琥珀_GBK"/>
                <a:ea typeface="方正琥珀_GBK"/>
                <a:cs typeface="方正琥珀_GBK"/>
              </a:rPr>
              <a:t>慕田峪观云海</a:t>
            </a:r>
            <a:endParaRPr kumimoji="1" lang="zh-CN" altLang="en-US" sz="5400" smtClean="0">
              <a:solidFill>
                <a:srgbClr val="FF0000"/>
              </a:solidFill>
              <a:latin typeface="方正琥珀_GBK"/>
              <a:ea typeface="方正琥珀_GBK"/>
              <a:cs typeface="方正琥珀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0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en-US" altLang="en-US" sz="4000" smtClean="0">
                <a:latin typeface="汉仪超粗圆简"/>
                <a:ea typeface="汉仪超粗圆简"/>
                <a:cs typeface="汉仪超粗圆简"/>
              </a:rPr>
              <a:t> </a:t>
            </a:r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暮春的一天，一位朋友约我去慕田峪长城看桃花，我却意外地看到了像黄山那样的云海。</a:t>
            </a:r>
          </a:p>
        </p:txBody>
      </p:sp>
      <p:sp>
        <p:nvSpPr>
          <p:cNvPr id="22531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意外地收获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4" name="内容占位符 2"/>
          <p:cNvSpPr>
            <a:spLocks noGrp="1"/>
          </p:cNvSpPr>
          <p:nvPr>
            <p:ph sz="half" idx="1"/>
          </p:nvPr>
        </p:nvSpPr>
        <p:spPr>
          <a:xfrm>
            <a:off x="457200" y="428625"/>
            <a:ext cx="4038600" cy="5697538"/>
          </a:xfrm>
        </p:spPr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几年前我游黄山时，那“倏来倏去的云，扑朔迷离的雾，绚丽多彩的霞光，雪浪滚滚的云海”，曾使我激动不已，久久难忘。</a:t>
            </a:r>
          </a:p>
          <a:p>
            <a:endParaRPr kumimoji="1" lang="zh-CN" altLang="en-US" sz="4000" smtClean="0">
              <a:latin typeface="汉仪超粗圆简"/>
              <a:ea typeface="汉仪超粗圆简"/>
              <a:cs typeface="汉仪超粗圆简"/>
            </a:endParaRPr>
          </a:p>
        </p:txBody>
      </p:sp>
      <p:sp>
        <p:nvSpPr>
          <p:cNvPr id="23555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印象深刻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0" y="428625"/>
            <a:ext cx="8686800" cy="5697538"/>
          </a:xfrm>
        </p:spPr>
        <p:txBody>
          <a:bodyPr/>
          <a:lstStyle/>
          <a:p>
            <a:r>
              <a:rPr kumimoji="1" lang="zh-CN" altLang="en-US" sz="36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第</a:t>
            </a:r>
            <a:r>
              <a:rPr kumimoji="1" lang="en-US" altLang="zh-CN" sz="36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2-5</a:t>
            </a:r>
            <a:r>
              <a:rPr kumimoji="1" lang="zh-CN" altLang="en-US" sz="36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自然段写“我”在慕田峪长城所见到的景象。登上长城，方圆几公里范围内，聚集着千姿百态、变化无常、一片茫茫的云雾。“我们就像置身于缥缈虚幻的仙境里”，“我”被这奇妙的景观陶醉了，心潮就像那云海一样起伏不定。作者联想丰富，把慕田峪云雾缭绕的山峰想象成黄山俊秀的倩影，把慕田峪的古松想象成黄山的迎客松</a:t>
            </a:r>
            <a:r>
              <a:rPr kumimoji="1" lang="en-US" altLang="zh-CN" sz="36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……</a:t>
            </a:r>
            <a:r>
              <a:rPr kumimoji="1" lang="zh-CN" altLang="en-US" sz="36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在写景中，还加进二郎神“一担石”的传说，更增添了云雾中慕由峪长城的神秘色彩。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2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那天凌晨，小雨刚刚扫过慕田峪，空气中弥散着新鲜的潮意。</a:t>
            </a:r>
          </a:p>
        </p:txBody>
      </p:sp>
      <p:sp>
        <p:nvSpPr>
          <p:cNvPr id="25603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雨后的慕田峪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6" name="内容占位符 2"/>
          <p:cNvSpPr>
            <a:spLocks noGrp="1"/>
          </p:cNvSpPr>
          <p:nvPr>
            <p:ph sz="half" idx="1"/>
          </p:nvPr>
        </p:nvSpPr>
        <p:spPr>
          <a:xfrm>
            <a:off x="457200" y="714375"/>
            <a:ext cx="4038600" cy="5411788"/>
          </a:xfrm>
        </p:spPr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我与朋友沿着登城步道拾级而上，阵阵雾气迎面扑来，愈往高，雾愈浓。雾气中依稀伴着清馨的花香，沁人心脾。</a:t>
            </a:r>
          </a:p>
        </p:txBody>
      </p:sp>
      <p:sp>
        <p:nvSpPr>
          <p:cNvPr id="26627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环境很好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0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我们登上了长城，凭高远眺。方圆几公里的范围内，聚集着一片茫茫的白云。</a:t>
            </a:r>
          </a:p>
        </p:txBody>
      </p:sp>
      <p:sp>
        <p:nvSpPr>
          <p:cNvPr id="27651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登高望远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4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周围的群山时隐时现，远远望去，宛如一个个小岛出没在波涛滚滚的白浪之间。</a:t>
            </a:r>
          </a:p>
        </p:txBody>
      </p:sp>
      <p:sp>
        <p:nvSpPr>
          <p:cNvPr id="28675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比喻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9698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远处的云雾洁白如雪；近处的云雾似阵阵清烟缠绕在山腰之中。</a:t>
            </a:r>
          </a:p>
          <a:p>
            <a:endParaRPr kumimoji="1" lang="zh-CN" altLang="en-US" sz="4000" smtClean="0">
              <a:latin typeface="汉仪超粗圆简"/>
              <a:ea typeface="汉仪超粗圆简"/>
              <a:cs typeface="汉仪超粗圆简"/>
            </a:endParaRPr>
          </a:p>
        </p:txBody>
      </p:sp>
      <p:sp>
        <p:nvSpPr>
          <p:cNvPr id="29699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云雾的美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0722" name="内容占位符 2"/>
          <p:cNvSpPr>
            <a:spLocks noGrp="1"/>
          </p:cNvSpPr>
          <p:nvPr>
            <p:ph sz="half" idx="1"/>
          </p:nvPr>
        </p:nvSpPr>
        <p:spPr>
          <a:xfrm>
            <a:off x="457200" y="500063"/>
            <a:ext cx="4038600" cy="5626100"/>
          </a:xfrm>
        </p:spPr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而飘忽不定的山风，一会儿把连在一起的云撕开，一会儿又把几块云衔在一起，一会儿又把云塑成了各种难以名状的造型</a:t>
            </a:r>
            <a:r>
              <a:rPr kumimoji="1" lang="en-US" altLang="zh-CN" sz="4000" smtClean="0">
                <a:latin typeface="汉仪超粗圆简"/>
                <a:ea typeface="汉仪超粗圆简"/>
                <a:cs typeface="汉仪超粗圆简"/>
              </a:rPr>
              <a:t>……</a:t>
            </a:r>
            <a:endParaRPr kumimoji="1" lang="zh-CN" altLang="en-US" sz="4000" smtClean="0">
              <a:latin typeface="汉仪超粗圆简"/>
              <a:ea typeface="汉仪超粗圆简"/>
              <a:cs typeface="汉仪超粗圆简"/>
            </a:endParaRPr>
          </a:p>
        </p:txBody>
      </p:sp>
      <p:sp>
        <p:nvSpPr>
          <p:cNvPr id="30723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拟人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1746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真是千姿百态，令人目不暇接。</a:t>
            </a:r>
          </a:p>
          <a:p>
            <a:endParaRPr kumimoji="1" lang="zh-CN" altLang="en-US" sz="4000" smtClean="0">
              <a:latin typeface="汉仪超粗圆简"/>
              <a:ea typeface="汉仪超粗圆简"/>
              <a:cs typeface="汉仪超粗圆简"/>
            </a:endParaRPr>
          </a:p>
        </p:txBody>
      </p:sp>
      <p:sp>
        <p:nvSpPr>
          <p:cNvPr id="31747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对云的评价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411788"/>
          </a:xfrm>
        </p:spPr>
        <p:txBody>
          <a:bodyPr/>
          <a:lstStyle/>
          <a:p>
            <a:r>
              <a:rPr kumimoji="1" lang="zh-CN" altLang="en-US" sz="3600" smtClean="0">
                <a:latin typeface="方正粗倩简体"/>
                <a:ea typeface="方正粗倩简体"/>
                <a:cs typeface="方正粗倩简体"/>
              </a:rPr>
              <a:t>慕田峪长城群山环抱，西接居庸关，东连古北口，同八达岭一样是明代长城的精华所在。长城起伏绵延，构筑坚固，敌楼密集，关隘险要。由于慕田峪地处军事要塞，朱元璋手下大将徐达于公元</a:t>
            </a:r>
            <a:r>
              <a:rPr kumimoji="1" lang="en-US" altLang="zh-CN" sz="3600" smtClean="0">
                <a:latin typeface="方正粗倩简体"/>
                <a:ea typeface="方正粗倩简体"/>
                <a:cs typeface="方正粗倩简体"/>
              </a:rPr>
              <a:t>1368</a:t>
            </a:r>
            <a:r>
              <a:rPr kumimoji="1" lang="zh-CN" altLang="en-US" sz="3600" smtClean="0">
                <a:latin typeface="方正粗倩简体"/>
                <a:ea typeface="方正粗倩简体"/>
                <a:cs typeface="方正粗倩简体"/>
              </a:rPr>
              <a:t>年在原北齐长城遗址上亲自督造而成。</a:t>
            </a:r>
            <a:r>
              <a:rPr kumimoji="1" lang="en-US" altLang="zh-CN" sz="3600" smtClean="0">
                <a:latin typeface="方正粗倩简体"/>
                <a:ea typeface="方正粗倩简体"/>
                <a:cs typeface="方正粗倩简体"/>
              </a:rPr>
              <a:t>1569</a:t>
            </a:r>
            <a:r>
              <a:rPr kumimoji="1" lang="zh-CN" altLang="en-US" sz="3600" smtClean="0">
                <a:latin typeface="方正粗倩简体"/>
                <a:ea typeface="方正粗倩简体"/>
                <a:cs typeface="方正粗倩简体"/>
              </a:rPr>
              <a:t>年抗倭名将戚继光由浙闽调至这里，重整边墙。历代名将的精雕    细琢，造就了东南峰三条长城会集顶峰大角楼的独特景观。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2770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我们就像置身于缥缈虚幻的仙境里。云雾中不断传来游人的说笑，只闻其声，不见其人。</a:t>
            </a:r>
          </a:p>
        </p:txBody>
      </p:sp>
      <p:sp>
        <p:nvSpPr>
          <p:cNvPr id="32771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诗一般的意境</a:t>
            </a:r>
          </a:p>
        </p:txBody>
      </p:sp>
      <p:pic>
        <p:nvPicPr>
          <p:cNvPr id="5" name="图片 4" descr="0_128944044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3429000"/>
            <a:ext cx="1643074" cy="1793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3794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我被这奇妙的景观陶醉了，心潮就像那云海一样起伏不定，感触万千：</a:t>
            </a:r>
          </a:p>
        </p:txBody>
      </p:sp>
      <p:sp>
        <p:nvSpPr>
          <p:cNvPr id="33795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心的触动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4818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那云雾缭绕的山峰多么像黄山俊秀的倩影，那挺拔苍劲的古松又多么像黄山的迎客松</a:t>
            </a:r>
            <a:r>
              <a:rPr kumimoji="1" lang="en-US" altLang="zh-CN" sz="4000" smtClean="0">
                <a:latin typeface="汉仪超粗圆简"/>
                <a:ea typeface="汉仪超粗圆简"/>
                <a:cs typeface="汉仪超粗圆简"/>
              </a:rPr>
              <a:t>……</a:t>
            </a:r>
            <a:endParaRPr kumimoji="1" lang="zh-CN" altLang="en-US" sz="4000" smtClean="0">
              <a:latin typeface="汉仪超粗圆简"/>
              <a:ea typeface="汉仪超粗圆简"/>
              <a:cs typeface="汉仪超粗圆简"/>
            </a:endParaRPr>
          </a:p>
        </p:txBody>
      </p:sp>
      <p:sp>
        <p:nvSpPr>
          <p:cNvPr id="34819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比喻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5842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我忽然想到，在祖国辽阔的土地上，该有多少黄山，该有多少云海奇景啊！</a:t>
            </a:r>
          </a:p>
        </p:txBody>
      </p:sp>
      <p:sp>
        <p:nvSpPr>
          <p:cNvPr id="35843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感慨万千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6866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正因为慕田峪一带群山环抱，草木苍翠，风微沙少，气候湿润，雨雪天后，才容易出现云雾。</a:t>
            </a:r>
          </a:p>
        </p:txBody>
      </p:sp>
      <p:sp>
        <p:nvSpPr>
          <p:cNvPr id="36867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解释产生云雾的原因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7890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像今天这样壮观的景象真不多见。</a:t>
            </a:r>
          </a:p>
          <a:p>
            <a:endParaRPr kumimoji="1" lang="zh-CN" altLang="en-US" sz="4000" smtClean="0">
              <a:latin typeface="汉仪超粗圆简"/>
              <a:ea typeface="汉仪超粗圆简"/>
              <a:cs typeface="汉仪超粗圆简"/>
            </a:endParaRPr>
          </a:p>
        </p:txBody>
      </p:sp>
      <p:sp>
        <p:nvSpPr>
          <p:cNvPr id="37891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感叹自己的幸运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8914" name="内容占位符 2"/>
          <p:cNvSpPr>
            <a:spLocks noGrp="1"/>
          </p:cNvSpPr>
          <p:nvPr>
            <p:ph sz="half" idx="1"/>
          </p:nvPr>
        </p:nvSpPr>
        <p:spPr>
          <a:xfrm>
            <a:off x="285750" y="0"/>
            <a:ext cx="4210050" cy="6126163"/>
          </a:xfrm>
        </p:spPr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我们正谈着，一大片白云慢慢飘来，把我们前面的山坡遮盖了，而连绵起伏的长城恰似一条巨龙，昂首翘尾，穿云破雾，伏在这茫茫云海上，大有奔腾欲飞之势。</a:t>
            </a:r>
          </a:p>
        </p:txBody>
      </p:sp>
      <p:sp>
        <p:nvSpPr>
          <p:cNvPr id="38915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云中见龙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9938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烽火台上，一缕青云正徐徐升起，一眼望去，真像是当年御敌报警的“狼烟”。</a:t>
            </a:r>
          </a:p>
          <a:p>
            <a:endParaRPr kumimoji="1" lang="zh-CN" altLang="en-US" sz="4000" smtClean="0">
              <a:latin typeface="汉仪超粗圆简"/>
              <a:ea typeface="汉仪超粗圆简"/>
              <a:cs typeface="汉仪超粗圆简"/>
            </a:endParaRPr>
          </a:p>
        </p:txBody>
      </p:sp>
      <p:sp>
        <p:nvSpPr>
          <p:cNvPr id="39939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比喻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0962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一阵轻风袭来，云雾渐渐淡了，对面的山峰在一线蓝天的映衬下，格外俊秀。</a:t>
            </a:r>
          </a:p>
        </p:txBody>
      </p:sp>
      <p:sp>
        <p:nvSpPr>
          <p:cNvPr id="40963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拟人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1986" name="内容占位符 2"/>
          <p:cNvSpPr>
            <a:spLocks noGrp="1"/>
          </p:cNvSpPr>
          <p:nvPr>
            <p:ph sz="half" idx="1"/>
          </p:nvPr>
        </p:nvSpPr>
        <p:spPr>
          <a:xfrm>
            <a:off x="457200" y="357188"/>
            <a:ext cx="4038600" cy="5768975"/>
          </a:xfrm>
        </p:spPr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白色的云团在山腰浮动，墨绿色的山峦远近高低，层层叠叠，融在蓝天白云之中，构成了一幅浓淡相宜的水墨画。</a:t>
            </a:r>
          </a:p>
        </p:txBody>
      </p:sp>
      <p:sp>
        <p:nvSpPr>
          <p:cNvPr id="41987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比喻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68913"/>
          </a:xfrm>
        </p:spPr>
        <p:txBody>
          <a:bodyPr/>
          <a:lstStyle/>
          <a:p>
            <a:r>
              <a:rPr kumimoji="1" lang="zh-CN" altLang="en-US" sz="4000" smtClean="0">
                <a:latin typeface="方正粗倩简体"/>
                <a:ea typeface="方正粗倩简体"/>
                <a:cs typeface="方正粗倩简体"/>
              </a:rPr>
              <a:t>西北高山之巅有曲折的“牛犄角边”，似云中飘带，伸向远方。登城远眺，像巨龙奔腾 的长城，气势磅礴，大有绝壁万仞、连峰去天不盈尺之感。慕田峪不仅长 城雄伟壮观，其自然景观也独具特色，春天千树桃花万树柳，夏季满山碧 波流水潺，秋来红叶万山遍，冬装素裹白雪皑。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3010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我指着对面的山峰问朋友那是什么地方。他说，那个地方叫苇店。</a:t>
            </a:r>
          </a:p>
        </p:txBody>
      </p:sp>
      <p:sp>
        <p:nvSpPr>
          <p:cNvPr id="43011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苇店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4034" name="内容占位符 2"/>
          <p:cNvSpPr>
            <a:spLocks noGrp="1"/>
          </p:cNvSpPr>
          <p:nvPr>
            <p:ph sz="half" idx="1"/>
          </p:nvPr>
        </p:nvSpPr>
        <p:spPr>
          <a:xfrm>
            <a:off x="457200" y="0"/>
            <a:ext cx="4038600" cy="6126163"/>
          </a:xfrm>
        </p:spPr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据说，当年修筑长城的壮举感动了二郎神，他在夜间挑了两块巨石赶来相助。刚走到苇店时，鸡叫了，二郎神不愿露其真身，放下石头埋好扁担就回去了。</a:t>
            </a:r>
          </a:p>
        </p:txBody>
      </p:sp>
      <p:sp>
        <p:nvSpPr>
          <p:cNvPr id="44035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传说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5058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后来，那里就留下了两块巨石，当地人叫“一担石”。</a:t>
            </a:r>
          </a:p>
        </p:txBody>
      </p:sp>
      <p:sp>
        <p:nvSpPr>
          <p:cNvPr id="45059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名称的来历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6082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人们还流传着一句顺口溜：“上苇店，下苇店，中间藏着金扁担。”</a:t>
            </a:r>
          </a:p>
        </p:txBody>
      </p:sp>
      <p:sp>
        <p:nvSpPr>
          <p:cNvPr id="46083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顺口溜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7106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人们说，谁若是能找到金扁担，谁就能过上好日子。</a:t>
            </a:r>
          </a:p>
          <a:p>
            <a:endParaRPr kumimoji="1" lang="zh-CN" altLang="en-US" sz="4000" smtClean="0">
              <a:latin typeface="汉仪超粗圆简"/>
              <a:ea typeface="汉仪超粗圆简"/>
              <a:cs typeface="汉仪超粗圆简"/>
            </a:endParaRPr>
          </a:p>
        </p:txBody>
      </p:sp>
      <p:sp>
        <p:nvSpPr>
          <p:cNvPr id="47107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美好的愿望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8130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这时，一束阳光透过云层，射到大地上，天晴了。</a:t>
            </a:r>
          </a:p>
        </p:txBody>
      </p:sp>
      <p:sp>
        <p:nvSpPr>
          <p:cNvPr id="48131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天象的变化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9154" name="内容占位符 2"/>
          <p:cNvSpPr>
            <a:spLocks noGrp="1"/>
          </p:cNvSpPr>
          <p:nvPr>
            <p:ph sz="half" idx="1"/>
          </p:nvPr>
        </p:nvSpPr>
        <p:spPr>
          <a:xfrm>
            <a:off x="457200" y="285750"/>
            <a:ext cx="4038600" cy="5840413"/>
          </a:xfrm>
        </p:spPr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阳光照着风景如画的旅游区，照着长城内外一排排红砖青瓦的农家新房，照着蜿蜒如带的柏油公路，照着一望无际的肥沃农田。</a:t>
            </a:r>
          </a:p>
          <a:p>
            <a:endParaRPr lang="zh-CN" altLang="en-US" smtClean="0"/>
          </a:p>
        </p:txBody>
      </p:sp>
      <p:sp>
        <p:nvSpPr>
          <p:cNvPr id="49155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阳光灿烂，普照大地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0178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kumimoji="1" lang="zh-CN" altLang="en-US" sz="4000" smtClean="0">
                <a:latin typeface="汉仪超粗圆简"/>
                <a:ea typeface="汉仪超粗圆简"/>
                <a:cs typeface="汉仪超粗圆简"/>
              </a:rPr>
              <a:t>阳光下，山显得更青了，云显得更白了。</a:t>
            </a:r>
          </a:p>
          <a:p>
            <a:endParaRPr kumimoji="1" lang="zh-CN" altLang="en-US" sz="4000" smtClean="0">
              <a:latin typeface="汉仪超粗圆简"/>
              <a:ea typeface="汉仪超粗圆简"/>
              <a:cs typeface="汉仪超粗圆简"/>
            </a:endParaRPr>
          </a:p>
        </p:txBody>
      </p:sp>
      <p:sp>
        <p:nvSpPr>
          <p:cNvPr id="50179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kumimoji="1" lang="zh-CN" altLang="en-US" sz="4800" smtClean="0">
                <a:solidFill>
                  <a:srgbClr val="FF0000"/>
                </a:solidFill>
                <a:latin typeface="汉仪雁翎体简"/>
                <a:ea typeface="汉仪雁翎体简"/>
                <a:cs typeface="汉仪雁翎体简"/>
              </a:rPr>
              <a:t>山和云更美丽了</a:t>
            </a:r>
          </a:p>
        </p:txBody>
      </p:sp>
      <p:pic>
        <p:nvPicPr>
          <p:cNvPr id="5" name="图片 4" descr="0_128944044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3786190"/>
            <a:ext cx="1643074" cy="1793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7200" smtClean="0">
                <a:solidFill>
                  <a:srgbClr val="0070C0"/>
                </a:solidFill>
                <a:latin typeface="方正粗倩简体"/>
                <a:ea typeface="方正粗倩简体"/>
                <a:cs typeface="方正粗倩简体"/>
              </a:rPr>
              <a:t>主题思想</a:t>
            </a:r>
          </a:p>
        </p:txBody>
      </p:sp>
      <p:sp>
        <p:nvSpPr>
          <p:cNvPr id="512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sz="4800" smtClean="0">
                <a:latin typeface="方正流行体简体"/>
                <a:ea typeface="方正流行体简体"/>
                <a:cs typeface="方正流行体简体"/>
              </a:rPr>
              <a:t>这是一篇写景的略读课文，主要描写的是作者在慕田峪长城看到的云海。作者感到，这里的云海很像黄山的云海，并发出“在祖国辽阔的土地上，该有多少黄山，该有多少云海奇景啊”这样的感叹。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6000" smtClean="0">
                <a:solidFill>
                  <a:srgbClr val="7030A0"/>
                </a:solidFill>
                <a:latin typeface="方正艺黑简体"/>
                <a:ea typeface="方正艺黑简体"/>
                <a:cs typeface="方正艺黑简体"/>
              </a:rPr>
              <a:t>学习方法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/>
              <a:t> </a:t>
            </a:r>
            <a:r>
              <a:rPr kumimoji="1" lang="zh-CN" altLang="en-US" sz="3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学生默读课文后，在交流“作者看到了什么，想到了什么”时，要抓住描写云海的语句，可让学生具体描述云海的形态，在描述初感受慕田峪长城云海的千姿百态，像置身于缥缈虚幻的仙境里，可与黄 山云海相媲美。至于作者所想到的，只要认真读第</a:t>
            </a:r>
            <a:r>
              <a:rPr kumimoji="1" lang="en-US" altLang="zh-CN" sz="3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3</a:t>
            </a:r>
            <a:r>
              <a:rPr kumimoji="1" lang="zh-CN" altLang="en-US" sz="3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自然段就会明了。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5911850"/>
          </a:xfrm>
        </p:spPr>
        <p:txBody>
          <a:bodyPr/>
          <a:lstStyle/>
          <a:p>
            <a:r>
              <a:rPr kumimoji="1" lang="zh-CN" altLang="en-US" sz="3600" smtClean="0">
                <a:latin typeface="方正粗倩简体"/>
                <a:ea typeface="方正粗倩简体"/>
                <a:cs typeface="方正粗倩简体"/>
              </a:rPr>
              <a:t>慕田峪长城有其独特的面貌：一是长城构造有独特之处，慕田峪长城两侧均设垛口，正关台以东的大角楼，有长约</a:t>
            </a:r>
            <a:r>
              <a:rPr kumimoji="1" lang="en-US" altLang="zh-CN" sz="3600" smtClean="0">
                <a:latin typeface="方正粗倩简体"/>
                <a:ea typeface="方正粗倩简体"/>
                <a:cs typeface="方正粗倩简体"/>
              </a:rPr>
              <a:t>1000</a:t>
            </a:r>
            <a:r>
              <a:rPr kumimoji="1" lang="zh-CN" altLang="en-US" sz="3600" smtClean="0">
                <a:latin typeface="方正粗倩简体"/>
                <a:ea typeface="方正粗倩简体"/>
                <a:cs typeface="方正粗倩简体"/>
              </a:rPr>
              <a:t>米的支城，人称“秃尾巴边”。慕田峪长城以西的一段，是著名的“北京结”长城，有“箭扣”、“鹰飞倒仰”等长城天险。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/>
              <a:t> </a:t>
            </a:r>
            <a:r>
              <a:rPr kumimoji="1" lang="zh-CN" altLang="en-US" sz="3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“我忽然想到，在祖国辽阔的土地上，该有多少黄山，该有多少云海奇景啊</a:t>
            </a:r>
            <a:r>
              <a:rPr kumimoji="1" lang="en-US" altLang="zh-CN" sz="3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!”</a:t>
            </a:r>
            <a:r>
              <a:rPr kumimoji="1" lang="zh-CN" altLang="en-US" sz="3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这句话是作者由慕田峪想到黄山，由黄山想到祖国辽阔的土地后所表达的心声与赞美之情。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1" lang="zh-CN" altLang="en-US" sz="3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  在读懂文本的基础上，可谈谈自己对慕田峪长城的</a:t>
            </a:r>
            <a:r>
              <a:rPr kumimoji="1" lang="zh-CN" altLang="en-US" sz="330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所见所闻，要</a:t>
            </a:r>
            <a:r>
              <a:rPr kumimoji="1" lang="zh-CN" altLang="en-US" sz="3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谈谈在云雾中登长城的所见。</a:t>
            </a:r>
            <a:endParaRPr kumimoji="1" lang="zh-CN" altLang="en-US" sz="3300" dirty="0">
              <a:solidFill>
                <a:schemeClr val="tx1">
                  <a:lumMod val="95000"/>
                  <a:lumOff val="5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1"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 课文语言优美，语汇丰富，注意积累。学习中通过设计各种方式的读，能找出课文中描写云海的词语或句子，读一读，再摘抄下来。</a:t>
            </a:r>
            <a:endParaRPr kumimoji="1"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4" name="图片 3" descr="0_128944044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4572008"/>
            <a:ext cx="1643074" cy="1793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r>
              <a:rPr kumimoji="1" lang="zh-CN" altLang="en-US" smtClean="0">
                <a:latin typeface="方正粗倩简体"/>
                <a:ea typeface="方正粗倩简体"/>
                <a:cs typeface="方正粗倩简体"/>
              </a:rPr>
              <a:t>二是植被好，慕田峪长城附近青松荫日，树龄百年以上的古松</a:t>
            </a:r>
            <a:r>
              <a:rPr kumimoji="1" lang="en-US" altLang="zh-CN" smtClean="0">
                <a:latin typeface="方正粗倩简体"/>
                <a:ea typeface="方正粗倩简体"/>
                <a:cs typeface="方正粗倩简体"/>
              </a:rPr>
              <a:t>200</a:t>
            </a:r>
            <a:r>
              <a:rPr kumimoji="1" lang="zh-CN" altLang="en-US" smtClean="0">
                <a:latin typeface="方正粗倩简体"/>
                <a:ea typeface="方正粗倩简体"/>
                <a:cs typeface="方正粗倩简体"/>
              </a:rPr>
              <a:t>多株，“迎客松”、“鸳鸯松”、“王冠松”、“卧人松”  等名木古树极富观赏价值。长城内外植被覆盖率在</a:t>
            </a:r>
            <a:r>
              <a:rPr kumimoji="1" lang="en-US" altLang="zh-CN" smtClean="0">
                <a:latin typeface="方正粗倩简体"/>
                <a:ea typeface="方正粗倩简体"/>
                <a:cs typeface="方正粗倩简体"/>
              </a:rPr>
              <a:t>80</a:t>
            </a:r>
            <a:r>
              <a:rPr kumimoji="1" lang="zh-CN" altLang="en-US" smtClean="0">
                <a:latin typeface="方正粗倩简体"/>
                <a:ea typeface="方正粗倩简体"/>
                <a:cs typeface="方正粗倩简体"/>
              </a:rPr>
              <a:t>％以上，主要树种辽东栎、山杨、油松、侧柏及大面积板栗、糖梨、鸭梨、山杏、红果、核桃等，一年四季，季季有景，景景宜人。</a:t>
            </a: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411788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1" lang="zh-CN" altLang="en-US" sz="4400" dirty="0" smtClean="0">
                <a:latin typeface="方正粗倩简体" pitchFamily="65" charset="-122"/>
                <a:ea typeface="方正粗倩简体" pitchFamily="65" charset="-122"/>
              </a:rPr>
              <a:t>春季群芳吐蕊，争奇斗艳；夏季流  水潺潺，满山青翠；秋季果实累累，红叶满山；冬季白雪皑皑，一派北国  风光。三是慕田峪长城附近有众多的人文和自然景观，著名的有桃峪珍珠  泉、卧佛山龙潭泉、莲花泉及“北京结”长城险关“田仙峪”、擦石口摩  崖石刻、磨石口风景区以及“箭扣”、“鹰飞倒仰”等，均足令游人叹为观  止，流连忘返。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7200" smtClean="0">
                <a:solidFill>
                  <a:srgbClr val="0070C0"/>
                </a:solidFill>
                <a:latin typeface="方正粗倩简体"/>
                <a:ea typeface="方正粗倩简体"/>
                <a:cs typeface="方正粗倩简体"/>
              </a:rPr>
              <a:t>学习目标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sz="4400" smtClean="0">
                <a:latin typeface="方正粗倩简体"/>
                <a:ea typeface="方正粗倩简体"/>
                <a:cs typeface="方正粗倩简体"/>
              </a:rPr>
              <a:t> </a:t>
            </a:r>
            <a:r>
              <a:rPr kumimoji="1" lang="en-US" altLang="zh-CN" sz="4400" smtClean="0">
                <a:latin typeface="方正粗倩简体"/>
                <a:ea typeface="方正粗倩简体"/>
                <a:cs typeface="方正粗倩简体"/>
              </a:rPr>
              <a:t>1·</a:t>
            </a:r>
            <a:r>
              <a:rPr kumimoji="1" lang="zh-CN" altLang="en-US" sz="4400" smtClean="0">
                <a:latin typeface="方正粗倩简体"/>
                <a:ea typeface="方正粗倩简体"/>
                <a:cs typeface="方正粗倩简体"/>
              </a:rPr>
              <a:t>默读课文，能说出作者在慕田峪长城所见所想。</a:t>
            </a:r>
          </a:p>
          <a:p>
            <a:r>
              <a:rPr kumimoji="1" lang="en-US" altLang="zh-CN" sz="4400" smtClean="0">
                <a:latin typeface="方正粗倩简体"/>
                <a:ea typeface="方正粗倩简体"/>
                <a:cs typeface="方正粗倩简体"/>
              </a:rPr>
              <a:t>2·</a:t>
            </a:r>
            <a:r>
              <a:rPr kumimoji="1" lang="zh-CN" altLang="en-US" sz="4400" smtClean="0">
                <a:latin typeface="方正粗倩简体"/>
                <a:ea typeface="方正粗倩简体"/>
                <a:cs typeface="方正粗倩简体"/>
              </a:rPr>
              <a:t>摘录文中描写云海的词语或句子，并读一读。</a:t>
            </a:r>
          </a:p>
          <a:p>
            <a:r>
              <a:rPr kumimoji="1" lang="en-US" altLang="zh-CN" sz="4400" smtClean="0">
                <a:latin typeface="方正粗倩简体"/>
                <a:ea typeface="方正粗倩简体"/>
                <a:cs typeface="方正粗倩简体"/>
              </a:rPr>
              <a:t>3·</a:t>
            </a:r>
            <a:r>
              <a:rPr kumimoji="1" lang="zh-CN" altLang="en-US" sz="4400" smtClean="0">
                <a:latin typeface="方正粗倩简体"/>
                <a:ea typeface="方正粗倩简体"/>
                <a:cs typeface="方正粗倩简体"/>
              </a:rPr>
              <a:t>体会作者对大自然的赞美之情。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7200" smtClean="0">
                <a:solidFill>
                  <a:srgbClr val="0070C0"/>
                </a:solidFill>
                <a:latin typeface="方正粗倩简体"/>
                <a:ea typeface="方正粗倩简体"/>
                <a:cs typeface="方正粗倩简体"/>
              </a:rPr>
              <a:t>词语解释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  倏来倏去</a:t>
            </a:r>
            <a:r>
              <a:rPr kumimoji="1" lang="en-US" altLang="zh-CN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——</a:t>
            </a:r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极快地来来去去。</a:t>
            </a:r>
          </a:p>
          <a:p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  扑朔迷离</a:t>
            </a:r>
            <a:r>
              <a:rPr kumimoji="1" lang="en-US" altLang="zh-CN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——</a:t>
            </a:r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比喻事物错综复杂，难于辨别。</a:t>
            </a:r>
          </a:p>
          <a:p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    绚丽</a:t>
            </a:r>
            <a:r>
              <a:rPr kumimoji="1" lang="en-US" altLang="zh-CN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——</a:t>
            </a:r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灿烂美丽。</a:t>
            </a:r>
          </a:p>
          <a:p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    弥散</a:t>
            </a:r>
            <a:r>
              <a:rPr kumimoji="1" lang="en-US" altLang="zh-CN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——(</a:t>
            </a:r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光线、气体、声音等</a:t>
            </a:r>
            <a:r>
              <a:rPr kumimoji="1" lang="en-US" altLang="zh-CN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)</a:t>
            </a:r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向四处扩散。</a:t>
            </a:r>
          </a:p>
          <a:p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    依稀</a:t>
            </a:r>
            <a:r>
              <a:rPr kumimoji="1" lang="en-US" altLang="zh-CN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——</a:t>
            </a:r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模模糊糊。</a:t>
            </a:r>
          </a:p>
          <a:p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    清馨</a:t>
            </a:r>
            <a:r>
              <a:rPr kumimoji="1" lang="en-US" altLang="zh-CN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——</a:t>
            </a:r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清香。</a:t>
            </a:r>
          </a:p>
          <a:p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    目不暇接</a:t>
            </a:r>
            <a:r>
              <a:rPr kumimoji="1" lang="en-US" altLang="zh-CN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——</a:t>
            </a:r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东西太多，眼睛看不过来。</a:t>
            </a:r>
          </a:p>
          <a:p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    倩影</a:t>
            </a:r>
            <a:r>
              <a:rPr kumimoji="1" lang="en-US" altLang="zh-CN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——</a:t>
            </a:r>
            <a:r>
              <a:rPr kumimoji="1" lang="zh-CN" altLang="en-US" smtClean="0">
                <a:solidFill>
                  <a:srgbClr val="0070C0"/>
                </a:solidFill>
                <a:latin typeface="方正美黑_GBK"/>
                <a:ea typeface="方正美黑_GBK"/>
                <a:cs typeface="方正美黑_GBK"/>
              </a:rPr>
              <a:t>美丽的身影。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7200" smtClean="0">
                <a:solidFill>
                  <a:srgbClr val="00B050"/>
                </a:solidFill>
                <a:latin typeface="方正毡笔黑简体"/>
                <a:ea typeface="方正毡笔黑简体"/>
                <a:cs typeface="方正毡笔黑简体"/>
              </a:rPr>
              <a:t>课文分析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sz="40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第</a:t>
            </a:r>
            <a:r>
              <a:rPr kumimoji="1" lang="en-US" altLang="zh-CN" sz="40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1</a:t>
            </a:r>
            <a:r>
              <a:rPr kumimoji="1" lang="zh-CN" altLang="en-US" sz="40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自然段交代了“我”和朋友去慕田峪长城，意外地看到了像黄山那样的云海。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海边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海边</Template>
  <TotalTime>344</TotalTime>
  <Words>2259</Words>
  <PresentationFormat>全屏显示(4:3)</PresentationFormat>
  <Paragraphs>83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5" baseType="lpstr">
      <vt:lpstr>Calibri</vt:lpstr>
      <vt:lpstr>宋体</vt:lpstr>
      <vt:lpstr>Arial</vt:lpstr>
      <vt:lpstr>方正琥珀_GBK</vt:lpstr>
      <vt:lpstr>方正粗倩简体</vt:lpstr>
      <vt:lpstr>方正美黑_GBK</vt:lpstr>
      <vt:lpstr>方正毡笔黑简体</vt:lpstr>
      <vt:lpstr>方正华隶_GBK</vt:lpstr>
      <vt:lpstr>汉仪超粗圆简</vt:lpstr>
      <vt:lpstr>汉仪雁翎体简</vt:lpstr>
      <vt:lpstr>方正流行体简体</vt:lpstr>
      <vt:lpstr>方正艺黑简体</vt:lpstr>
      <vt:lpstr>方正卡通简体</vt:lpstr>
      <vt:lpstr>海边</vt:lpstr>
      <vt:lpstr>慕田峪观云海</vt:lpstr>
      <vt:lpstr>幻灯片 2</vt:lpstr>
      <vt:lpstr>幻灯片 3</vt:lpstr>
      <vt:lpstr>幻灯片 4</vt:lpstr>
      <vt:lpstr>幻灯片 5</vt:lpstr>
      <vt:lpstr>幻灯片 6</vt:lpstr>
      <vt:lpstr>学习目标</vt:lpstr>
      <vt:lpstr>词语解释</vt:lpstr>
      <vt:lpstr>课文分析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主题思想</vt:lpstr>
      <vt:lpstr>学习方法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慕田峪观云海</dc:title>
  <cp:lastModifiedBy>Microsoft</cp:lastModifiedBy>
  <cp:revision>9</cp:revision>
  <dcterms:modified xsi:type="dcterms:W3CDTF">2014-12-05T08:07:36Z</dcterms:modified>
</cp:coreProperties>
</file>