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62" r:id="rId6"/>
    <p:sldId id="261" r:id="rId7"/>
    <p:sldId id="260" r:id="rId8"/>
    <p:sldId id="259" r:id="rId9"/>
    <p:sldId id="258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E3B3-0A5A-41D9-A04E-F8F1C214956E}" type="datetimeFigureOut">
              <a:rPr lang="zh-CN" altLang="en-US" smtClean="0"/>
              <a:t>2019/12/3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6161F-6618-4BC0-A270-2D44B8E834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E3B3-0A5A-41D9-A04E-F8F1C214956E}" type="datetimeFigureOut">
              <a:rPr lang="zh-CN" altLang="en-US" smtClean="0"/>
              <a:t>2019/12/3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6161F-6618-4BC0-A270-2D44B8E834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E3B3-0A5A-41D9-A04E-F8F1C214956E}" type="datetimeFigureOut">
              <a:rPr lang="zh-CN" altLang="en-US" smtClean="0"/>
              <a:t>2019/12/3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6161F-6618-4BC0-A270-2D44B8E834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E3B3-0A5A-41D9-A04E-F8F1C214956E}" type="datetimeFigureOut">
              <a:rPr lang="zh-CN" altLang="en-US" smtClean="0"/>
              <a:t>2019/12/3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6161F-6618-4BC0-A270-2D44B8E834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E3B3-0A5A-41D9-A04E-F8F1C214956E}" type="datetimeFigureOut">
              <a:rPr lang="zh-CN" altLang="en-US" smtClean="0"/>
              <a:t>2019/12/3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6161F-6618-4BC0-A270-2D44B8E834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E3B3-0A5A-41D9-A04E-F8F1C214956E}" type="datetimeFigureOut">
              <a:rPr lang="zh-CN" altLang="en-US" smtClean="0"/>
              <a:t>2019/12/3 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6161F-6618-4BC0-A270-2D44B8E834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E3B3-0A5A-41D9-A04E-F8F1C214956E}" type="datetimeFigureOut">
              <a:rPr lang="zh-CN" altLang="en-US" smtClean="0"/>
              <a:t>2019/12/3 Tuesday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6161F-6618-4BC0-A270-2D44B8E834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E3B3-0A5A-41D9-A04E-F8F1C214956E}" type="datetimeFigureOut">
              <a:rPr lang="zh-CN" altLang="en-US" smtClean="0"/>
              <a:t>2019/12/3 Tuesday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6161F-6618-4BC0-A270-2D44B8E834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E3B3-0A5A-41D9-A04E-F8F1C214956E}" type="datetimeFigureOut">
              <a:rPr lang="zh-CN" altLang="en-US" smtClean="0"/>
              <a:t>2019/12/3 Tuesday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6161F-6618-4BC0-A270-2D44B8E834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E3B3-0A5A-41D9-A04E-F8F1C214956E}" type="datetimeFigureOut">
              <a:rPr lang="zh-CN" altLang="en-US" smtClean="0"/>
              <a:t>2019/12/3 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6161F-6618-4BC0-A270-2D44B8E834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E3B3-0A5A-41D9-A04E-F8F1C214956E}" type="datetimeFigureOut">
              <a:rPr lang="zh-CN" altLang="en-US" smtClean="0"/>
              <a:t>2019/12/3 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6161F-6618-4BC0-A270-2D44B8E834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EE3B3-0A5A-41D9-A04E-F8F1C214956E}" type="datetimeFigureOut">
              <a:rPr lang="zh-CN" altLang="en-US" smtClean="0"/>
              <a:t>2019/12/3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6161F-6618-4BC0-A270-2D44B8E834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baike.sogou.com/lemma/ShowInnerLink.htm?lemmaId=64307059&amp;ss_c=ssc.citiao.link" TargetMode="External"/><Relationship Id="rId3" Type="http://schemas.openxmlformats.org/officeDocument/2006/relationships/image" Target="../media/image3.jpeg"/><Relationship Id="rId7" Type="http://schemas.openxmlformats.org/officeDocument/2006/relationships/hyperlink" Target="https://baike.sogou.com/lemma/ShowInnerLink.htm?lemmaId=75436&amp;ss_c=ssc.citiao.link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baike.sogou.com/lemma/ShowInnerLink.htm?lemmaId=7616847&amp;ss_c=ssc.citiao.link" TargetMode="External"/><Relationship Id="rId5" Type="http://schemas.openxmlformats.org/officeDocument/2006/relationships/hyperlink" Target="https://baike.sogou.com/lemma/ShowInnerLink.htm?lemmaId=181519701&amp;ss_c=ssc.citiao.link" TargetMode="External"/><Relationship Id="rId4" Type="http://schemas.openxmlformats.org/officeDocument/2006/relationships/hyperlink" Target="https://baike.sogou.com/lemma/ShowInnerLink.htm?lemmaId=59537&amp;ss_c=ssc.citiao.link" TargetMode="External"/><Relationship Id="rId9" Type="http://schemas.openxmlformats.org/officeDocument/2006/relationships/hyperlink" Target="https://baike.sogou.com/lemma/ShowInnerLink.htm?lemmaId=65544676&amp;ss_c=ssc.citiao.link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5000"/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1000108"/>
            <a:ext cx="430758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少年闰土</a:t>
            </a:r>
            <a:endParaRPr lang="zh-CN" altLang="en-US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3042" y="3143248"/>
            <a:ext cx="4786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——</a:t>
            </a:r>
            <a:r>
              <a:rPr lang="zh-CN" altLang="en-US" sz="3200" dirty="0" smtClean="0"/>
              <a:t>节选自鲁迅的</a:t>
            </a:r>
            <a:r>
              <a:rPr lang="en-US" altLang="zh-CN" sz="3200" dirty="0" smtClean="0"/>
              <a:t>《</a:t>
            </a:r>
            <a:r>
              <a:rPr lang="zh-CN" altLang="en-US" sz="3200" dirty="0" smtClean="0"/>
              <a:t>故乡</a:t>
            </a:r>
            <a:r>
              <a:rPr lang="en-US" altLang="zh-CN" sz="3200" dirty="0" smtClean="0"/>
              <a:t>》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8000" b="-4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4290"/>
            <a:ext cx="3071802" cy="30718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43240" y="0"/>
            <a:ext cx="55721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</a:rPr>
              <a:t>         鲁迅</a:t>
            </a:r>
            <a:r>
              <a:rPr lang="zh-CN" altLang="en-US" sz="2400" dirty="0" smtClean="0"/>
              <a:t>（</a:t>
            </a:r>
            <a:r>
              <a:rPr lang="en-US" altLang="zh-CN" sz="2400" dirty="0" smtClean="0"/>
              <a:t>1881</a:t>
            </a:r>
            <a:r>
              <a:rPr lang="zh-CN" altLang="en-US" sz="2400" dirty="0"/>
              <a:t>年</a:t>
            </a:r>
            <a:r>
              <a:rPr lang="en-US" altLang="zh-CN" sz="2400" dirty="0"/>
              <a:t>9</a:t>
            </a:r>
            <a:r>
              <a:rPr lang="zh-CN" altLang="en-US" sz="2400" dirty="0"/>
              <a:t>月</a:t>
            </a:r>
            <a:r>
              <a:rPr lang="en-US" altLang="zh-CN" sz="2400" dirty="0"/>
              <a:t>25</a:t>
            </a:r>
            <a:r>
              <a:rPr lang="zh-CN" altLang="en-US" sz="2400" dirty="0"/>
              <a:t>日－</a:t>
            </a:r>
            <a:r>
              <a:rPr lang="en-US" altLang="zh-CN" sz="2400" dirty="0"/>
              <a:t>1936</a:t>
            </a:r>
            <a:r>
              <a:rPr lang="zh-CN" altLang="en-US" sz="2400" dirty="0"/>
              <a:t>年</a:t>
            </a:r>
            <a:r>
              <a:rPr lang="en-US" altLang="zh-CN" sz="2400" dirty="0"/>
              <a:t>10</a:t>
            </a:r>
            <a:r>
              <a:rPr lang="zh-CN" altLang="en-US" sz="2400" dirty="0"/>
              <a:t>月</a:t>
            </a:r>
            <a:r>
              <a:rPr lang="en-US" altLang="zh-CN" sz="2400" dirty="0"/>
              <a:t>19</a:t>
            </a:r>
            <a:r>
              <a:rPr lang="zh-CN" altLang="en-US" sz="2400" dirty="0"/>
              <a:t>日</a:t>
            </a:r>
            <a:r>
              <a:rPr lang="zh-CN" altLang="en-US" sz="2400" dirty="0" smtClean="0"/>
              <a:t>），</a:t>
            </a:r>
            <a:r>
              <a:rPr lang="zh-CN" altLang="en-US" sz="2400" dirty="0" smtClean="0">
                <a:solidFill>
                  <a:srgbClr val="FF0000"/>
                </a:solidFill>
              </a:rPr>
              <a:t>原名周树人，</a:t>
            </a:r>
            <a:r>
              <a:rPr lang="zh-CN" altLang="en-US" sz="2400" dirty="0" smtClean="0">
                <a:solidFill>
                  <a:srgbClr val="FF0000"/>
                </a:solidFill>
              </a:rPr>
              <a:t>字豫</a:t>
            </a:r>
            <a:r>
              <a:rPr lang="zh-CN" altLang="en-US" sz="2400" dirty="0">
                <a:solidFill>
                  <a:srgbClr val="FF0000"/>
                </a:solidFill>
              </a:rPr>
              <a:t>才，</a:t>
            </a:r>
            <a:r>
              <a:rPr lang="zh-CN" altLang="en-US" sz="2400" dirty="0"/>
              <a:t>浙江绍兴人，著名</a:t>
            </a:r>
            <a:r>
              <a:rPr lang="zh-CN" altLang="en-US" sz="2400" u="sng" dirty="0">
                <a:hlinkClick r:id="rId4"/>
              </a:rPr>
              <a:t>文学家</a:t>
            </a:r>
            <a:r>
              <a:rPr lang="zh-CN" altLang="en-US" sz="2400" dirty="0"/>
              <a:t>、思想家、民主战士，</a:t>
            </a:r>
            <a:r>
              <a:rPr lang="zh-CN" altLang="en-US" sz="2400" u="sng" dirty="0">
                <a:hlinkClick r:id="rId5"/>
              </a:rPr>
              <a:t>五四新文化运动</a:t>
            </a:r>
            <a:r>
              <a:rPr lang="zh-CN" altLang="en-US" sz="2400" dirty="0"/>
              <a:t>的重要参与者，</a:t>
            </a:r>
            <a:r>
              <a:rPr lang="zh-CN" altLang="en-US" sz="2400" u="sng" dirty="0">
                <a:hlinkClick r:id="rId6"/>
              </a:rPr>
              <a:t>中国现代文学</a:t>
            </a:r>
            <a:r>
              <a:rPr lang="zh-CN" altLang="en-US" sz="2400" dirty="0"/>
              <a:t>的奠基人，代表作有</a:t>
            </a:r>
            <a:r>
              <a:rPr lang="en-US" altLang="zh-CN" sz="2400" dirty="0"/>
              <a:t>《</a:t>
            </a:r>
            <a:r>
              <a:rPr lang="zh-CN" altLang="en-US" sz="2400" u="sng" dirty="0">
                <a:hlinkClick r:id="rId7"/>
              </a:rPr>
              <a:t>呐喊</a:t>
            </a:r>
            <a:r>
              <a:rPr lang="en-US" altLang="zh-CN" sz="2400" dirty="0"/>
              <a:t>》《</a:t>
            </a:r>
            <a:r>
              <a:rPr lang="zh-CN" altLang="en-US" sz="2400" u="sng" dirty="0">
                <a:hlinkClick r:id="rId8"/>
              </a:rPr>
              <a:t>彷徨</a:t>
            </a:r>
            <a:r>
              <a:rPr lang="en-US" altLang="zh-CN" sz="2400" dirty="0"/>
              <a:t>》</a:t>
            </a:r>
            <a:r>
              <a:rPr lang="zh-CN" altLang="en-US" sz="2400" dirty="0"/>
              <a:t>等</a:t>
            </a:r>
            <a:r>
              <a:rPr lang="zh-CN" altLang="en-US" sz="2400" dirty="0" smtClean="0"/>
              <a:t>。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3571876"/>
            <a:ext cx="850112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/>
              <a:t>         鲁迅</a:t>
            </a:r>
            <a:r>
              <a:rPr lang="zh-CN" altLang="en-US" sz="2400" dirty="0"/>
              <a:t>一生在文学创作、文学批评、思想研究、文学史研究、翻译等多个领域具有重大贡献。他对于五四运动以后的中国社会思想文化发展具有重大影响，蜚声世界文坛，被誉为“</a:t>
            </a:r>
            <a:r>
              <a:rPr lang="zh-CN" altLang="en-US" sz="2400" dirty="0">
                <a:solidFill>
                  <a:srgbClr val="FF0000"/>
                </a:solidFill>
              </a:rPr>
              <a:t>二十世纪东亚文化地图上占最大领土的作家</a:t>
            </a:r>
            <a:r>
              <a:rPr lang="zh-CN" altLang="en-US" sz="2400" dirty="0"/>
              <a:t>”。</a:t>
            </a:r>
            <a:r>
              <a:rPr lang="zh-CN" altLang="en-US" sz="2400" dirty="0">
                <a:hlinkClick r:id="rId9"/>
              </a:rPr>
              <a:t>毛泽东</a:t>
            </a:r>
            <a:r>
              <a:rPr lang="zh-CN" altLang="en-US" sz="2400" dirty="0"/>
              <a:t>曾评价：“</a:t>
            </a:r>
            <a:r>
              <a:rPr lang="zh-CN" altLang="en-US" sz="2400" dirty="0">
                <a:solidFill>
                  <a:srgbClr val="FF0000"/>
                </a:solidFill>
              </a:rPr>
              <a:t>鲁迅的方向，就是中华民族新文化的方向</a:t>
            </a:r>
            <a:r>
              <a:rPr lang="zh-CN" altLang="en-US" sz="2400" dirty="0"/>
              <a:t>。”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8000" b="-4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357298"/>
            <a:ext cx="8858280" cy="4543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/>
              <a:t>         小说</a:t>
            </a:r>
            <a:r>
              <a:rPr lang="zh-CN" altLang="en-US" sz="2400" dirty="0"/>
              <a:t>写于１９２１年１月</a:t>
            </a:r>
            <a:r>
              <a:rPr lang="zh-CN" altLang="en-US" sz="2400" dirty="0" smtClean="0"/>
              <a:t>，它</a:t>
            </a:r>
            <a:r>
              <a:rPr lang="zh-CN" altLang="en-US" sz="2400" dirty="0"/>
              <a:t>的故事情节和主要人物，大多取材于真正的</a:t>
            </a:r>
            <a:r>
              <a:rPr lang="zh-CN" altLang="en-US" sz="2400" dirty="0">
                <a:solidFill>
                  <a:srgbClr val="FF0000"/>
                </a:solidFill>
              </a:rPr>
              <a:t>现实生活</a:t>
            </a:r>
            <a:r>
              <a:rPr lang="zh-CN" altLang="en-US" sz="2400" dirty="0"/>
              <a:t>。１９１９年１２月初，鲁迅从北京回故乡绍兴接母亲，亲眼看到故乡的破旧不堪和农民生活的贫困，百感交集，思绪万千，一年后就以这次经历为素材，创作了小说</a:t>
            </a:r>
            <a:r>
              <a:rPr lang="en-US" altLang="zh-CN" sz="2400" dirty="0"/>
              <a:t>《</a:t>
            </a:r>
            <a:r>
              <a:rPr lang="zh-CN" altLang="en-US" sz="2400" dirty="0"/>
              <a:t>故乡</a:t>
            </a:r>
            <a:r>
              <a:rPr lang="en-US" altLang="zh-CN" sz="2400" dirty="0"/>
              <a:t>》</a:t>
            </a:r>
            <a:r>
              <a:rPr lang="zh-CN" altLang="en-US" sz="2400" dirty="0"/>
              <a:t>。小说着重刻画了一个</a:t>
            </a:r>
            <a:r>
              <a:rPr lang="zh-CN" altLang="en-US" sz="2400" dirty="0">
                <a:solidFill>
                  <a:srgbClr val="FF0000"/>
                </a:solidFill>
              </a:rPr>
              <a:t>受尽当时社会摧残剥削的劳苦农民闰土</a:t>
            </a:r>
            <a:r>
              <a:rPr lang="zh-CN" altLang="en-US" sz="2400" dirty="0"/>
              <a:t>的形象。通过对闰土悲惨遭遇的描述，生动地反映了当时的社会面貌，深刻揭露旧社会对农民</a:t>
            </a:r>
            <a:r>
              <a:rPr lang="zh-CN" altLang="en-US" sz="2400" dirty="0">
                <a:solidFill>
                  <a:srgbClr val="FF0000"/>
                </a:solidFill>
              </a:rPr>
              <a:t>从肉体到精神</a:t>
            </a:r>
            <a:r>
              <a:rPr lang="zh-CN" altLang="en-US" sz="2400" dirty="0"/>
              <a:t>的重重残害，表达了作者</a:t>
            </a:r>
            <a:r>
              <a:rPr lang="zh-CN" altLang="en-US" sz="2400" dirty="0">
                <a:solidFill>
                  <a:srgbClr val="FF0000"/>
                </a:solidFill>
              </a:rPr>
              <a:t>改造旧社会、创造新生活</a:t>
            </a:r>
            <a:r>
              <a:rPr lang="zh-CN" altLang="en-US" sz="2400" dirty="0"/>
              <a:t>的强烈愿望和坚定信念。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5720" y="285728"/>
            <a:ext cx="5143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>
                <a:solidFill>
                  <a:srgbClr val="FF0000"/>
                </a:solidFill>
              </a:rPr>
              <a:t>《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故乡</a:t>
            </a:r>
            <a:r>
              <a:rPr lang="en-US" altLang="zh-CN" sz="4400" b="1" dirty="0" smtClean="0">
                <a:solidFill>
                  <a:srgbClr val="FF0000"/>
                </a:solidFill>
              </a:rPr>
              <a:t>》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写作背景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8000" b="-4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642918"/>
            <a:ext cx="5429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FF0000"/>
                </a:solidFill>
              </a:rPr>
              <a:t>梳理情节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85918" y="2786058"/>
            <a:ext cx="63579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/>
              <a:t>相识</a:t>
            </a:r>
            <a:r>
              <a:rPr lang="en-US" altLang="zh-CN" sz="4000" dirty="0" smtClean="0"/>
              <a:t>—</a:t>
            </a:r>
            <a:r>
              <a:rPr lang="zh-CN" altLang="en-US" sz="4000" dirty="0" smtClean="0"/>
              <a:t>相处</a:t>
            </a:r>
            <a:r>
              <a:rPr lang="en-US" altLang="zh-CN" sz="4000" dirty="0" smtClean="0"/>
              <a:t>—</a:t>
            </a:r>
            <a:r>
              <a:rPr lang="zh-CN" altLang="en-US" sz="4000" dirty="0" smtClean="0"/>
              <a:t>分离</a:t>
            </a:r>
            <a:endParaRPr lang="zh-CN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8000" b="-4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642918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0070C0"/>
                </a:solidFill>
              </a:rPr>
              <a:t>文章写了有关闰土的那些事？</a:t>
            </a:r>
            <a:endParaRPr lang="zh-CN" alt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2500306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初次相识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135729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0070C0"/>
                </a:solidFill>
              </a:rPr>
              <a:t>体会闰土在“我”心中的形象。</a:t>
            </a:r>
            <a:endParaRPr lang="zh-CN" altLang="en-US" sz="36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0364" y="2500306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淳朴、健康、活泼</a:t>
            </a:r>
            <a:endParaRPr lang="zh-CN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85786" y="3071810"/>
            <a:ext cx="1428760" cy="2245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/>
              <a:t>雪地捕鸟</a:t>
            </a:r>
            <a:endParaRPr lang="en-US" altLang="zh-CN" sz="2400" dirty="0" smtClean="0"/>
          </a:p>
          <a:p>
            <a:pPr>
              <a:lnSpc>
                <a:spcPct val="150000"/>
              </a:lnSpc>
            </a:pPr>
            <a:r>
              <a:rPr lang="zh-CN" altLang="en-US" sz="2400" dirty="0"/>
              <a:t>海边拾</a:t>
            </a:r>
            <a:r>
              <a:rPr lang="zh-CN" altLang="en-US" sz="2400" dirty="0" smtClean="0"/>
              <a:t>贝</a:t>
            </a:r>
            <a:endParaRPr lang="en-US" altLang="zh-CN" sz="2400" dirty="0" smtClean="0"/>
          </a:p>
          <a:p>
            <a:pPr>
              <a:lnSpc>
                <a:spcPct val="150000"/>
              </a:lnSpc>
            </a:pPr>
            <a:r>
              <a:rPr lang="zh-CN" altLang="en-US" sz="2400" dirty="0"/>
              <a:t>看瓜</a:t>
            </a:r>
            <a:r>
              <a:rPr lang="zh-CN" altLang="en-US" sz="2400" dirty="0" smtClean="0"/>
              <a:t>刺碴</a:t>
            </a:r>
            <a:endParaRPr lang="en-US" altLang="zh-CN" sz="2400" dirty="0" smtClean="0"/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看跳鱼儿</a:t>
            </a:r>
            <a:endParaRPr lang="zh-CN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00364" y="3357562"/>
            <a:ext cx="2428892" cy="1691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/>
              <a:t>机智勇敢</a:t>
            </a:r>
            <a:endParaRPr lang="en-US" altLang="zh-CN" sz="2400" dirty="0" smtClean="0"/>
          </a:p>
          <a:p>
            <a:pPr>
              <a:lnSpc>
                <a:spcPct val="150000"/>
              </a:lnSpc>
            </a:pPr>
            <a:r>
              <a:rPr lang="zh-CN" altLang="en-US" sz="2400" dirty="0"/>
              <a:t>聪明</a:t>
            </a:r>
            <a:r>
              <a:rPr lang="zh-CN" altLang="en-US" sz="2400" dirty="0" smtClean="0"/>
              <a:t>能干</a:t>
            </a:r>
            <a:endParaRPr lang="en-US" altLang="zh-CN" sz="2400" dirty="0" smtClean="0"/>
          </a:p>
          <a:p>
            <a:pPr>
              <a:lnSpc>
                <a:spcPct val="150000"/>
              </a:lnSpc>
            </a:pPr>
            <a:r>
              <a:rPr lang="zh-CN" altLang="en-US" sz="2400" dirty="0"/>
              <a:t>见多识广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8000" b="-4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50006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FF0000"/>
                </a:solidFill>
              </a:rPr>
              <a:t>体会我的内心世界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285860"/>
            <a:ext cx="8429684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0070C0"/>
                </a:solidFill>
              </a:rPr>
              <a:t>         啊</a:t>
            </a:r>
            <a:r>
              <a:rPr lang="zh-CN" altLang="en-US" sz="2800" dirty="0">
                <a:solidFill>
                  <a:srgbClr val="0070C0"/>
                </a:solidFill>
              </a:rPr>
              <a:t>！闰土的心里有无穷无尽的希奇的事，都是我往常的朋友所不知道的。他们不知道一些事，闰土在在海边时，他们都和我一样</a:t>
            </a:r>
            <a:r>
              <a:rPr lang="zh-CN" altLang="en-US" sz="2800" dirty="0">
                <a:solidFill>
                  <a:srgbClr val="FF0000"/>
                </a:solidFill>
              </a:rPr>
              <a:t>只看见院子里高墙上的四角的天空。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71538" y="3995678"/>
            <a:ext cx="58579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/>
              <a:t>当闰土雪地捕鸟时，我在</a:t>
            </a:r>
            <a:r>
              <a:rPr lang="zh-CN" altLang="en-US" sz="2400" u="sng" dirty="0" smtClean="0"/>
              <a:t>饱读诗书</a:t>
            </a:r>
            <a:r>
              <a:rPr lang="zh-CN" altLang="en-US" sz="2400" dirty="0" smtClean="0"/>
              <a:t>；</a:t>
            </a:r>
            <a:endParaRPr lang="en-US" altLang="zh-CN" sz="2400" dirty="0" smtClean="0"/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当闰土海边拾贝时，我在</a:t>
            </a:r>
            <a:r>
              <a:rPr lang="en-US" altLang="zh-CN" sz="2400" dirty="0" smtClean="0"/>
              <a:t>……</a:t>
            </a:r>
            <a:endParaRPr lang="en-US" altLang="zh-CN" sz="2400" dirty="0" smtClean="0"/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当闰土看瓜刺碴时，我在</a:t>
            </a:r>
            <a:r>
              <a:rPr lang="en-US" altLang="zh-CN" sz="2400" dirty="0" smtClean="0"/>
              <a:t>……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当闰土看跳鱼儿时，我在</a:t>
            </a:r>
            <a:r>
              <a:rPr lang="en-US" altLang="zh-CN" sz="2400" dirty="0" smtClean="0"/>
              <a:t>……</a:t>
            </a:r>
            <a:endParaRPr lang="en-US" altLang="zh-CN" sz="2400" dirty="0" smtClean="0"/>
          </a:p>
          <a:p>
            <a:r>
              <a:rPr lang="zh-CN" altLang="en-US" u="sng" dirty="0" smtClean="0"/>
              <a:t>              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5" name="云形 4"/>
          <p:cNvSpPr/>
          <p:nvPr/>
        </p:nvSpPr>
        <p:spPr>
          <a:xfrm>
            <a:off x="6072198" y="4286256"/>
            <a:ext cx="2500330" cy="228601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6578" y="4429132"/>
            <a:ext cx="12144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 smtClean="0">
                <a:solidFill>
                  <a:srgbClr val="FF0000"/>
                </a:solidFill>
              </a:rPr>
              <a:t>羡慕向往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形标注 2"/>
          <p:cNvSpPr/>
          <p:nvPr/>
        </p:nvSpPr>
        <p:spPr>
          <a:xfrm>
            <a:off x="1714480" y="928670"/>
            <a:ext cx="6786610" cy="4000528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488" y="1714488"/>
            <a:ext cx="4572032" cy="2181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800" b="1" dirty="0" smtClean="0">
                <a:solidFill>
                  <a:srgbClr val="002060"/>
                </a:solidFill>
              </a:rPr>
              <a:t>他们长大后变成什么样了？</a:t>
            </a:r>
            <a:endParaRPr lang="zh-CN" altLang="en-US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8000" b="-4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858280" cy="6277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/>
              <a:t>这进来的便是闰土。</a:t>
            </a:r>
            <a:r>
              <a:rPr lang="en-US" altLang="zh-CN" dirty="0"/>
              <a:t>_</a:t>
            </a:r>
            <a:r>
              <a:rPr lang="zh-CN" altLang="en-US" dirty="0"/>
              <a:t>我一见便知道是闰土，</a:t>
            </a:r>
            <a:r>
              <a:rPr lang="en-US" altLang="zh-CN" dirty="0"/>
              <a:t>_</a:t>
            </a:r>
            <a:r>
              <a:rPr lang="zh-CN" altLang="en-US" dirty="0"/>
              <a:t>又不是我记忆上的闰土了。他身材增加了一倍；先前的紫色圆脸，已经变作灰黄，而且加上了很深的皱纹；眼睛也像他的父亲一样，周围都肿得通红，这我知道，在海边种地的人，终日吹着海风，大抵是这样的。他的头上是一顶毡帽，身上只一件极薄的棉衣，浑身瑟缩着；手里提着一个纸包和一支长烟管，那手也不是我所记得的红活圆实的手，却又粗又笨而且开裂，像是松树皮了。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/>
              <a:t>②我这时很兴奋，但不知道怎么说才好，只是说：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/>
              <a:t>“阿！闰土哥，</a:t>
            </a:r>
            <a:r>
              <a:rPr lang="en-US" altLang="zh-CN" dirty="0"/>
              <a:t>――</a:t>
            </a:r>
            <a:r>
              <a:rPr lang="zh-CN" altLang="en-US" dirty="0"/>
              <a:t>你来了？</a:t>
            </a:r>
            <a:r>
              <a:rPr lang="en-US" altLang="zh-CN" dirty="0"/>
              <a:t>……”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/>
              <a:t>③</a:t>
            </a:r>
            <a:r>
              <a:rPr lang="zh-CN" altLang="en-US" dirty="0"/>
              <a:t>我接着便有许多话，想要连珠一般涌出：角鸡，跳鱼儿，贝壳，猹，</a:t>
            </a:r>
            <a:r>
              <a:rPr lang="en-US" altLang="zh-CN" dirty="0"/>
              <a:t>……</a:t>
            </a:r>
            <a:r>
              <a:rPr lang="zh-CN" altLang="en-US" dirty="0"/>
              <a:t>但又总觉得被什么挡住似的，单在脑子里回旋，吐不出口外去。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/>
              <a:t>④他站住了，脸上现出欢喜和凄凉的神情；动着嘴唇，却没有作声。他态度终于恭敬起来了。分明地叫道：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/>
              <a:t>“老爷！</a:t>
            </a:r>
            <a:r>
              <a:rPr lang="en-US" altLang="zh-CN" dirty="0"/>
              <a:t>……”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/>
              <a:t>⑤</a:t>
            </a:r>
            <a:r>
              <a:rPr lang="zh-CN" altLang="en-US" dirty="0"/>
              <a:t>我似乎打了一个寒噤；我就知道，我们之间已经隔了一层可悲的厚障壁了。我也说不出话。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8000" b="-4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32147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FF0000"/>
                </a:solidFill>
              </a:rPr>
              <a:t>作业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2500306"/>
            <a:ext cx="742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zh-CN" altLang="en-US" sz="2800" dirty="0" smtClean="0"/>
              <a:t>选自己的一张照片，仿照第一自然段写一写。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749</Words>
  <Application>Microsoft Office PowerPoint</Application>
  <PresentationFormat>全屏显示(4:3)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</vt:vector>
  </TitlesOfParts>
  <Company>china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14</cp:revision>
  <dcterms:created xsi:type="dcterms:W3CDTF">2019-12-03T02:12:24Z</dcterms:created>
  <dcterms:modified xsi:type="dcterms:W3CDTF">2019-12-03T03:44:11Z</dcterms:modified>
</cp:coreProperties>
</file>