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5" r:id="rId1"/>
  </p:sldMasterIdLst>
  <p:notesMasterIdLst>
    <p:notesMasterId r:id="rId46"/>
  </p:notesMasterIdLst>
  <p:sldIdLst>
    <p:sldId id="256" r:id="rId2"/>
    <p:sldId id="260" r:id="rId3"/>
    <p:sldId id="345" r:id="rId4"/>
    <p:sldId id="262" r:id="rId5"/>
    <p:sldId id="314" r:id="rId6"/>
    <p:sldId id="265" r:id="rId7"/>
    <p:sldId id="266" r:id="rId8"/>
    <p:sldId id="290" r:id="rId9"/>
    <p:sldId id="268" r:id="rId10"/>
    <p:sldId id="269" r:id="rId11"/>
    <p:sldId id="270" r:id="rId12"/>
    <p:sldId id="271" r:id="rId13"/>
    <p:sldId id="362" r:id="rId14"/>
    <p:sldId id="272" r:id="rId15"/>
    <p:sldId id="273" r:id="rId16"/>
    <p:sldId id="274" r:id="rId17"/>
    <p:sldId id="275" r:id="rId18"/>
    <p:sldId id="276" r:id="rId19"/>
    <p:sldId id="370" r:id="rId20"/>
    <p:sldId id="371" r:id="rId21"/>
    <p:sldId id="281" r:id="rId22"/>
    <p:sldId id="350" r:id="rId23"/>
    <p:sldId id="358" r:id="rId24"/>
    <p:sldId id="359" r:id="rId25"/>
    <p:sldId id="360" r:id="rId26"/>
    <p:sldId id="361" r:id="rId27"/>
    <p:sldId id="316" r:id="rId28"/>
    <p:sldId id="381" r:id="rId29"/>
    <p:sldId id="372" r:id="rId30"/>
    <p:sldId id="351" r:id="rId31"/>
    <p:sldId id="373" r:id="rId32"/>
    <p:sldId id="374" r:id="rId33"/>
    <p:sldId id="380" r:id="rId34"/>
    <p:sldId id="376" r:id="rId35"/>
    <p:sldId id="365" r:id="rId36"/>
    <p:sldId id="377" r:id="rId37"/>
    <p:sldId id="352" r:id="rId38"/>
    <p:sldId id="357" r:id="rId39"/>
    <p:sldId id="283" r:id="rId40"/>
    <p:sldId id="259" r:id="rId41"/>
    <p:sldId id="296" r:id="rId42"/>
    <p:sldId id="284" r:id="rId43"/>
    <p:sldId id="317" r:id="rId44"/>
    <p:sldId id="378" r:id="rId4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99FF99"/>
    <a:srgbClr val="FF00FF"/>
    <a:srgbClr val="FF99FF"/>
    <a:srgbClr val="CCFF99"/>
    <a:srgbClr val="99FFCC"/>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8" autoAdjust="0"/>
  </p:normalViewPr>
  <p:slideViewPr>
    <p:cSldViewPr snapToGrid="0">
      <p:cViewPr>
        <p:scale>
          <a:sx n="90" d="100"/>
          <a:sy n="90" d="100"/>
        </p:scale>
        <p:origin x="-1404" y="-444"/>
      </p:cViewPr>
      <p:guideLst>
        <p:guide orient="horz" pos="1606"/>
        <p:guide pos="2915"/>
      </p:guideLst>
    </p:cSldViewPr>
  </p:slideViewPr>
  <p:notesTextViewPr>
    <p:cViewPr>
      <p:scale>
        <a:sx n="1" d="1"/>
        <a:sy n="1" d="1"/>
      </p:scale>
      <p:origin x="0" y="0"/>
    </p:cViewPr>
  </p:notesTextViewPr>
  <p:sorterViewPr>
    <p:cViewPr>
      <p:scale>
        <a:sx n="124" d="100"/>
        <a:sy n="124"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3F89EE9-41F0-474F-BAB6-52F892BDC547}" type="datetimeFigureOut">
              <a:rPr lang="zh-CN" altLang="en-US"/>
              <a:pPr>
                <a:defRPr/>
              </a:pPr>
              <a:t>2019/8/27 Tuesday</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5444E798-A58B-4E3C-B370-EDD76146A6F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444E798-A58B-4E3C-B370-EDD76146A6F7}" type="slidenum">
              <a:rPr lang="zh-CN" altLang="en-US" smtClean="0"/>
              <a:pPr>
                <a:defRPr/>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34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36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0BF17A4-A306-48DA-B7EB-A68D896F73B5}" type="slidenum">
              <a:rPr lang="zh-CN" altLang="en-US" smtClean="0"/>
              <a:pPr eaLnBrk="1" hangingPunct="1"/>
              <a:t>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C253AB2-DCF2-449D-B4F4-2F2474C27BAF}" type="slidenum">
              <a:rPr lang="zh-CN" altLang="en-US" smtClean="0"/>
              <a:pPr eaLnBrk="1" hangingPunct="1"/>
              <a:t>10</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29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31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32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pPr/>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0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4C2A53-A871-41BD-B239-CEFBCFFC17F0}" type="datetimeFigureOut">
              <a:rPr lang="zh-CN" altLang="en-US" smtClean="0"/>
              <a:pPr/>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377E57-4789-4AD3-9171-9B0CE03A9E8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84C2A53-A871-41BD-B239-CEFBCFFC17F0}" type="datetimeFigureOut">
              <a:rPr lang="zh-CN" altLang="en-US" smtClean="0"/>
              <a:pPr/>
              <a:t>2019/8/27 Tuesday</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C377E57-4789-4AD3-9171-9B0CE03A9E8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8890" y="3218180"/>
            <a:ext cx="9126855" cy="934383"/>
            <a:chOff x="1415" y="3622"/>
            <a:chExt cx="14373" cy="915"/>
          </a:xfrm>
        </p:grpSpPr>
        <p:sp>
          <p:nvSpPr>
            <p:cNvPr id="3" name="标题 1"/>
            <p:cNvSpPr txBox="1"/>
            <p:nvPr/>
          </p:nvSpPr>
          <p:spPr bwMode="auto">
            <a:xfrm>
              <a:off x="1415" y="3622"/>
              <a:ext cx="14373" cy="915"/>
            </a:xfrm>
            <a:prstGeom prst="rect">
              <a:avLst/>
            </a:prstGeom>
            <a:solidFill>
              <a:schemeClr val="bg1">
                <a:alpha val="25000"/>
              </a:schemeClr>
            </a:solidFill>
          </p:spPr>
          <p:txBody>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9pPr>
            </a:lstStyle>
            <a:p>
              <a:pPr algn="ctr" eaLnBrk="1" hangingPunct="1">
                <a:lnSpc>
                  <a:spcPct val="90000"/>
                </a:lnSpc>
                <a:defRPr/>
              </a:pPr>
              <a:r>
                <a:rPr lang="en-US" altLang="zh-CN" sz="5400" dirty="0" smtClean="0">
                  <a:latin typeface="方正粗黑宋简体" panose="02000000000000000000" charset="-122"/>
                  <a:ea typeface="方正粗黑宋简体" panose="02000000000000000000" charset="-122"/>
                  <a:cs typeface="方正粗黑宋简体" panose="02000000000000000000" charset="-122"/>
                </a:rPr>
                <a:t> </a:t>
              </a:r>
              <a:r>
                <a:rPr lang="zh-CN" altLang="en-US" sz="5400" dirty="0" smtClean="0">
                  <a:latin typeface="微软雅黑" panose="020B0503020204020204" pitchFamily="34" charset="-122"/>
                  <a:ea typeface="微软雅黑" panose="020B0503020204020204" pitchFamily="34" charset="-122"/>
                  <a:cs typeface="方正粗黑宋简体" panose="02000000000000000000" charset="-122"/>
                </a:rPr>
                <a:t>动 物 笑 谈</a:t>
              </a:r>
            </a:p>
            <a:p>
              <a:pPr algn="ctr" eaLnBrk="1" hangingPunct="1">
                <a:lnSpc>
                  <a:spcPct val="90000"/>
                </a:lnSpc>
                <a:defRPr/>
              </a:pPr>
              <a:endParaRPr lang="zh-CN" altLang="en-US" sz="800" dirty="0" smtClean="0">
                <a:latin typeface="微软雅黑" panose="020B0503020204020204" pitchFamily="34" charset="-122"/>
                <a:ea typeface="微软雅黑" panose="020B0503020204020204" pitchFamily="34" charset="-122"/>
                <a:cs typeface="方正粗黑宋简体" panose="02000000000000000000" charset="-122"/>
              </a:endParaRPr>
            </a:p>
          </p:txBody>
        </p:sp>
        <p:cxnSp>
          <p:nvCxnSpPr>
            <p:cNvPr id="5" name="直接连接符 4"/>
            <p:cNvCxnSpPr/>
            <p:nvPr/>
          </p:nvCxnSpPr>
          <p:spPr>
            <a:xfrm flipV="1">
              <a:off x="6052" y="4406"/>
              <a:ext cx="5429" cy="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620" y="480060"/>
            <a:ext cx="1913890" cy="521970"/>
          </a:xfrm>
          <a:prstGeom prst="rect">
            <a:avLst/>
          </a:prstGeom>
          <a:solidFill>
            <a:srgbClr val="FFC000">
              <a:alpha val="60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3000" b="1" dirty="0">
                <a:solidFill>
                  <a:srgbClr val="0000FF"/>
                </a:solidFill>
                <a:latin typeface="黑体" panose="02010609060101010101" pitchFamily="2" charset="-122"/>
                <a:ea typeface="黑体" panose="02010609060101010101" pitchFamily="2" charset="-122"/>
                <a:cs typeface="黑体" panose="02010609060101010101" pitchFamily="2" charset="-122"/>
              </a:rPr>
              <a:t>第一部分：</a:t>
            </a:r>
          </a:p>
        </p:txBody>
      </p:sp>
      <p:sp>
        <p:nvSpPr>
          <p:cNvPr id="3" name="矩形 2"/>
          <p:cNvSpPr>
            <a:spLocks noChangeArrowheads="1"/>
          </p:cNvSpPr>
          <p:nvPr/>
        </p:nvSpPr>
        <p:spPr bwMode="auto">
          <a:xfrm>
            <a:off x="473075" y="1193800"/>
            <a:ext cx="8398510" cy="1050290"/>
          </a:xfrm>
          <a:prstGeom prst="rect">
            <a:avLst/>
          </a:prstGeom>
          <a:solidFill>
            <a:schemeClr val="tx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600" b="1" dirty="0">
                <a:solidFill>
                  <a:srgbClr val="0000FF"/>
                </a:solidFill>
                <a:latin typeface="楷体" panose="02010609060101010101" charset="-122"/>
                <a:ea typeface="楷体" panose="02010609060101010101" charset="-122"/>
                <a:cs typeface="楷体" panose="02010609060101010101" charset="-122"/>
              </a:rPr>
              <a:t>    </a:t>
            </a:r>
            <a:r>
              <a:rPr lang="en-US" altLang="zh-CN" sz="2600" b="1" dirty="0">
                <a:solidFill>
                  <a:srgbClr val="0000FF"/>
                </a:solidFill>
                <a:latin typeface="楷体" panose="02010609060101010101" charset="-122"/>
                <a:ea typeface="楷体" panose="02010609060101010101" charset="-122"/>
                <a:cs typeface="楷体" panose="02010609060101010101" charset="-122"/>
              </a:rPr>
              <a:t>“</a:t>
            </a:r>
            <a:r>
              <a:rPr lang="zh-CN" altLang="en-US" sz="2600" b="1" dirty="0">
                <a:solidFill>
                  <a:srgbClr val="0000FF"/>
                </a:solidFill>
                <a:latin typeface="楷体" panose="02010609060101010101" charset="-122"/>
                <a:ea typeface="楷体" panose="02010609060101010101" charset="-122"/>
                <a:cs typeface="楷体" panose="02010609060101010101" charset="-122"/>
              </a:rPr>
              <a:t>在研究高等动物的行为时，常常会发生一些趣事，不过逗笑的主角常常不是动物，而是观察者自己。</a:t>
            </a:r>
            <a:r>
              <a:rPr lang="en-US" altLang="zh-CN" sz="2600" b="1" dirty="0">
                <a:solidFill>
                  <a:srgbClr val="0000FF"/>
                </a:solidFill>
                <a:latin typeface="楷体" panose="02010609060101010101" charset="-122"/>
                <a:ea typeface="楷体" panose="02010609060101010101" charset="-122"/>
                <a:cs typeface="楷体" panose="02010609060101010101" charset="-122"/>
              </a:rPr>
              <a:t>”</a:t>
            </a:r>
          </a:p>
        </p:txBody>
      </p:sp>
      <p:sp>
        <p:nvSpPr>
          <p:cNvPr id="4" name="矩形 3"/>
          <p:cNvSpPr>
            <a:spLocks noChangeArrowheads="1"/>
          </p:cNvSpPr>
          <p:nvPr/>
        </p:nvSpPr>
        <p:spPr bwMode="auto">
          <a:xfrm>
            <a:off x="385445" y="2552700"/>
            <a:ext cx="8486140" cy="2306955"/>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   本段</a:t>
            </a: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rPr>
              <a:t>开篇点题，总领下文</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。是</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本文的</a:t>
            </a: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sym typeface="+mn-ea"/>
              </a:rPr>
              <a:t>中心句</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总括全文，表明文中逗笑的主角不是动物，而是观察者自己。</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“逗笑”是全文的文眼，后文即围绕“逗笑”讲述了两个“怪诞不经”的故事。</a:t>
            </a:r>
            <a:endPar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734060" y="1259840"/>
            <a:ext cx="7680325" cy="1050290"/>
          </a:xfrm>
          <a:prstGeom prst="rect">
            <a:avLst/>
          </a:prstGeom>
          <a:solidFill>
            <a:schemeClr val="tx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800" b="1" dirty="0">
                <a:solidFill>
                  <a:srgbClr val="FF0000"/>
                </a:solidFill>
                <a:latin typeface="黑体" panose="02010609060101010101" pitchFamily="2" charset="-122"/>
                <a:ea typeface="黑体" panose="02010609060101010101" pitchFamily="2" charset="-122"/>
              </a:rPr>
              <a:t>    </a:t>
            </a:r>
            <a:r>
              <a:rPr lang="zh-CN" altLang="en-US" sz="2600" b="1" dirty="0">
                <a:solidFill>
                  <a:srgbClr val="0000FF"/>
                </a:solidFill>
                <a:latin typeface="楷体" panose="02010609060101010101" charset="-122"/>
                <a:ea typeface="楷体" panose="02010609060101010101" charset="-122"/>
                <a:cs typeface="楷体" panose="02010609060101010101" charset="-122"/>
              </a:rPr>
              <a:t>“实在不能嗔怪有些外行人批评：研究动物行为的科学家实验的方法怪诞不经。”</a:t>
            </a:r>
            <a:endParaRPr lang="zh-CN" altLang="en-US" sz="3000" b="1">
              <a:solidFill>
                <a:srgbClr val="0000FF"/>
              </a:solidFill>
              <a:latin typeface="黑体" panose="02010609060101010101" pitchFamily="2" charset="-122"/>
              <a:ea typeface="黑体" panose="02010609060101010101" pitchFamily="2" charset="-122"/>
            </a:endParaRPr>
          </a:p>
        </p:txBody>
      </p:sp>
      <p:sp>
        <p:nvSpPr>
          <p:cNvPr id="6" name="矩形 5"/>
          <p:cNvSpPr>
            <a:spLocks noChangeArrowheads="1"/>
          </p:cNvSpPr>
          <p:nvPr/>
        </p:nvSpPr>
        <p:spPr bwMode="auto">
          <a:xfrm>
            <a:off x="372110" y="2556510"/>
            <a:ext cx="8404225" cy="2122805"/>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1800" b="1" dirty="0">
                <a:latin typeface="黑体" panose="02010609060101010101" pitchFamily="2" charset="-122"/>
                <a:ea typeface="黑体" panose="02010609060101010101" pitchFamily="2" charset="-122"/>
              </a:rPr>
              <a:t>     </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引用外行人并无恶意的批评，总体说明在一般情况下研究动物行为的科学家实验方法往往“怪诞不经”的事实。</a:t>
            </a: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rPr>
              <a:t>语言风趣幽默，欲扬先抑，引出下文的一系列故事内容。</a:t>
            </a:r>
          </a:p>
        </p:txBody>
      </p:sp>
      <p:sp>
        <p:nvSpPr>
          <p:cNvPr id="2" name="文本框 1"/>
          <p:cNvSpPr txBox="1"/>
          <p:nvPr/>
        </p:nvSpPr>
        <p:spPr>
          <a:xfrm>
            <a:off x="734060" y="494665"/>
            <a:ext cx="4469130" cy="645160"/>
          </a:xfrm>
          <a:prstGeom prst="rect">
            <a:avLst/>
          </a:prstGeom>
          <a:solidFill>
            <a:schemeClr val="bg1">
              <a:alpha val="37000"/>
            </a:schemeClr>
          </a:solidFill>
        </p:spPr>
        <p:txBody>
          <a:bodyPr wrap="none" rtlCol="0" anchor="t">
            <a:spAutoFit/>
          </a:bodyPr>
          <a:lstStyle/>
          <a:p>
            <a:pPr marL="457200" indent="-457200">
              <a:lnSpc>
                <a:spcPct val="120000"/>
              </a:lnSpc>
              <a:buFont typeface="Wingdings" panose="05000000000000000000" charset="0"/>
              <a:buChar char="u"/>
            </a:pPr>
            <a:r>
              <a:rPr lang="zh-CN" altLang="en-US" sz="3000" b="1">
                <a:solidFill>
                  <a:srgbClr val="0000FF"/>
                </a:solidFill>
                <a:latin typeface="黑体" panose="02010609060101010101" pitchFamily="2" charset="-122"/>
                <a:ea typeface="黑体" panose="02010609060101010101" pitchFamily="2" charset="-122"/>
                <a:sym typeface="+mn-ea"/>
              </a:rPr>
              <a:t>作者为什么要这样说？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21970" y="2143760"/>
            <a:ext cx="8100060" cy="1660525"/>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70000"/>
              </a:lnSpc>
            </a:pP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rPr>
              <a:t>第一层（2～9）：</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写研究水鸭子的经历。</a:t>
            </a:r>
            <a:endParaRPr lang="en-US" altLang="zh-CN" sz="3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70000"/>
              </a:lnSpc>
            </a:pP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rPr>
              <a:t>第二层（10～19）：</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写黄冠大鹦鹉可可的趣事。</a:t>
            </a:r>
          </a:p>
        </p:txBody>
      </p:sp>
      <p:pic>
        <p:nvPicPr>
          <p:cNvPr id="34821" name="Picture 7" descr="http://p3.so.qhimgs1.com/bdr/_240_/t01d782c07858d4a663.jpg"/>
          <p:cNvPicPr>
            <a:picLocks noChangeAspect="1"/>
          </p:cNvPicPr>
          <p:nvPr/>
        </p:nvPicPr>
        <p:blipFill>
          <a:blip r:embed="rId2" cstate="print">
            <a:clrChange>
              <a:clrFrom>
                <a:srgbClr val="FFFFFF">
                  <a:alpha val="100000"/>
                </a:srgbClr>
              </a:clrFrom>
              <a:clrTo>
                <a:srgbClr val="FFFFFF">
                  <a:alpha val="100000"/>
                  <a:alpha val="0"/>
                </a:srgbClr>
              </a:clrTo>
            </a:clrChange>
          </a:blip>
          <a:srcRect b="3401"/>
          <a:stretch>
            <a:fillRect/>
          </a:stretch>
        </p:blipFill>
        <p:spPr>
          <a:xfrm rot="840000">
            <a:off x="6421755" y="990600"/>
            <a:ext cx="2882265" cy="2004060"/>
          </a:xfrm>
          <a:prstGeom prst="rect">
            <a:avLst/>
          </a:prstGeom>
          <a:noFill/>
          <a:ln w="9525">
            <a:noFill/>
          </a:ln>
        </p:spPr>
      </p:pic>
      <p:sp>
        <p:nvSpPr>
          <p:cNvPr id="4" name="矩形 3"/>
          <p:cNvSpPr>
            <a:spLocks noChangeArrowheads="1"/>
          </p:cNvSpPr>
          <p:nvPr/>
        </p:nvSpPr>
        <p:spPr bwMode="auto">
          <a:xfrm>
            <a:off x="-7620" y="480060"/>
            <a:ext cx="1913890" cy="553085"/>
          </a:xfrm>
          <a:prstGeom prst="rect">
            <a:avLst/>
          </a:prstGeom>
          <a:solidFill>
            <a:srgbClr val="FFC000">
              <a:alpha val="60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3000" b="1" dirty="0">
                <a:solidFill>
                  <a:srgbClr val="0000FF"/>
                </a:solidFill>
                <a:latin typeface="黑体" panose="02010609060101010101" pitchFamily="2" charset="-122"/>
                <a:ea typeface="黑体" panose="02010609060101010101" pitchFamily="2" charset="-122"/>
                <a:cs typeface="黑体" panose="02010609060101010101" pitchFamily="2" charset="-122"/>
              </a:rPr>
              <a:t>第二部分：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blinds(horizontal)">
                                      <p:cBhvr>
                                        <p:cTn id="1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380365" y="604520"/>
            <a:ext cx="8054340" cy="1124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dirty="0">
                <a:latin typeface="黑体" panose="02010609060101010101" pitchFamily="2" charset="-122"/>
                <a:ea typeface="黑体" panose="02010609060101010101" pitchFamily="2" charset="-122"/>
              </a:rPr>
              <a:t>    1</a:t>
            </a:r>
            <a:r>
              <a:rPr lang="zh-CN" altLang="en-US" sz="2800" b="1" dirty="0">
                <a:latin typeface="黑体" panose="02010609060101010101" pitchFamily="2" charset="-122"/>
                <a:ea typeface="黑体" panose="02010609060101010101" pitchFamily="2" charset="-122"/>
              </a:rPr>
              <a:t>.为了“探求真理” ，“我”做有关水鸭子的实验时，干了哪些不同于常人的事？</a:t>
            </a:r>
          </a:p>
        </p:txBody>
      </p:sp>
      <p:sp>
        <p:nvSpPr>
          <p:cNvPr id="23557" name="Text Box 5"/>
          <p:cNvSpPr txBox="1">
            <a:spLocks noChangeArrowheads="1"/>
          </p:cNvSpPr>
          <p:nvPr/>
        </p:nvSpPr>
        <p:spPr bwMode="auto">
          <a:xfrm>
            <a:off x="625475" y="1795145"/>
            <a:ext cx="7893050" cy="2966085"/>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ts val="50"/>
              </a:spcBef>
              <a:spcAft>
                <a:spcPts val="0"/>
              </a:spcAft>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1</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）学母水鸭的叫声；</a:t>
            </a:r>
          </a:p>
          <a:p>
            <a:pPr eaLnBrk="1" hangingPunct="1">
              <a:lnSpc>
                <a:spcPct val="110000"/>
              </a:lnSpc>
              <a:spcBef>
                <a:spcPts val="50"/>
              </a:spcBef>
              <a:spcAft>
                <a:spcPts val="0"/>
              </a:spcAft>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2</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）和小鸭子一样匍匐在草中，蹲着走；</a:t>
            </a:r>
          </a:p>
          <a:p>
            <a:pPr eaLnBrk="1" hangingPunct="1">
              <a:lnSpc>
                <a:spcPct val="110000"/>
              </a:lnSpc>
              <a:spcBef>
                <a:spcPts val="50"/>
              </a:spcBef>
              <a:spcAft>
                <a:spcPts val="0"/>
              </a:spcAft>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3</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）不断续地叫唤；</a:t>
            </a:r>
          </a:p>
          <a:p>
            <a:pPr eaLnBrk="1" hangingPunct="1">
              <a:lnSpc>
                <a:spcPct val="110000"/>
              </a:lnSpc>
              <a:spcBef>
                <a:spcPts val="50"/>
              </a:spcBef>
              <a:spcAft>
                <a:spcPts val="0"/>
              </a:spcAft>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4</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）蹲在地上爬行，还不停地嘎嘎叫；</a:t>
            </a:r>
          </a:p>
          <a:p>
            <a:pPr eaLnBrk="1" hangingPunct="1">
              <a:lnSpc>
                <a:spcPct val="110000"/>
              </a:lnSpc>
              <a:spcBef>
                <a:spcPts val="50"/>
              </a:spcBef>
              <a:spcAft>
                <a:spcPts val="0"/>
              </a:spcAft>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5</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）屈着膝，弯着腰，低着头在草地上爬着，一</a:t>
            </a:r>
          </a:p>
          <a:p>
            <a:pPr eaLnBrk="1" hangingPunct="1">
              <a:lnSpc>
                <a:spcPct val="110000"/>
              </a:lnSpc>
              <a:spcBef>
                <a:spcPts val="50"/>
              </a:spcBef>
              <a:spcAft>
                <a:spcPts val="0"/>
              </a:spcAft>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边不时回头偷看，一边大声地学着鸭子的叫声。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ox(in)">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ox(in)">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ox(in)">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box(in)">
                                      <p:cBhvr>
                                        <p:cTn id="22" dur="500"/>
                                        <p:tgtEl>
                                          <p:spTgt spid="23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box(in)">
                                      <p:cBhvr>
                                        <p:cTn id="27" dur="500"/>
                                        <p:tgtEl>
                                          <p:spTgt spid="23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box(in)">
                                      <p:cBhvr>
                                        <p:cTn id="32" dur="500"/>
                                        <p:tgtEl>
                                          <p:spTgt spid="235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422910" y="793750"/>
            <a:ext cx="8298180" cy="607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800" b="1" dirty="0">
                <a:solidFill>
                  <a:schemeClr val="tx1"/>
                </a:solidFill>
                <a:latin typeface="黑体" panose="02010609060101010101" pitchFamily="2" charset="-122"/>
                <a:ea typeface="黑体" panose="02010609060101010101" pitchFamily="2" charset="-122"/>
              </a:rPr>
              <a:t>2</a:t>
            </a:r>
            <a:r>
              <a:rPr lang="zh-CN" altLang="en-US" sz="2800" b="1" dirty="0">
                <a:solidFill>
                  <a:schemeClr val="tx1"/>
                </a:solidFill>
                <a:latin typeface="黑体" panose="02010609060101010101" pitchFamily="2" charset="-122"/>
                <a:ea typeface="黑体" panose="02010609060101010101" pitchFamily="2" charset="-122"/>
              </a:rPr>
              <a:t>、在水鸭子的实验中，你看到了怎样的逗笑的情景？</a:t>
            </a:r>
          </a:p>
        </p:txBody>
      </p:sp>
      <p:sp>
        <p:nvSpPr>
          <p:cNvPr id="8" name="矩形 7"/>
          <p:cNvSpPr>
            <a:spLocks noChangeArrowheads="1"/>
          </p:cNvSpPr>
          <p:nvPr/>
        </p:nvSpPr>
        <p:spPr bwMode="auto">
          <a:xfrm>
            <a:off x="488950" y="1869440"/>
            <a:ext cx="8471535" cy="2158365"/>
          </a:xfrm>
          <a:prstGeom prst="rect">
            <a:avLst/>
          </a:prstGeom>
          <a:solidFill>
            <a:schemeClr val="tx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800" b="1" dirty="0">
                <a:solidFill>
                  <a:srgbClr val="0000FF"/>
                </a:solidFill>
                <a:latin typeface="楷体" panose="02010609060101010101" charset="-122"/>
                <a:ea typeface="楷体" panose="02010609060101010101" charset="-122"/>
                <a:cs typeface="楷体" panose="02010609060101010101" charset="-122"/>
              </a:rPr>
              <a:t>    </a:t>
            </a:r>
            <a:r>
              <a:rPr lang="en-US" altLang="zh-CN" sz="2800" b="1" dirty="0">
                <a:solidFill>
                  <a:srgbClr val="0000FF"/>
                </a:solidFill>
                <a:latin typeface="楷体" panose="02010609060101010101" charset="-122"/>
                <a:ea typeface="楷体" panose="02010609060101010101" charset="-122"/>
                <a:cs typeface="楷体" panose="02010609060101010101" charset="-122"/>
              </a:rPr>
              <a:t>“</a:t>
            </a:r>
            <a:r>
              <a:rPr lang="zh-CN" altLang="en-US" sz="2800" b="1" dirty="0">
                <a:solidFill>
                  <a:srgbClr val="0000FF"/>
                </a:solidFill>
                <a:latin typeface="楷体" panose="02010609060101010101" charset="-122"/>
                <a:ea typeface="楷体" panose="02010609060101010101" charset="-122"/>
                <a:cs typeface="楷体" panose="02010609060101010101" charset="-122"/>
              </a:rPr>
              <a:t>一个有着一大把胡子的大男人，屈着膝，弯着腰，低着头在草地上爬着，一边不时回头偷看，一边大声地学着鸭子的叫声，而那些小鸭子却完全不露痕迹地藏在深深的草里。</a:t>
            </a:r>
            <a:r>
              <a:rPr lang="en-US" altLang="zh-CN" sz="2800" b="1" dirty="0">
                <a:solidFill>
                  <a:srgbClr val="0000FF"/>
                </a:solidFill>
                <a:latin typeface="楷体" panose="02010609060101010101" charset="-122"/>
                <a:ea typeface="楷体" panose="02010609060101010101" charset="-122"/>
                <a:cs typeface="楷体" panose="02010609060101010101"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22605" y="1348740"/>
            <a:ext cx="8072755" cy="3449955"/>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(1)</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写出了不明原委的人容易把我的行为视为怪诞或发疯的原因。</a:t>
            </a:r>
            <a:endPar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(2)</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运用</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夸张</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的手法，写出作者的行为总是令人发笑，</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增强了文章幽默风趣的效果</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(3)</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反复做实验，可以看出</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“我”对科学工作的专注、忘我的精神和极高的专业素养</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p>
        </p:txBody>
      </p:sp>
      <p:sp>
        <p:nvSpPr>
          <p:cNvPr id="5" name="矩形 4"/>
          <p:cNvSpPr>
            <a:spLocks noChangeArrowheads="1"/>
          </p:cNvSpPr>
          <p:nvPr/>
        </p:nvSpPr>
        <p:spPr bwMode="auto">
          <a:xfrm>
            <a:off x="522605" y="585470"/>
            <a:ext cx="7570470" cy="607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800" b="1" dirty="0">
                <a:latin typeface="黑体" panose="02010609060101010101" pitchFamily="2" charset="-122"/>
                <a:ea typeface="黑体" panose="02010609060101010101" pitchFamily="2" charset="-122"/>
              </a:rPr>
              <a:t>3</a:t>
            </a:r>
            <a:r>
              <a:rPr lang="zh-CN" altLang="en-US" sz="2800" b="1" dirty="0">
                <a:latin typeface="黑体" panose="02010609060101010101" pitchFamily="2" charset="-122"/>
                <a:ea typeface="黑体" panose="02010609060101010101" pitchFamily="2" charset="-122"/>
              </a:rPr>
              <a:t>、作者为什么要反复地写这个逗笑的情景呢？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a:spLocks noChangeArrowheads="1"/>
          </p:cNvSpPr>
          <p:nvPr/>
        </p:nvSpPr>
        <p:spPr bwMode="auto">
          <a:xfrm>
            <a:off x="125095" y="784225"/>
            <a:ext cx="8771890" cy="607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800" b="1" dirty="0">
                <a:latin typeface="黑体" panose="02010609060101010101" pitchFamily="2" charset="-122"/>
                <a:ea typeface="黑体" panose="02010609060101010101" pitchFamily="2" charset="-122"/>
              </a:rPr>
              <a:t>4</a:t>
            </a:r>
            <a:r>
              <a:rPr lang="zh-CN" altLang="en-US" sz="2800" b="1" dirty="0">
                <a:latin typeface="黑体" panose="02010609060101010101" pitchFamily="2" charset="-122"/>
                <a:ea typeface="黑体" panose="02010609060101010101" pitchFamily="2" charset="-122"/>
              </a:rPr>
              <a:t>、课文写了我和黄冠大鹦鹉“可可”有关的三件趣事。</a:t>
            </a:r>
          </a:p>
        </p:txBody>
      </p:sp>
      <p:sp>
        <p:nvSpPr>
          <p:cNvPr id="15" name="矩形 14"/>
          <p:cNvSpPr>
            <a:spLocks noChangeArrowheads="1"/>
          </p:cNvSpPr>
          <p:nvPr/>
        </p:nvSpPr>
        <p:spPr bwMode="auto">
          <a:xfrm>
            <a:off x="973632" y="1617285"/>
            <a:ext cx="5136064" cy="2306955"/>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）可可到处追寻“我”。</a:t>
            </a:r>
            <a:endPar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2</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）可可的恶作剧。</a:t>
            </a:r>
            <a:endPar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3</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）可可把线缠到树上。</a:t>
            </a:r>
          </a:p>
        </p:txBody>
      </p:sp>
      <p:pic>
        <p:nvPicPr>
          <p:cNvPr id="19460" name="Picture 11" descr="http://pic16.nipic.com/20110825/7675514_061434363000_2.jpg"/>
          <p:cNvPicPr>
            <a:picLocks noChangeAspect="1" noChangeArrowheads="1"/>
          </p:cNvPicPr>
          <p:nvPr/>
        </p:nvPicPr>
        <p:blipFill>
          <a:blip r:embed="rId2" cstate="email">
            <a:clrChange>
              <a:clrFrom>
                <a:srgbClr val="FFFFFF">
                  <a:alpha val="100000"/>
                </a:srgbClr>
              </a:clrFrom>
              <a:clrTo>
                <a:srgbClr val="FFFFFF">
                  <a:alpha val="100000"/>
                  <a:alpha val="0"/>
                </a:srgbClr>
              </a:clrTo>
            </a:clrChange>
          </a:blip>
          <a:srcRect/>
          <a:stretch>
            <a:fillRect/>
          </a:stretch>
        </p:blipFill>
        <p:spPr bwMode="auto">
          <a:xfrm>
            <a:off x="5796594" y="2430890"/>
            <a:ext cx="3436745" cy="2435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blinds(horizontal)">
                                      <p:cBhvr>
                                        <p:cTn id="11"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a:spLocks noChangeArrowheads="1"/>
          </p:cNvSpPr>
          <p:nvPr/>
        </p:nvSpPr>
        <p:spPr bwMode="auto">
          <a:xfrm>
            <a:off x="190500" y="604520"/>
            <a:ext cx="8619490" cy="1124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2800" b="1" dirty="0">
                <a:latin typeface="黑体" panose="02010609060101010101" pitchFamily="2" charset="-122"/>
                <a:ea typeface="黑体" panose="02010609060101010101" pitchFamily="2" charset="-122"/>
              </a:rPr>
              <a:t>    5</a:t>
            </a:r>
            <a:r>
              <a:rPr lang="zh-CN" altLang="en-US" sz="2800" b="1" dirty="0">
                <a:latin typeface="黑体" panose="02010609060101010101" pitchFamily="2" charset="-122"/>
                <a:ea typeface="黑体" panose="02010609060101010101" pitchFamily="2" charset="-122"/>
              </a:rPr>
              <a:t>、“我”和黄冠大鹦鹉可可之间的这三件趣事有什么表达效果。</a:t>
            </a:r>
          </a:p>
        </p:txBody>
      </p:sp>
      <p:sp>
        <p:nvSpPr>
          <p:cNvPr id="3" name="文本框 4"/>
          <p:cNvSpPr txBox="1"/>
          <p:nvPr/>
        </p:nvSpPr>
        <p:spPr>
          <a:xfrm>
            <a:off x="516255" y="1853565"/>
            <a:ext cx="8111490" cy="2330450"/>
          </a:xfrm>
          <a:prstGeom prst="rect">
            <a:avLst/>
          </a:prstGeom>
          <a:solidFill>
            <a:schemeClr val="accent2">
              <a:lumMod val="40000"/>
              <a:lumOff val="60000"/>
              <a:alpha val="37000"/>
            </a:schemeClr>
          </a:solidFill>
          <a:ln w="9525">
            <a:noFill/>
          </a:ln>
        </p:spPr>
        <p:txBody>
          <a:bodyPr wrap="square">
            <a:spAutoFit/>
          </a:bodyPr>
          <a:lstStyle/>
          <a:p>
            <a:pPr>
              <a:lnSpc>
                <a:spcPct val="13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第一件：</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可可到处追寻“我”。</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在艾顿堡车站，“我”对前来寻找“我”的鹦鹉可可大声喊叫；</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写出了可可因获得自由后变得活泼而神采奕奕，</a:t>
            </a:r>
          </a:p>
          <a:p>
            <a:pPr>
              <a:lnSpc>
                <a:spcPct val="130000"/>
              </a:lnSpc>
            </a:pP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并且对我恋恋不舍。</a:t>
            </a:r>
          </a:p>
        </p:txBody>
      </p:sp>
      <p:pic>
        <p:nvPicPr>
          <p:cNvPr id="2" name="图片 1"/>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7568565" y="3039110"/>
            <a:ext cx="1614170" cy="185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charRg st="0" end="37"/>
                                            </p:txEl>
                                          </p:spTgt>
                                        </p:tgtEl>
                                        <p:attrNameLst>
                                          <p:attrName>style.visibility</p:attrName>
                                        </p:attrNameLst>
                                      </p:cBhvr>
                                      <p:to>
                                        <p:strVal val="visible"/>
                                      </p:to>
                                    </p:set>
                                    <p:animEffect transition="in" filter="fade">
                                      <p:cBhvr>
                                        <p:cTn id="7" dur="1000"/>
                                        <p:tgtEl>
                                          <p:spTgt spid="3">
                                            <p:txEl>
                                              <p:charRg st="0" end="37"/>
                                            </p:txEl>
                                          </p:spTgt>
                                        </p:tgtEl>
                                      </p:cBhvr>
                                    </p:animEffect>
                                    <p:anim calcmode="lin" valueType="num">
                                      <p:cBhvr>
                                        <p:cTn id="8" dur="1000" fill="hold"/>
                                        <p:tgtEl>
                                          <p:spTgt spid="3">
                                            <p:txEl>
                                              <p:charRg st="0" end="37"/>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0" end="3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1" end="1"/>
                                            </p:txEl>
                                          </p:spTgt>
                                        </p:tgtEl>
                                        <p:attrNameLst>
                                          <p:attrName>style.visibility</p:attrName>
                                        </p:attrNameLst>
                                      </p:cBhvr>
                                      <p:to>
                                        <p:strVal val="visible"/>
                                      </p:to>
                                    </p:set>
                                    <p:animEffect transition="in" filter="fade">
                                      <p:cBhvr>
                                        <p:cTn id="14" dur="1000"/>
                                        <p:tgtEl>
                                          <p:spTgt spid="3">
                                            <p:txEl>
                                              <p:charRg st="1" end="1"/>
                                            </p:txEl>
                                          </p:spTgt>
                                        </p:tgtEl>
                                      </p:cBhvr>
                                    </p:animEffect>
                                    <p:anim calcmode="lin" valueType="num">
                                      <p:cBhvr>
                                        <p:cTn id="15" dur="1000" fill="hold"/>
                                        <p:tgtEl>
                                          <p:spTgt spid="3">
                                            <p:txEl>
                                              <p:char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259715" y="718185"/>
            <a:ext cx="8491220" cy="3449955"/>
          </a:xfrm>
          <a:prstGeom prst="rect">
            <a:avLst/>
          </a:prstGeom>
          <a:solidFill>
            <a:schemeClr val="accent2">
              <a:lumMod val="40000"/>
              <a:lumOff val="60000"/>
              <a:alpha val="37000"/>
            </a:schemeClr>
          </a:solidFill>
          <a:ln w="9525">
            <a:noFill/>
          </a:ln>
        </p:spPr>
        <p:txBody>
          <a:bodyPr wrap="square">
            <a:spAutoFit/>
          </a:bodyPr>
          <a:lstStyle/>
          <a:p>
            <a:pPr>
              <a:lnSpc>
                <a:spcPct val="13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第二件：</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可可的恶作剧。</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鹦鹉可可把父亲身上的衣服扣子全咬下来；</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sym typeface="+mn-ea"/>
              </a:rPr>
              <a:t>写出了可可的聪明，它知道如何来排这些扣子，更突出了可可与我们一家人的亲密。</a:t>
            </a:r>
            <a:endPar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第三件：鹦鹉可可把母亲的毛线缠绕在树上。 </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可可把线缠到树上，</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sym typeface="+mn-ea"/>
              </a:rPr>
              <a:t>可见可可是多么的富</a:t>
            </a:r>
          </a:p>
          <a:p>
            <a:pPr>
              <a:lnSpc>
                <a:spcPct val="130000"/>
              </a:lnSpc>
            </a:pP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sym typeface="+mn-ea"/>
              </a:rPr>
              <a:t>有想象力，它与我的母亲是多么的融洽。</a:t>
            </a:r>
            <a:endPar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endParaRPr>
          </a:p>
        </p:txBody>
      </p:sp>
      <p:pic>
        <p:nvPicPr>
          <p:cNvPr id="26628" name="Picture 4"/>
          <p:cNvPicPr>
            <a:picLocks noChangeAspect="1" noChangeArrowheads="1"/>
          </p:cNvPicPr>
          <p:nvPr/>
        </p:nvPicPr>
        <p:blipFill>
          <a:blip r:embed="rId2" cstate="email"/>
          <a:srcRect/>
          <a:stretch>
            <a:fillRect/>
          </a:stretch>
        </p:blipFill>
        <p:spPr bwMode="auto">
          <a:xfrm>
            <a:off x="6873240" y="2973705"/>
            <a:ext cx="2056765" cy="1948180"/>
          </a:xfrm>
          <a:prstGeom prst="rect">
            <a:avLst/>
          </a:prstGeom>
          <a:noFill/>
          <a:ln>
            <a:noFill/>
          </a:ln>
          <a:effectLst>
            <a:softEdge rad="762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charRg st="37" end="65"/>
                                            </p:txEl>
                                          </p:spTgt>
                                        </p:tgtEl>
                                        <p:attrNameLst>
                                          <p:attrName>style.visibility</p:attrName>
                                        </p:attrNameLst>
                                      </p:cBhvr>
                                      <p:to>
                                        <p:strVal val="visible"/>
                                      </p:to>
                                    </p:set>
                                    <p:animEffect transition="in" filter="fade">
                                      <p:cBhvr>
                                        <p:cTn id="12" dur="1000"/>
                                        <p:tgtEl>
                                          <p:spTgt spid="3">
                                            <p:txEl>
                                              <p:charRg st="37" end="65"/>
                                            </p:txEl>
                                          </p:spTgt>
                                        </p:tgtEl>
                                      </p:cBhvr>
                                    </p:animEffect>
                                    <p:anim calcmode="lin" valueType="num">
                                      <p:cBhvr>
                                        <p:cTn id="13" dur="1000" fill="hold"/>
                                        <p:tgtEl>
                                          <p:spTgt spid="3">
                                            <p:txEl>
                                              <p:charRg st="37" end="6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charRg st="37" end="6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charRg st="65" end="91"/>
                                            </p:txEl>
                                          </p:spTgt>
                                        </p:tgtEl>
                                        <p:attrNameLst>
                                          <p:attrName>style.visibility</p:attrName>
                                        </p:attrNameLst>
                                      </p:cBhvr>
                                      <p:to>
                                        <p:strVal val="visible"/>
                                      </p:to>
                                    </p:set>
                                    <p:animEffect transition="in" filter="fade">
                                      <p:cBhvr>
                                        <p:cTn id="19" dur="1000"/>
                                        <p:tgtEl>
                                          <p:spTgt spid="3">
                                            <p:txEl>
                                              <p:charRg st="65" end="91"/>
                                            </p:txEl>
                                          </p:spTgt>
                                        </p:tgtEl>
                                      </p:cBhvr>
                                    </p:animEffect>
                                    <p:anim calcmode="lin" valueType="num">
                                      <p:cBhvr>
                                        <p:cTn id="20" dur="1000" fill="hold"/>
                                        <p:tgtEl>
                                          <p:spTgt spid="3">
                                            <p:txEl>
                                              <p:charRg st="65" end="9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charRg st="65" end="9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charRg st="2" end="2"/>
                                            </p:txEl>
                                          </p:spTgt>
                                        </p:tgtEl>
                                        <p:attrNameLst>
                                          <p:attrName>style.visibility</p:attrName>
                                        </p:attrNameLst>
                                      </p:cBhvr>
                                      <p:to>
                                        <p:strVal val="visible"/>
                                      </p:to>
                                    </p:set>
                                    <p:animEffect transition="in" filter="fade">
                                      <p:cBhvr>
                                        <p:cTn id="26" dur="1000"/>
                                        <p:tgtEl>
                                          <p:spTgt spid="3">
                                            <p:txEl>
                                              <p:charRg st="2" end="2"/>
                                            </p:txEl>
                                          </p:spTgt>
                                        </p:tgtEl>
                                      </p:cBhvr>
                                    </p:animEffect>
                                    <p:anim calcmode="lin" valueType="num">
                                      <p:cBhvr>
                                        <p:cTn id="27" dur="1000" fill="hold"/>
                                        <p:tgtEl>
                                          <p:spTgt spid="3">
                                            <p:txEl>
                                              <p:char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char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3060" y="1626870"/>
            <a:ext cx="8438515" cy="2676525"/>
          </a:xfrm>
          <a:prstGeom prst="rect">
            <a:avLst/>
          </a:prstGeom>
          <a:solidFill>
            <a:schemeClr val="accent2">
              <a:lumMod val="40000"/>
              <a:lumOff val="60000"/>
              <a:alpha val="37000"/>
            </a:schemeClr>
          </a:solidFill>
          <a:ln w="9525">
            <a:noFill/>
          </a:ln>
        </p:spPr>
        <p:txBody>
          <a:bodyPr wrap="square">
            <a:spAutoFit/>
          </a:bodyPr>
          <a:lstStyle/>
          <a:p>
            <a:pPr>
              <a:lnSpc>
                <a:spcPct val="150000"/>
              </a:lnSpc>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从长期被禁锢所受的精神虐待中恢复过来；由不知道可以随意行动，想飞不敢飞，变得活泼而神采奕奕，对“我”不舍。</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从中可以看出“我”对它的关爱，反衬出它以前所受的精神虐待的严重。</a:t>
            </a:r>
            <a:endPar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179070" y="784225"/>
            <a:ext cx="8603615" cy="521970"/>
          </a:xfrm>
          <a:prstGeom prst="rect">
            <a:avLst/>
          </a:prstGeom>
          <a:noFill/>
        </p:spPr>
        <p:txBody>
          <a:bodyPr wrap="square" rtlCol="0">
            <a:spAutoFit/>
          </a:bodyPr>
          <a:lstStyle/>
          <a:p>
            <a:r>
              <a:rPr lang="en-US" altLang="zh-CN" sz="2800" b="1" dirty="0">
                <a:latin typeface="黑体" panose="02010609060101010101" pitchFamily="2" charset="-122"/>
                <a:ea typeface="黑体" panose="02010609060101010101" pitchFamily="2" charset="-122"/>
                <a:sym typeface="+mn-ea"/>
              </a:rPr>
              <a:t>6</a:t>
            </a:r>
            <a:r>
              <a:rPr lang="zh-CN" altLang="en-US" sz="2800" b="1" dirty="0">
                <a:latin typeface="黑体" panose="02010609060101010101" pitchFamily="2" charset="-122"/>
                <a:ea typeface="黑体" panose="02010609060101010101" pitchFamily="2" charset="-122"/>
                <a:sym typeface="+mn-ea"/>
              </a:rPr>
              <a:t>、可可由“我”养后有什么变化?从中你看出了什么? </a:t>
            </a:r>
            <a:endParaRPr lang="zh-CN" altLang="en-US" sz="2800" b="1" dirty="0">
              <a:latin typeface="黑体" panose="02010609060101010101" pitchFamily="2" charset="-122"/>
              <a:ea typeface="黑体" panose="02010609060101010101" pitchFamily="2"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27430" y="1929999"/>
            <a:ext cx="551351" cy="18099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pic>
        <p:nvPicPr>
          <p:cNvPr id="3" name="图片 2"/>
          <p:cNvPicPr>
            <a:picLocks noChangeAspect="1"/>
          </p:cNvPicPr>
          <p:nvPr/>
        </p:nvPicPr>
        <p:blipFill>
          <a:blip r:embed="rId2" cstate="print"/>
          <a:stretch>
            <a:fillRect/>
          </a:stretch>
        </p:blipFill>
        <p:spPr>
          <a:xfrm>
            <a:off x="1910715" y="180340"/>
            <a:ext cx="2971800" cy="2624455"/>
          </a:xfrm>
          <a:prstGeom prst="rect">
            <a:avLst/>
          </a:prstGeom>
          <a:ln w="12700">
            <a:solidFill>
              <a:schemeClr val="accent6">
                <a:lumMod val="60000"/>
                <a:lumOff val="40000"/>
              </a:schemeClr>
            </a:solidFill>
          </a:ln>
          <a:effectLst>
            <a:innerShdw dist="50800" dir="21540000">
              <a:prstClr val="black">
                <a:alpha val="50000"/>
              </a:prstClr>
            </a:innerShdw>
          </a:effectLst>
        </p:spPr>
      </p:pic>
      <p:pic>
        <p:nvPicPr>
          <p:cNvPr id="4" name="图片 3"/>
          <p:cNvPicPr>
            <a:picLocks noChangeAspect="1"/>
          </p:cNvPicPr>
          <p:nvPr/>
        </p:nvPicPr>
        <p:blipFill>
          <a:blip r:embed="rId3" cstate="print"/>
          <a:stretch>
            <a:fillRect/>
          </a:stretch>
        </p:blipFill>
        <p:spPr>
          <a:xfrm>
            <a:off x="4882515" y="24130"/>
            <a:ext cx="2245360" cy="2576195"/>
          </a:xfrm>
          <a:prstGeom prst="rect">
            <a:avLst/>
          </a:prstGeom>
          <a:ln w="12700">
            <a:solidFill>
              <a:schemeClr val="accent6">
                <a:lumMod val="60000"/>
                <a:lumOff val="40000"/>
              </a:schemeClr>
            </a:solidFill>
          </a:ln>
          <a:effectLst>
            <a:innerShdw dist="50800" dir="21540000">
              <a:prstClr val="black">
                <a:alpha val="50000"/>
              </a:prstClr>
            </a:innerShdw>
          </a:effectLst>
        </p:spPr>
      </p:pic>
      <p:pic>
        <p:nvPicPr>
          <p:cNvPr id="5" name="图片 4"/>
          <p:cNvPicPr>
            <a:picLocks noChangeAspect="1"/>
          </p:cNvPicPr>
          <p:nvPr/>
        </p:nvPicPr>
        <p:blipFill>
          <a:blip r:embed="rId4" cstate="print"/>
          <a:stretch>
            <a:fillRect/>
          </a:stretch>
        </p:blipFill>
        <p:spPr>
          <a:xfrm>
            <a:off x="699135" y="2804795"/>
            <a:ext cx="3677285" cy="2342515"/>
          </a:xfrm>
          <a:prstGeom prst="rect">
            <a:avLst/>
          </a:prstGeom>
          <a:ln w="12700">
            <a:solidFill>
              <a:schemeClr val="accent6">
                <a:lumMod val="60000"/>
                <a:lumOff val="40000"/>
              </a:schemeClr>
            </a:solidFill>
          </a:ln>
          <a:effectLst>
            <a:innerShdw dist="50800" dir="21540000">
              <a:prstClr val="black">
                <a:alpha val="50000"/>
              </a:prstClr>
            </a:innerShdw>
          </a:effectLst>
        </p:spPr>
      </p:pic>
      <p:pic>
        <p:nvPicPr>
          <p:cNvPr id="7" name="图片 6"/>
          <p:cNvPicPr>
            <a:picLocks noChangeAspect="1"/>
          </p:cNvPicPr>
          <p:nvPr/>
        </p:nvPicPr>
        <p:blipFill>
          <a:blip r:embed="rId5" cstate="print"/>
          <a:srcRect b="7768"/>
          <a:stretch>
            <a:fillRect/>
          </a:stretch>
        </p:blipFill>
        <p:spPr>
          <a:xfrm>
            <a:off x="4376420" y="2600325"/>
            <a:ext cx="3538220" cy="2546985"/>
          </a:xfrm>
          <a:prstGeom prst="rect">
            <a:avLst/>
          </a:prstGeom>
          <a:ln w="12700">
            <a:solidFill>
              <a:schemeClr val="accent6">
                <a:lumMod val="60000"/>
                <a:lumOff val="40000"/>
              </a:schemeClr>
            </a:solidFill>
          </a:ln>
          <a:effectLst>
            <a:innerShdw dist="50800" dir="21540000">
              <a:prstClr val="black">
                <a:alpha val="50000"/>
              </a:prstClr>
            </a:innerShdw>
          </a:effectLst>
        </p:spPr>
      </p:pic>
      <p:grpSp>
        <p:nvGrpSpPr>
          <p:cNvPr id="10" name="组合 9"/>
          <p:cNvGrpSpPr/>
          <p:nvPr/>
        </p:nvGrpSpPr>
        <p:grpSpPr>
          <a:xfrm>
            <a:off x="231775" y="367665"/>
            <a:ext cx="2346325" cy="605155"/>
            <a:chOff x="677" y="589"/>
            <a:chExt cx="3695" cy="1103"/>
          </a:xfrm>
        </p:grpSpPr>
        <p:pic>
          <p:nvPicPr>
            <p:cNvPr id="10245" name="图片 18" descr="00 图标-04"/>
            <p:cNvPicPr>
              <a:picLocks noChangeAspect="1"/>
            </p:cNvPicPr>
            <p:nvPr/>
          </p:nvPicPr>
          <p:blipFill>
            <a:blip r:embed="rId6" cstate="print"/>
            <a:stretch>
              <a:fillRect/>
            </a:stretch>
          </p:blipFill>
          <p:spPr>
            <a:xfrm>
              <a:off x="677" y="589"/>
              <a:ext cx="3695" cy="1103"/>
            </a:xfrm>
            <a:prstGeom prst="rect">
              <a:avLst/>
            </a:prstGeom>
            <a:noFill/>
            <a:ln w="9525">
              <a:noFill/>
            </a:ln>
          </p:spPr>
        </p:pic>
        <p:sp>
          <p:nvSpPr>
            <p:cNvPr id="11"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情境导入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9425" y="1864995"/>
            <a:ext cx="8362315" cy="2889885"/>
          </a:xfrm>
          <a:prstGeom prst="rect">
            <a:avLst/>
          </a:prstGeom>
          <a:solidFill>
            <a:schemeClr val="accent2">
              <a:lumMod val="40000"/>
              <a:lumOff val="60000"/>
              <a:alpha val="37000"/>
            </a:schemeClr>
          </a:solidFill>
          <a:ln w="9525">
            <a:noFill/>
          </a:ln>
        </p:spPr>
        <p:txBody>
          <a:bodyPr wrap="square">
            <a:spAutoFit/>
          </a:bodyPr>
          <a:lstStyle/>
          <a:p>
            <a:pPr>
              <a:lnSpc>
                <a:spcPct val="130000"/>
              </a:lnSpc>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第13段的</a:t>
            </a:r>
            <a:r>
              <a:rPr lang="zh-CN" altLang="en-US" sz="2800" b="1" dirty="0">
                <a:solidFill>
                  <a:srgbClr val="FF00FF"/>
                </a:solidFill>
                <a:latin typeface="黑体" panose="02010609060101010101" pitchFamily="2" charset="-122"/>
                <a:ea typeface="黑体" panose="02010609060101010101" pitchFamily="2" charset="-122"/>
                <a:cs typeface="黑体" panose="02010609060101010101" pitchFamily="2" charset="-122"/>
              </a:rPr>
              <a:t>心理描写</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，是“我”反复的思想斗争，活画出“我”看到可可后叫与不叫的矛盾心理。可可飞得高，肯不肯听话无从确定，因为鸟通常不喜欢直直地从上往下飞；如果可可不理“我”，“我”无法向旁人解释。</a:t>
            </a:r>
          </a:p>
        </p:txBody>
      </p:sp>
      <p:sp>
        <p:nvSpPr>
          <p:cNvPr id="2" name="文本框 1"/>
          <p:cNvSpPr txBox="1"/>
          <p:nvPr/>
        </p:nvSpPr>
        <p:spPr>
          <a:xfrm>
            <a:off x="205105" y="579755"/>
            <a:ext cx="8362950" cy="1124585"/>
          </a:xfrm>
          <a:prstGeom prst="rect">
            <a:avLst/>
          </a:prstGeom>
          <a:noFill/>
        </p:spPr>
        <p:txBody>
          <a:bodyPr wrap="square" rtlCol="0" anchor="t">
            <a:spAutoFit/>
          </a:bodyPr>
          <a:lstStyle/>
          <a:p>
            <a:pPr>
              <a:lnSpc>
                <a:spcPct val="120000"/>
              </a:lnSpc>
            </a:pPr>
            <a:r>
              <a:rPr lang="en-US" altLang="zh-CN" sz="2800" b="1" dirty="0">
                <a:latin typeface="黑体" panose="02010609060101010101" pitchFamily="2" charset="-122"/>
                <a:ea typeface="黑体" panose="02010609060101010101" pitchFamily="2" charset="-122"/>
                <a:sym typeface="+mn-ea"/>
              </a:rPr>
              <a:t>    7</a:t>
            </a:r>
            <a:r>
              <a:rPr lang="zh-CN" altLang="en-US" sz="2800" b="1" dirty="0">
                <a:latin typeface="黑体" panose="02010609060101010101" pitchFamily="2" charset="-122"/>
                <a:ea typeface="黑体" panose="02010609060101010101" pitchFamily="2" charset="-122"/>
                <a:sym typeface="+mn-ea"/>
              </a:rPr>
              <a:t>、第13段的心理描写有何作用? 我为什么会有这种矛盾心理?</a:t>
            </a:r>
            <a:endParaRPr lang="zh-CN" altLang="en-US" sz="2800" b="1" dirty="0">
              <a:latin typeface="黑体" panose="02010609060101010101" pitchFamily="2" charset="-122"/>
              <a:ea typeface="黑体" panose="02010609060101010101" pitchFamily="2"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90830" y="1001395"/>
            <a:ext cx="8561705" cy="3785870"/>
          </a:xfrm>
          <a:prstGeom prst="rect">
            <a:avLst/>
          </a:prstGeom>
          <a:solidFill>
            <a:schemeClr val="bg1">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spcBef>
                <a:spcPts val="600"/>
              </a:spcBef>
            </a:pP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1</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、为什么艾顿堡的居民都把“我”当疯子了？</a:t>
            </a:r>
            <a:endPar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endParaRPr>
          </a:p>
          <a:p>
            <a:pPr>
              <a:lnSpc>
                <a:spcPct val="120000"/>
              </a:lnSpc>
              <a:spcBef>
                <a:spcPts val="600"/>
              </a:spcBef>
            </a:pPr>
            <a:r>
              <a:rPr lang="zh-CN" altLang="en-US" sz="2800" b="1" dirty="0">
                <a:latin typeface="黑体" panose="02010609060101010101" pitchFamily="2" charset="-122"/>
                <a:ea typeface="黑体" panose="02010609060101010101" pitchFamily="2" charset="-122"/>
                <a:cs typeface="黑体" panose="02010609060101010101" pitchFamily="2" charset="-122"/>
              </a:rPr>
              <a:t>    因为“我”太专注于动物行为学研究工作，完全忘记了自己身处的环境，和动物俨然融为一体。而“我”在研究动物的过程中为了更好地得出实验结果，经常会做出一些在旁人看来十分怪诞的行为。因此艾顿堡的居民都把“我”当疯子，</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这也从侧面表现出“我”对科学研究的严谨、专注、忘我的态度。</a:t>
            </a:r>
          </a:p>
        </p:txBody>
      </p:sp>
      <p:grpSp>
        <p:nvGrpSpPr>
          <p:cNvPr id="3" name="组合 2"/>
          <p:cNvGrpSpPr/>
          <p:nvPr/>
        </p:nvGrpSpPr>
        <p:grpSpPr>
          <a:xfrm>
            <a:off x="18415" y="212725"/>
            <a:ext cx="2346325" cy="605155"/>
            <a:chOff x="677" y="589"/>
            <a:chExt cx="3695" cy="1103"/>
          </a:xfrm>
        </p:grpSpPr>
        <p:pic>
          <p:nvPicPr>
            <p:cNvPr id="4"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5"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合作探究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0242"/>
          <p:cNvSpPr txBox="1"/>
          <p:nvPr/>
        </p:nvSpPr>
        <p:spPr>
          <a:xfrm>
            <a:off x="558165" y="634365"/>
            <a:ext cx="8047990" cy="1124585"/>
          </a:xfrm>
          <a:prstGeom prst="rect">
            <a:avLst/>
          </a:prstGeom>
          <a:noFill/>
          <a:ln w="9525">
            <a:noFill/>
          </a:ln>
        </p:spPr>
        <p:txBody>
          <a:bodyPr wrap="square">
            <a:spAutoFit/>
          </a:bodyPr>
          <a:lstStyle/>
          <a:p>
            <a:pPr>
              <a:lnSpc>
                <a:spcPct val="120000"/>
              </a:lnSpc>
              <a:spcBef>
                <a:spcPct val="50000"/>
              </a:spcBef>
            </a:pP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2</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、作者和动物们建立了非常亲密的关系。这种亲密关系是如何建立的？试结合课文做具体说明。</a:t>
            </a:r>
          </a:p>
        </p:txBody>
      </p:sp>
      <p:sp>
        <p:nvSpPr>
          <p:cNvPr id="2" name="文本框 1"/>
          <p:cNvSpPr txBox="1"/>
          <p:nvPr/>
        </p:nvSpPr>
        <p:spPr>
          <a:xfrm>
            <a:off x="342265" y="2067560"/>
            <a:ext cx="8480425" cy="2676525"/>
          </a:xfrm>
          <a:prstGeom prst="rect">
            <a:avLst/>
          </a:prstGeom>
          <a:solidFill>
            <a:schemeClr val="tx2">
              <a:lumMod val="40000"/>
              <a:lumOff val="60000"/>
              <a:alpha val="37000"/>
            </a:schemeClr>
          </a:solidFill>
        </p:spPr>
        <p:txBody>
          <a:bodyPr wrap="square" rtlCol="0" anchor="t">
            <a:spAutoFit/>
          </a:bodyPr>
          <a:lstStyle/>
          <a:p>
            <a:r>
              <a:rPr lang="en-US" altLang="zh-CN" sz="2600" b="1" dirty="0">
                <a:solidFill>
                  <a:srgbClr val="0000FF"/>
                </a:solidFill>
                <a:latin typeface="楷体" panose="02010609060101010101" charset="-122"/>
                <a:ea typeface="楷体" panose="02010609060101010101" charset="-122"/>
                <a:cs typeface="楷体" panose="02010609060101010101" charset="-122"/>
                <a:sym typeface="+mn-ea"/>
              </a:rPr>
              <a:t>   </a:t>
            </a:r>
            <a:r>
              <a:rPr lang="zh-CN" altLang="en-US" sz="2800" b="1" dirty="0">
                <a:solidFill>
                  <a:srgbClr val="FF00FF"/>
                </a:solidFill>
                <a:latin typeface="楷体" panose="02010609060101010101" charset="-122"/>
                <a:ea typeface="楷体" panose="02010609060101010101" charset="-122"/>
                <a:cs typeface="楷体" panose="02010609060101010101" charset="-122"/>
                <a:sym typeface="+mn-ea"/>
              </a:rPr>
              <a:t> “小凫一出壳，羽毛刚干，我就学着母水鸭的叫声，不停地唤着它们。果然，这一次这些小鸭子一点儿也不怕我，它们信任地望着我，挤成一堆，听任我用叫声把它们带走。”</a:t>
            </a:r>
          </a:p>
          <a:p>
            <a:r>
              <a:rPr lang="zh-CN" altLang="en-US" sz="2800" b="1" dirty="0">
                <a:solidFill>
                  <a:srgbClr val="FF00FF"/>
                </a:solidFill>
                <a:latin typeface="楷体" panose="02010609060101010101" charset="-122"/>
                <a:ea typeface="楷体" panose="02010609060101010101" charset="-122"/>
                <a:cs typeface="楷体" panose="02010609060101010101" charset="-122"/>
                <a:sym typeface="+mn-ea"/>
              </a:rPr>
              <a:t>    “当我带着那群小鸭子在我们园里青青的草上又蹲又爬又叫地走着......”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1265"/>
          <p:cNvSpPr txBox="1"/>
          <p:nvPr/>
        </p:nvSpPr>
        <p:spPr>
          <a:xfrm>
            <a:off x="334645" y="932180"/>
            <a:ext cx="8304530" cy="521970"/>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3</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、这篇文章采用第一人称叙事，有什么好处？</a:t>
            </a:r>
          </a:p>
        </p:txBody>
      </p:sp>
      <p:sp>
        <p:nvSpPr>
          <p:cNvPr id="3" name="文本框 1"/>
          <p:cNvSpPr txBox="1"/>
          <p:nvPr/>
        </p:nvSpPr>
        <p:spPr>
          <a:xfrm>
            <a:off x="401320" y="1722755"/>
            <a:ext cx="7732395" cy="3105150"/>
          </a:xfrm>
          <a:prstGeom prst="rect">
            <a:avLst/>
          </a:prstGeom>
          <a:noFill/>
          <a:ln w="9525">
            <a:noFill/>
          </a:ln>
        </p:spPr>
        <p:txBody>
          <a:bodyPr wrap="square">
            <a:spAutoFit/>
          </a:bodyPr>
          <a:lstStyle/>
          <a:p>
            <a:pPr>
              <a:lnSpc>
                <a:spcPct val="140000"/>
              </a:lnSpc>
            </a:pPr>
            <a:r>
              <a:rPr lang="zh-CN" altLang="en-US" sz="1800" b="1" dirty="0">
                <a:latin typeface="宋体" panose="02010600030101010101" pitchFamily="2" charset="-122"/>
              </a:rPr>
              <a:t>    </a:t>
            </a:r>
            <a:r>
              <a:rPr lang="zh-CN" altLang="en-US" sz="2800" b="1" dirty="0">
                <a:latin typeface="黑体" panose="02010609060101010101" pitchFamily="2" charset="-122"/>
                <a:ea typeface="黑体" panose="02010609060101010101" pitchFamily="2" charset="-122"/>
                <a:cs typeface="黑体" panose="02010609060101010101" pitchFamily="2" charset="-122"/>
              </a:rPr>
              <a:t>本文的内容是通过“我”传达给读者，表示文章中所写的都是叙述人的亲眼所见，</a:t>
            </a:r>
          </a:p>
          <a:p>
            <a:pPr>
              <a:lnSpc>
                <a:spcPct val="140000"/>
              </a:lnSpc>
            </a:pPr>
            <a:r>
              <a:rPr lang="zh-CN" altLang="en-US" sz="2800" b="1" dirty="0">
                <a:latin typeface="黑体" panose="02010609060101010101" pitchFamily="2" charset="-122"/>
                <a:ea typeface="黑体" panose="02010609060101010101" pitchFamily="2" charset="-122"/>
                <a:cs typeface="黑体" panose="02010609060101010101" pitchFamily="2" charset="-122"/>
              </a:rPr>
              <a:t>亲耳所闻，使读者得到一种</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亲切真实</a:t>
            </a:r>
          </a:p>
          <a:p>
            <a:pPr>
              <a:lnSpc>
                <a:spcPct val="140000"/>
              </a:lnSpc>
            </a:pPr>
            <a:r>
              <a:rPr lang="zh-CN" altLang="en-US" sz="2800" b="1" dirty="0">
                <a:latin typeface="黑体" panose="02010609060101010101" pitchFamily="2" charset="-122"/>
                <a:ea typeface="黑体" panose="02010609060101010101" pitchFamily="2" charset="-122"/>
                <a:cs typeface="黑体" panose="02010609060101010101" pitchFamily="2" charset="-122"/>
              </a:rPr>
              <a:t>的感觉。同时也</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拉近了与读者的距离，</a:t>
            </a:r>
          </a:p>
          <a:p>
            <a:pPr>
              <a:lnSpc>
                <a:spcPct val="14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调动读者的阅读兴趣</a:t>
            </a:r>
            <a:r>
              <a:rPr lang="zh-CN" altLang="en-US" sz="1800" b="1" dirty="0">
                <a:solidFill>
                  <a:srgbClr val="FF0000"/>
                </a:solidFill>
                <a:latin typeface="宋体" panose="02010600030101010101" pitchFamily="2" charset="-122"/>
              </a:rPr>
              <a:t>。</a:t>
            </a:r>
          </a:p>
        </p:txBody>
      </p:sp>
      <p:pic>
        <p:nvPicPr>
          <p:cNvPr id="3080" name="Picture 8"/>
          <p:cNvPicPr>
            <a:picLocks noChangeAspect="1" noChangeArrowheads="1"/>
          </p:cNvPicPr>
          <p:nvPr/>
        </p:nvPicPr>
        <p:blipFill>
          <a:blip r:embed="rId2" cstate="print"/>
          <a:srcRect/>
          <a:stretch>
            <a:fillRect/>
          </a:stretch>
        </p:blipFill>
        <p:spPr bwMode="auto">
          <a:xfrm>
            <a:off x="6544945" y="2493645"/>
            <a:ext cx="2432050" cy="2258695"/>
          </a:xfrm>
          <a:prstGeom prst="rect">
            <a:avLst/>
          </a:prstGeom>
          <a:noFill/>
          <a:effectLst>
            <a:softEdge rad="63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animEffect transition="in" filter="blinds(horizontal)">
                                      <p:cBhvr>
                                        <p:cTn id="14"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1265"/>
          <p:cNvSpPr txBox="1"/>
          <p:nvPr/>
        </p:nvSpPr>
        <p:spPr>
          <a:xfrm>
            <a:off x="516890" y="548005"/>
            <a:ext cx="8109585" cy="1124585"/>
          </a:xfrm>
          <a:prstGeom prst="rect">
            <a:avLst/>
          </a:prstGeom>
          <a:noFill/>
          <a:ln w="9525">
            <a:noFill/>
          </a:ln>
        </p:spPr>
        <p:txBody>
          <a:bodyPr wrap="square">
            <a:spAutoFit/>
          </a:bodyPr>
          <a:lstStyle/>
          <a:p>
            <a:pPr>
              <a:lnSpc>
                <a:spcPct val="120000"/>
              </a:lnSpc>
            </a:pP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4</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、在描绘动物时，作者使用了侧面衬托的手法，请列举一例进行分析。</a:t>
            </a:r>
          </a:p>
        </p:txBody>
      </p:sp>
      <p:sp>
        <p:nvSpPr>
          <p:cNvPr id="3" name="文本框 1"/>
          <p:cNvSpPr txBox="1"/>
          <p:nvPr/>
        </p:nvSpPr>
        <p:spPr>
          <a:xfrm>
            <a:off x="370205" y="1767840"/>
            <a:ext cx="8404225" cy="1850390"/>
          </a:xfrm>
          <a:prstGeom prst="rect">
            <a:avLst/>
          </a:prstGeom>
          <a:solidFill>
            <a:schemeClr val="tx2">
              <a:lumMod val="40000"/>
              <a:lumOff val="60000"/>
              <a:alpha val="37000"/>
            </a:schemeClr>
          </a:solidFill>
          <a:ln w="9525">
            <a:noFill/>
          </a:ln>
        </p:spPr>
        <p:txBody>
          <a:bodyPr wrap="square">
            <a:spAutoFit/>
          </a:bodyPr>
          <a:lstStyle/>
          <a:p>
            <a:pPr>
              <a:lnSpc>
                <a:spcPct val="110000"/>
              </a:lnSpc>
            </a:pPr>
            <a:r>
              <a:rPr lang="en-US" altLang="zh-CN" sz="2600" b="1" dirty="0">
                <a:solidFill>
                  <a:srgbClr val="FF00FF"/>
                </a:solidFill>
                <a:latin typeface="楷体" panose="02010609060101010101" charset="-122"/>
                <a:ea typeface="楷体" panose="02010609060101010101" charset="-122"/>
                <a:cs typeface="楷体" panose="02010609060101010101" charset="-122"/>
              </a:rPr>
              <a:t>    “</a:t>
            </a:r>
            <a:r>
              <a:rPr lang="zh-CN" altLang="en-US" sz="2600" b="1" dirty="0">
                <a:solidFill>
                  <a:srgbClr val="FF00FF"/>
                </a:solidFill>
                <a:latin typeface="楷体" panose="02010609060101010101" charset="-122"/>
                <a:ea typeface="楷体" panose="02010609060101010101" charset="-122"/>
                <a:cs typeface="楷体" panose="02010609060101010101" charset="-122"/>
              </a:rPr>
              <a:t>我跑到</a:t>
            </a:r>
            <a:r>
              <a:rPr lang="en-US" altLang="zh-CN" sz="2600" b="1" dirty="0">
                <a:solidFill>
                  <a:srgbClr val="FF00FF"/>
                </a:solidFill>
                <a:latin typeface="楷体" panose="02010609060101010101" charset="-122"/>
                <a:ea typeface="楷体" panose="02010609060101010101" charset="-122"/>
                <a:cs typeface="楷体" panose="02010609060101010101" charset="-122"/>
              </a:rPr>
              <a:t>‘</a:t>
            </a:r>
            <a:r>
              <a:rPr lang="zh-CN" altLang="en-US" sz="2600" b="1" dirty="0">
                <a:solidFill>
                  <a:srgbClr val="FF00FF"/>
                </a:solidFill>
                <a:latin typeface="楷体" panose="02010609060101010101" charset="-122"/>
                <a:ea typeface="楷体" panose="02010609060101010101" charset="-122"/>
                <a:cs typeface="楷体" panose="02010609060101010101" charset="-122"/>
              </a:rPr>
              <a:t>犯罪</a:t>
            </a:r>
            <a:r>
              <a:rPr lang="en-US" altLang="zh-CN" sz="2600" b="1" dirty="0">
                <a:solidFill>
                  <a:srgbClr val="FF00FF"/>
                </a:solidFill>
                <a:latin typeface="楷体" panose="02010609060101010101" charset="-122"/>
                <a:ea typeface="楷体" panose="02010609060101010101" charset="-122"/>
                <a:cs typeface="楷体" panose="02010609060101010101" charset="-122"/>
              </a:rPr>
              <a:t>’</a:t>
            </a:r>
            <a:r>
              <a:rPr lang="zh-CN" altLang="en-US" sz="2600" b="1" dirty="0">
                <a:solidFill>
                  <a:srgbClr val="FF00FF"/>
                </a:solidFill>
                <a:latin typeface="楷体" panose="02010609060101010101" charset="-122"/>
                <a:ea typeface="楷体" panose="02010609060101010101" charset="-122"/>
                <a:cs typeface="楷体" panose="02010609060101010101" charset="-122"/>
              </a:rPr>
              <a:t>现场一看，果然，可可不但把这位老教授身上的扣子全咬下来了，而且还整整齐齐地排在地上：袖子上的扣子作一堆，背心上的作一堆；另外，一丝不错地，裤子上的扣子也排作一堆。</a:t>
            </a:r>
            <a:r>
              <a:rPr lang="en-US" altLang="zh-CN" sz="2600" b="1" dirty="0">
                <a:solidFill>
                  <a:srgbClr val="FF00FF"/>
                </a:solidFill>
                <a:latin typeface="楷体" panose="02010609060101010101" charset="-122"/>
                <a:ea typeface="楷体" panose="02010609060101010101" charset="-122"/>
                <a:cs typeface="楷体" panose="02010609060101010101" charset="-122"/>
              </a:rPr>
              <a:t>”</a:t>
            </a:r>
          </a:p>
        </p:txBody>
      </p:sp>
      <p:sp>
        <p:nvSpPr>
          <p:cNvPr id="2" name="文本框 1"/>
          <p:cNvSpPr txBox="1"/>
          <p:nvPr/>
        </p:nvSpPr>
        <p:spPr>
          <a:xfrm>
            <a:off x="516890" y="3800475"/>
            <a:ext cx="7980045" cy="1038860"/>
          </a:xfrm>
          <a:prstGeom prst="rect">
            <a:avLst/>
          </a:prstGeom>
          <a:solidFill>
            <a:schemeClr val="accent2">
              <a:lumMod val="40000"/>
              <a:lumOff val="60000"/>
              <a:alpha val="37000"/>
            </a:schemeClr>
          </a:solidFill>
        </p:spPr>
        <p:txBody>
          <a:bodyPr wrap="square" rtlCol="0" anchor="t">
            <a:spAutoFit/>
          </a:bodyPr>
          <a:lstStyle/>
          <a:p>
            <a:pPr>
              <a:lnSpc>
                <a:spcPct val="110000"/>
              </a:lnSpc>
            </a:pPr>
            <a:r>
              <a:rPr lang="en-US" altLang="zh-CN" sz="2800" b="1" dirty="0">
                <a:latin typeface="黑体" panose="02010609060101010101" pitchFamily="2" charset="-122"/>
                <a:ea typeface="黑体" panose="02010609060101010101" pitchFamily="2" charset="-122"/>
                <a:cs typeface="黑体" panose="02010609060101010101" pitchFamily="2" charset="-122"/>
                <a:sym typeface="+mn-ea"/>
              </a:rPr>
              <a:t>    </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通过“我”的见闻，从侧面写出了“可可”的</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调皮、淘气</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1265"/>
          <p:cNvSpPr txBox="1"/>
          <p:nvPr/>
        </p:nvSpPr>
        <p:spPr>
          <a:xfrm>
            <a:off x="271145" y="710565"/>
            <a:ext cx="8394065" cy="1124585"/>
          </a:xfrm>
          <a:prstGeom prst="rect">
            <a:avLst/>
          </a:prstGeom>
          <a:solidFill>
            <a:schemeClr val="bg1">
              <a:alpha val="37000"/>
            </a:schemeClr>
          </a:solidFill>
          <a:ln w="9525">
            <a:noFill/>
          </a:ln>
        </p:spPr>
        <p:txBody>
          <a:bodyPr wrap="square">
            <a:spAutoFit/>
          </a:bodyPr>
          <a:lstStyle/>
          <a:p>
            <a:pPr>
              <a:lnSpc>
                <a:spcPct val="120000"/>
              </a:lnSpc>
            </a:pP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5</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、为了探求真理，作者不惜放下人类“高贵的身段”与动物打成一片，这表现了作者怎样的科学态度？ </a:t>
            </a:r>
          </a:p>
        </p:txBody>
      </p:sp>
      <p:sp>
        <p:nvSpPr>
          <p:cNvPr id="3" name="文本框 1"/>
          <p:cNvSpPr txBox="1"/>
          <p:nvPr/>
        </p:nvSpPr>
        <p:spPr>
          <a:xfrm>
            <a:off x="1439079" y="2033839"/>
            <a:ext cx="6374202" cy="645160"/>
          </a:xfrm>
          <a:prstGeom prst="rect">
            <a:avLst/>
          </a:prstGeom>
          <a:noFill/>
          <a:ln w="9525">
            <a:noFill/>
          </a:ln>
        </p:spPr>
        <p:txBody>
          <a:bodyPr>
            <a:spAutoFit/>
          </a:bodyPr>
          <a:lstStyle/>
          <a:p>
            <a:pPr>
              <a:lnSpc>
                <a:spcPct val="200000"/>
              </a:lnSpc>
            </a:pPr>
            <a:r>
              <a:rPr lang="zh-CN" altLang="en-US" sz="1800" b="1" dirty="0">
                <a:latin typeface="宋体" panose="02010600030101010101" pitchFamily="2" charset="-122"/>
              </a:rPr>
              <a:t>    </a:t>
            </a:r>
          </a:p>
        </p:txBody>
      </p:sp>
      <p:pic>
        <p:nvPicPr>
          <p:cNvPr id="41988" name="Picture 2" descr="http://p2.so.qhimgs1.com/bdr/_240_/t01d1b06ee16988999e.jpg"/>
          <p:cNvPicPr>
            <a:picLocks noChangeAspect="1"/>
          </p:cNvPicPr>
          <p:nvPr/>
        </p:nvPicPr>
        <p:blipFill>
          <a:blip r:embed="rId2" cstate="print"/>
          <a:srcRect t="6300"/>
          <a:stretch>
            <a:fillRect/>
          </a:stretch>
        </p:blipFill>
        <p:spPr>
          <a:xfrm>
            <a:off x="7127839" y="3232904"/>
            <a:ext cx="1944531" cy="1238403"/>
          </a:xfrm>
          <a:prstGeom prst="rect">
            <a:avLst/>
          </a:prstGeom>
          <a:noFill/>
          <a:ln w="9525">
            <a:noFill/>
          </a:ln>
        </p:spPr>
      </p:pic>
      <p:pic>
        <p:nvPicPr>
          <p:cNvPr id="34821" name="Picture 7" descr="http://p3.so.qhimgs1.com/bdr/_240_/t01d782c07858d4a663.jpg"/>
          <p:cNvPicPr>
            <a:picLocks noChangeAspect="1"/>
          </p:cNvPicPr>
          <p:nvPr/>
        </p:nvPicPr>
        <p:blipFill>
          <a:blip r:embed="rId3" cstate="print"/>
          <a:srcRect b="3401"/>
          <a:stretch>
            <a:fillRect/>
          </a:stretch>
        </p:blipFill>
        <p:spPr>
          <a:xfrm>
            <a:off x="4902518" y="4553585"/>
            <a:ext cx="2381250" cy="1655763"/>
          </a:xfrm>
          <a:prstGeom prst="rect">
            <a:avLst/>
          </a:prstGeom>
          <a:noFill/>
          <a:ln w="9525">
            <a:noFill/>
          </a:ln>
        </p:spPr>
      </p:pic>
      <p:sp>
        <p:nvSpPr>
          <p:cNvPr id="22535" name="Text Box 7"/>
          <p:cNvSpPr txBox="1">
            <a:spLocks noChangeArrowheads="1"/>
          </p:cNvSpPr>
          <p:nvPr/>
        </p:nvSpPr>
        <p:spPr bwMode="auto">
          <a:xfrm>
            <a:off x="329565" y="1958340"/>
            <a:ext cx="8144510" cy="2675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a:latin typeface="黑体" panose="02010609060101010101" pitchFamily="2" charset="-122"/>
                <a:ea typeface="黑体" panose="02010609060101010101" pitchFamily="2" charset="-122"/>
                <a:cs typeface="黑体" panose="02010609060101010101" pitchFamily="2" charset="-122"/>
              </a:rPr>
              <a:t>因为作者想解释存在自己心中已久的疑问，猜想和假设往往是科学研究的第一步，假设需要实验证明。表现了作者</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实事求是的科学精神</a:t>
            </a:r>
            <a:r>
              <a:rPr lang="zh-CN" altLang="en-US" sz="2800" b="1">
                <a:latin typeface="黑体" panose="02010609060101010101" pitchFamily="2" charset="-122"/>
                <a:ea typeface="黑体" panose="02010609060101010101" pitchFamily="2" charset="-122"/>
                <a:cs typeface="黑体" panose="02010609060101010101" pitchFamily="2" charset="-122"/>
              </a:rPr>
              <a:t>。 </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以及</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热爱自己的事业并对此具有忘我的精神，献身精神，专注于科学研究</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535"/>
                                        </p:tgtEl>
                                        <p:attrNameLst>
                                          <p:attrName>style.visibility</p:attrName>
                                        </p:attrNameLst>
                                      </p:cBhvr>
                                      <p:to>
                                        <p:strVal val="visible"/>
                                      </p:to>
                                    </p:set>
                                    <p:anim calcmode="lin" valueType="num">
                                      <p:cBhvr additive="base">
                                        <p:cTn id="14" dur="500" fill="hold"/>
                                        <p:tgtEl>
                                          <p:spTgt spid="22535"/>
                                        </p:tgtEl>
                                        <p:attrNameLst>
                                          <p:attrName>ppt_x</p:attrName>
                                        </p:attrNameLst>
                                      </p:cBhvr>
                                      <p:tavLst>
                                        <p:tav tm="0">
                                          <p:val>
                                            <p:strVal val="#ppt_x"/>
                                          </p:val>
                                        </p:tav>
                                        <p:tav tm="100000">
                                          <p:val>
                                            <p:strVal val="#ppt_x"/>
                                          </p:val>
                                        </p:tav>
                                      </p:tavLst>
                                    </p:anim>
                                    <p:anim calcmode="lin" valueType="num">
                                      <p:cBhvr additive="base">
                                        <p:cTn id="15"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5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1265"/>
          <p:cNvSpPr txBox="1"/>
          <p:nvPr/>
        </p:nvSpPr>
        <p:spPr>
          <a:xfrm>
            <a:off x="295910" y="602615"/>
            <a:ext cx="8552815" cy="1210945"/>
          </a:xfrm>
          <a:prstGeom prst="rect">
            <a:avLst/>
          </a:prstGeom>
          <a:solidFill>
            <a:schemeClr val="bg1">
              <a:alpha val="37000"/>
            </a:schemeClr>
          </a:solidFill>
          <a:ln w="9525">
            <a:noFill/>
          </a:ln>
        </p:spPr>
        <p:txBody>
          <a:bodyPr wrap="square">
            <a:spAutoFit/>
          </a:bodyPr>
          <a:lstStyle/>
          <a:p>
            <a:pPr>
              <a:lnSpc>
                <a:spcPct val="130000"/>
              </a:lnSpc>
            </a:pP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6</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、浏览课文，从作者身上，我们学到了哪些与动物相处的方式？</a:t>
            </a:r>
          </a:p>
        </p:txBody>
      </p:sp>
      <p:sp>
        <p:nvSpPr>
          <p:cNvPr id="3" name="文本框 1"/>
          <p:cNvSpPr txBox="1"/>
          <p:nvPr/>
        </p:nvSpPr>
        <p:spPr>
          <a:xfrm>
            <a:off x="330835" y="1974215"/>
            <a:ext cx="8517890" cy="2676525"/>
          </a:xfrm>
          <a:prstGeom prst="rect">
            <a:avLst/>
          </a:prstGeom>
          <a:solidFill>
            <a:schemeClr val="accent2">
              <a:lumMod val="40000"/>
              <a:lumOff val="60000"/>
              <a:alpha val="37000"/>
            </a:schemeClr>
          </a:solidFill>
          <a:ln w="9525">
            <a:noFill/>
          </a:ln>
        </p:spPr>
        <p:txBody>
          <a:bodyPr wrap="square">
            <a:spAutoFit/>
          </a:bodyPr>
          <a:lstStyle/>
          <a:p>
            <a:pPr>
              <a:lnSpc>
                <a:spcPct val="140000"/>
              </a:lnSpc>
            </a:pPr>
            <a:r>
              <a:rPr lang="zh-CN" altLang="en-US" sz="3000" b="1" dirty="0">
                <a:solidFill>
                  <a:srgbClr val="FF0000"/>
                </a:solidFill>
                <a:latin typeface="黑体" panose="02010609060101010101" pitchFamily="2" charset="-122"/>
                <a:ea typeface="黑体" panose="02010609060101010101" pitchFamily="2" charset="-122"/>
              </a:rPr>
              <a:t>示例一：亲近动物，才能取得动物的信任；</a:t>
            </a:r>
          </a:p>
          <a:p>
            <a:pPr>
              <a:lnSpc>
                <a:spcPct val="140000"/>
              </a:lnSpc>
            </a:pPr>
            <a:r>
              <a:rPr lang="zh-CN" altLang="en-US" sz="3000" b="1" dirty="0">
                <a:solidFill>
                  <a:srgbClr val="FF0000"/>
                </a:solidFill>
                <a:latin typeface="黑体" panose="02010609060101010101" pitchFamily="2" charset="-122"/>
                <a:ea typeface="黑体" panose="02010609060101010101" pitchFamily="2" charset="-122"/>
              </a:rPr>
              <a:t>示例二：了解动物的习性，才能和动物和谐相处；</a:t>
            </a:r>
          </a:p>
          <a:p>
            <a:pPr>
              <a:lnSpc>
                <a:spcPct val="140000"/>
              </a:lnSpc>
            </a:pPr>
            <a:r>
              <a:rPr lang="zh-CN" altLang="en-US" sz="3000" b="1" dirty="0">
                <a:solidFill>
                  <a:srgbClr val="FF0000"/>
                </a:solidFill>
                <a:latin typeface="黑体" panose="02010609060101010101" pitchFamily="2" charset="-122"/>
                <a:ea typeface="黑体" panose="02010609060101010101" pitchFamily="2" charset="-122"/>
              </a:rPr>
              <a:t>示例三：用童趣的眼光去看待动物，你会发现动物的美。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292735" y="880110"/>
            <a:ext cx="8559165" cy="3603625"/>
          </a:xfrm>
          <a:prstGeom prst="rect">
            <a:avLst/>
          </a:prstGeom>
          <a:solidFill>
            <a:schemeClr val="bg1">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spcBef>
                <a:spcPts val="1200"/>
              </a:spcBef>
            </a:pP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rPr>
              <a:t>7</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rPr>
              <a:t>、仔细阅读课文，谈谈你对作者所表达的思想感情的理解，作者的做法在今天来看有何现实意义？</a:t>
            </a:r>
          </a:p>
          <a:p>
            <a:pPr>
              <a:lnSpc>
                <a:spcPct val="130000"/>
              </a:lnSpc>
              <a:spcBef>
                <a:spcPts val="1200"/>
              </a:spcBef>
            </a:pPr>
            <a:r>
              <a:rPr lang="zh-CN" altLang="en-US" sz="2800" b="1" dirty="0">
                <a:latin typeface="黑体" panose="02010609060101010101" pitchFamily="2" charset="-122"/>
                <a:ea typeface="黑体" panose="02010609060101010101" pitchFamily="2" charset="-122"/>
                <a:cs typeface="黑体" panose="02010609060101010101" pitchFamily="2" charset="-122"/>
              </a:rPr>
              <a:t>    这篇课文用</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幽默风趣</a:t>
            </a:r>
            <a:r>
              <a:rPr lang="zh-CN" altLang="en-US" sz="2800" b="1" dirty="0">
                <a:latin typeface="黑体" panose="02010609060101010101" pitchFamily="2" charset="-122"/>
                <a:ea typeface="黑体" panose="02010609060101010101" pitchFamily="2" charset="-122"/>
                <a:cs typeface="黑体" panose="02010609060101010101" pitchFamily="2" charset="-122"/>
              </a:rPr>
              <a:t>的文字，</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讲述了有关动物的趣事、笑话，表达了作者对动物的热爱</a:t>
            </a:r>
            <a:r>
              <a:rPr lang="zh-CN" altLang="en-US" sz="2800" b="1" dirty="0">
                <a:latin typeface="黑体" panose="02010609060101010101" pitchFamily="2" charset="-122"/>
                <a:ea typeface="黑体" panose="02010609060101010101" pitchFamily="2" charset="-122"/>
                <a:cs typeface="黑体" panose="02010609060101010101" pitchFamily="2" charset="-122"/>
              </a:rPr>
              <a:t>。在环境破坏，物种面临灭绝的今天，劳伦兹用行动告诉我们该怎样</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善待生命，做到人与自然和谐相处</a:t>
            </a:r>
            <a:r>
              <a:rPr lang="zh-CN" altLang="en-US" sz="2800" b="1" dirty="0">
                <a:latin typeface="黑体" panose="02010609060101010101" pitchFamily="2" charset="-122"/>
                <a:ea typeface="黑体" panose="02010609060101010101" pitchFamily="2" charset="-122"/>
                <a:cs typeface="黑体" panose="0201060906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518160" y="1017270"/>
            <a:ext cx="7903210" cy="1291590"/>
          </a:xfrm>
          <a:prstGeom prst="rect">
            <a:avLst/>
          </a:prstGeom>
          <a:solidFill>
            <a:schemeClr val="accent1">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b="1" dirty="0" smtClean="0">
                <a:solidFill>
                  <a:srgbClr val="0000FF"/>
                </a:solidFill>
                <a:latin typeface="楷体" panose="02010609060101010101" charset="-122"/>
                <a:ea typeface="楷体" panose="02010609060101010101" charset="-122"/>
                <a:sym typeface="+mn-ea"/>
              </a:rPr>
              <a:t>    “</a:t>
            </a:r>
            <a:r>
              <a:rPr lang="zh-CN" altLang="en-US" sz="2600" b="1" dirty="0" smtClean="0">
                <a:solidFill>
                  <a:srgbClr val="0000FF"/>
                </a:solidFill>
                <a:latin typeface="楷体" panose="02010609060101010101" charset="-122"/>
                <a:ea typeface="楷体" panose="02010609060101010101" charset="-122"/>
              </a:rPr>
              <a:t>如果不是因为我出了名的无害于人，大概老早就给关进疯人院了。</a:t>
            </a:r>
            <a:r>
              <a:rPr lang="en-US" altLang="zh-CN" sz="2600" b="1" dirty="0" smtClean="0">
                <a:solidFill>
                  <a:srgbClr val="0000FF"/>
                </a:solidFill>
                <a:latin typeface="楷体" panose="02010609060101010101" charset="-122"/>
                <a:ea typeface="楷体" panose="02010609060101010101" charset="-122"/>
              </a:rPr>
              <a:t>”</a:t>
            </a:r>
          </a:p>
        </p:txBody>
      </p:sp>
      <p:sp>
        <p:nvSpPr>
          <p:cNvPr id="25612" name="Text Box 12"/>
          <p:cNvSpPr txBox="1">
            <a:spLocks noChangeArrowheads="1"/>
          </p:cNvSpPr>
          <p:nvPr/>
        </p:nvSpPr>
        <p:spPr bwMode="auto">
          <a:xfrm>
            <a:off x="1889760" y="2645410"/>
            <a:ext cx="3740150" cy="1322070"/>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语言诙谐幽默，</a:t>
            </a:r>
          </a:p>
          <a:p>
            <a:pPr eaLnBrk="1" hangingPunct="1">
              <a:spcBef>
                <a:spcPct val="50000"/>
              </a:spcBef>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充满了调侃的意味。</a:t>
            </a:r>
            <a:r>
              <a:rPr lang="zh-CN" altLang="en-US" sz="3200" dirty="0">
                <a:latin typeface="黑体" panose="02010609060101010101" pitchFamily="2" charset="-122"/>
                <a:ea typeface="黑体" panose="02010609060101010101" pitchFamily="2" charset="-122"/>
                <a:cs typeface="黑体" panose="02010609060101010101" pitchFamily="2" charset="-122"/>
              </a:rPr>
              <a:t> </a:t>
            </a:r>
          </a:p>
        </p:txBody>
      </p:sp>
      <p:pic>
        <p:nvPicPr>
          <p:cNvPr id="30724" name="Picture 5" descr="http://p1.so.qhimgs1.com/bdr/_240_/t01113ac73dbe0968fd.jpg"/>
          <p:cNvPicPr>
            <a:picLocks noChangeAspect="1"/>
          </p:cNvPicPr>
          <p:nvPr/>
        </p:nvPicPr>
        <p:blipFill>
          <a:blip r:embed="rId2" cstate="print"/>
          <a:srcRect l="33075" t="6300" r="12589" b="8652"/>
          <a:stretch>
            <a:fillRect/>
          </a:stretch>
        </p:blipFill>
        <p:spPr>
          <a:xfrm>
            <a:off x="6456045" y="2379980"/>
            <a:ext cx="2157730" cy="2531110"/>
          </a:xfrm>
          <a:prstGeom prst="rect">
            <a:avLst/>
          </a:prstGeom>
          <a:noFill/>
          <a:ln w="9525">
            <a:noFill/>
          </a:ln>
          <a:effectLst>
            <a:softEdge rad="88900"/>
          </a:effectLst>
        </p:spPr>
      </p:pic>
      <p:grpSp>
        <p:nvGrpSpPr>
          <p:cNvPr id="3" name="组合 2"/>
          <p:cNvGrpSpPr/>
          <p:nvPr/>
        </p:nvGrpSpPr>
        <p:grpSpPr>
          <a:xfrm>
            <a:off x="18415" y="212725"/>
            <a:ext cx="2346325" cy="605155"/>
            <a:chOff x="677" y="589"/>
            <a:chExt cx="3695" cy="1103"/>
          </a:xfrm>
        </p:grpSpPr>
        <p:pic>
          <p:nvPicPr>
            <p:cNvPr id="4"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2"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文段赏析</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12">
                                            <p:txEl>
                                              <p:pRg st="0" end="0"/>
                                            </p:txEl>
                                          </p:spTgt>
                                        </p:tgtEl>
                                        <p:attrNameLst>
                                          <p:attrName>style.visibility</p:attrName>
                                        </p:attrNameLst>
                                      </p:cBhvr>
                                      <p:to>
                                        <p:strVal val="visible"/>
                                      </p:to>
                                    </p:set>
                                    <p:anim calcmode="lin" valueType="num">
                                      <p:cBhvr additive="base">
                                        <p:cTn id="7" dur="500" fill="hold"/>
                                        <p:tgtEl>
                                          <p:spTgt spid="256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12">
                                            <p:txEl>
                                              <p:pRg st="1" end="1"/>
                                            </p:txEl>
                                          </p:spTgt>
                                        </p:tgtEl>
                                        <p:attrNameLst>
                                          <p:attrName>style.visibility</p:attrName>
                                        </p:attrNameLst>
                                      </p:cBhvr>
                                      <p:to>
                                        <p:strVal val="visible"/>
                                      </p:to>
                                    </p:set>
                                    <p:anim calcmode="lin" valueType="num">
                                      <p:cBhvr additive="base">
                                        <p:cTn id="13" dur="500" fill="hold"/>
                                        <p:tgtEl>
                                          <p:spTgt spid="256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0724"/>
                                        </p:tgtEl>
                                        <p:attrNameLst>
                                          <p:attrName>style.visibility</p:attrName>
                                        </p:attrNameLst>
                                      </p:cBhvr>
                                      <p:to>
                                        <p:strVal val="visible"/>
                                      </p:to>
                                    </p:set>
                                    <p:animEffect transition="in" filter="blinds(horizontal)">
                                      <p:cBhvr>
                                        <p:cTn id="19"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7820" y="1306195"/>
            <a:ext cx="8447405" cy="1770380"/>
          </a:xfrm>
          <a:prstGeom prst="rect">
            <a:avLst/>
          </a:prstGeom>
          <a:solidFill>
            <a:schemeClr val="tx2">
              <a:lumMod val="40000"/>
              <a:lumOff val="60000"/>
              <a:alpha val="37000"/>
            </a:schemeClr>
          </a:solidFill>
          <a:ln w="9525">
            <a:noFill/>
          </a:ln>
        </p:spPr>
        <p:txBody>
          <a:bodyPr wrap="square">
            <a:spAutoFit/>
          </a:bodyPr>
          <a:lstStyle/>
          <a:p>
            <a:pPr>
              <a:lnSpc>
                <a:spcPct val="140000"/>
              </a:lnSpc>
            </a:pPr>
            <a:r>
              <a:rPr lang="en-US" altLang="zh-CN" sz="2600" b="1" dirty="0" smtClean="0">
                <a:solidFill>
                  <a:srgbClr val="0000FF"/>
                </a:solidFill>
                <a:latin typeface="楷体" panose="02010609060101010101" charset="-122"/>
                <a:ea typeface="楷体" panose="02010609060101010101" charset="-122"/>
              </a:rPr>
              <a:t>    “</a:t>
            </a:r>
            <a:r>
              <a:rPr lang="zh-CN" altLang="en-US" sz="2600" b="1" dirty="0" smtClean="0">
                <a:solidFill>
                  <a:srgbClr val="0000FF"/>
                </a:solidFill>
                <a:latin typeface="楷体" panose="02010609060101010101" charset="-122"/>
                <a:ea typeface="楷体" panose="02010609060101010101" charset="-122"/>
              </a:rPr>
              <a:t>又</a:t>
            </a:r>
            <a:r>
              <a:rPr lang="zh-CN" altLang="en-US" sz="2600" b="1" dirty="0">
                <a:solidFill>
                  <a:srgbClr val="0000FF"/>
                </a:solidFill>
                <a:latin typeface="楷体" panose="02010609060101010101" charset="-122"/>
                <a:ea typeface="楷体" panose="02010609060101010101" charset="-122"/>
              </a:rPr>
              <a:t>一次我让农场里的一只胖大白鸭代孵，那些小家伙却高高兴兴地跟在她后面，好像她是它们真正的母亲似的</a:t>
            </a:r>
            <a:r>
              <a:rPr lang="zh-CN" altLang="en-US" sz="2600" b="1" dirty="0" smtClean="0">
                <a:solidFill>
                  <a:srgbClr val="0000FF"/>
                </a:solidFill>
                <a:latin typeface="楷体" panose="02010609060101010101" charset="-122"/>
                <a:ea typeface="楷体" panose="02010609060101010101" charset="-122"/>
              </a:rPr>
              <a:t>。</a:t>
            </a:r>
            <a:r>
              <a:rPr lang="en-US" altLang="zh-CN" sz="2600" b="1" dirty="0" smtClean="0">
                <a:solidFill>
                  <a:srgbClr val="0000FF"/>
                </a:solidFill>
                <a:latin typeface="楷体" panose="02010609060101010101" charset="-122"/>
                <a:ea typeface="楷体" panose="02010609060101010101" charset="-122"/>
              </a:rPr>
              <a:t>”</a:t>
            </a:r>
            <a:endParaRPr lang="en-US" altLang="zh-CN" sz="24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10260" y="3291840"/>
            <a:ext cx="7524115" cy="1210945"/>
          </a:xfrm>
          <a:prstGeom prst="rect">
            <a:avLst/>
          </a:prstGeom>
          <a:solidFill>
            <a:schemeClr val="accent2">
              <a:lumMod val="40000"/>
              <a:lumOff val="60000"/>
              <a:alpha val="37000"/>
            </a:schemeClr>
          </a:solidFill>
        </p:spPr>
        <p:txBody>
          <a:bodyPr wrap="square" rtlCol="0" anchor="t">
            <a:spAutoFit/>
          </a:bodyPr>
          <a:lstStyle/>
          <a:p>
            <a:pPr>
              <a:lnSpc>
                <a:spcPct val="130000"/>
              </a:lnSpc>
            </a:pPr>
            <a:r>
              <a:rPr lang="en-US" altLang="zh-CN" sz="2800" b="1" dirty="0" smtClean="0">
                <a:solidFill>
                  <a:srgbClr val="FF0000"/>
                </a:solidFill>
                <a:latin typeface="黑体" panose="02010609060101010101" pitchFamily="2" charset="-122"/>
                <a:ea typeface="黑体" panose="02010609060101010101" pitchFamily="2" charset="-122"/>
                <a:sym typeface="+mn-ea"/>
              </a:rPr>
              <a:t>    </a:t>
            </a:r>
            <a:r>
              <a:rPr lang="zh-CN" altLang="en-US" sz="2800" b="1" dirty="0" smtClean="0">
                <a:solidFill>
                  <a:srgbClr val="FF0000"/>
                </a:solidFill>
                <a:latin typeface="黑体" panose="02010609060101010101" pitchFamily="2" charset="-122"/>
                <a:ea typeface="黑体" panose="02010609060101010101" pitchFamily="2" charset="-122"/>
                <a:sym typeface="+mn-ea"/>
              </a:rPr>
              <a:t>运用</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sym typeface="+mn-ea"/>
              </a:rPr>
              <a:t>拟人</a:t>
            </a:r>
            <a:r>
              <a:rPr lang="zh-CN" altLang="en-US" sz="2800" b="1" dirty="0">
                <a:solidFill>
                  <a:srgbClr val="FF0000"/>
                </a:solidFill>
                <a:latin typeface="黑体" panose="02010609060101010101" pitchFamily="2" charset="-122"/>
                <a:ea typeface="黑体" panose="02010609060101010101" pitchFamily="2" charset="-122"/>
                <a:sym typeface="+mn-ea"/>
              </a:rPr>
              <a:t>修辞，生动形象地写出了小凫跟在大白鸭后面高兴的样子，憨态可掬。</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2"/>
          <p:cNvSpPr/>
          <p:nvPr/>
        </p:nvSpPr>
        <p:spPr>
          <a:xfrm>
            <a:off x="240665" y="479425"/>
            <a:ext cx="8662670" cy="4356100"/>
          </a:xfrm>
          <a:prstGeom prst="rect">
            <a:avLst/>
          </a:prstGeom>
          <a:solidFill>
            <a:schemeClr val="bg1">
              <a:alpha val="25000"/>
            </a:schemeClr>
          </a:solidFill>
          <a:ln w="9525">
            <a:noFill/>
          </a:ln>
        </p:spPr>
        <p:txBody>
          <a:bodyPr wrap="square">
            <a:spAutoFit/>
          </a:bodyPr>
          <a:lstStyle/>
          <a:p>
            <a:pPr>
              <a:lnSpc>
                <a:spcPct val="110000"/>
              </a:lnSpc>
            </a:pPr>
            <a:r>
              <a:rPr lang="en-US" altLang="zh-CN" sz="2800" b="1" dirty="0">
                <a:latin typeface="+mj-ea"/>
                <a:ea typeface="+mj-ea"/>
                <a:cs typeface="+mj-ea"/>
              </a:rPr>
              <a:t>   </a:t>
            </a:r>
            <a:r>
              <a:rPr lang="zh-CN" altLang="en-US" sz="2800" b="1" dirty="0">
                <a:latin typeface="+mj-ea"/>
                <a:ea typeface="+mj-ea"/>
                <a:cs typeface="+mj-ea"/>
                <a:sym typeface="+mn-ea"/>
              </a:rPr>
              <a:t>据传，所罗门王能够和鸟兽虫鱼交谈，因为他有一枚魔戒。但是本文的作者不需要借助魔戒的帮助，</a:t>
            </a:r>
            <a:r>
              <a:rPr lang="en-US" altLang="zh-CN" sz="2800" b="1" dirty="0">
                <a:solidFill>
                  <a:srgbClr val="FF0000"/>
                </a:solidFill>
                <a:latin typeface="+mj-ea"/>
                <a:ea typeface="+mj-ea"/>
                <a:cs typeface="+mj-ea"/>
              </a:rPr>
              <a:t>《</a:t>
            </a:r>
            <a:r>
              <a:rPr lang="zh-CN" altLang="en-US" sz="2800" b="1" dirty="0">
                <a:solidFill>
                  <a:srgbClr val="FF0000"/>
                </a:solidFill>
                <a:latin typeface="+mj-ea"/>
                <a:ea typeface="+mj-ea"/>
                <a:cs typeface="+mj-ea"/>
              </a:rPr>
              <a:t>所罗门王的指环</a:t>
            </a:r>
            <a:r>
              <a:rPr lang="en-US" altLang="zh-CN" sz="2800" b="1" dirty="0">
                <a:solidFill>
                  <a:srgbClr val="FF0000"/>
                </a:solidFill>
                <a:latin typeface="+mj-ea"/>
                <a:ea typeface="+mj-ea"/>
                <a:cs typeface="+mj-ea"/>
              </a:rPr>
              <a:t>》</a:t>
            </a:r>
            <a:r>
              <a:rPr lang="zh-CN" altLang="en-US" sz="2800" b="1" dirty="0">
                <a:latin typeface="+mj-ea"/>
                <a:ea typeface="+mj-ea"/>
                <a:cs typeface="+mj-ea"/>
              </a:rPr>
              <a:t>是劳伦兹专门为一般读者和大众介绍动物行为的第一本通俗自然科学著作。活生生的生命完全无须借助魔法，便能对我们述说</a:t>
            </a:r>
          </a:p>
          <a:p>
            <a:pPr>
              <a:lnSpc>
                <a:spcPct val="110000"/>
              </a:lnSpc>
            </a:pPr>
            <a:r>
              <a:rPr lang="zh-CN" altLang="en-US" sz="2800" b="1" dirty="0">
                <a:latin typeface="+mj-ea"/>
                <a:ea typeface="+mj-ea"/>
                <a:cs typeface="+mj-ea"/>
              </a:rPr>
              <a:t>至美至真的故事。大自然的真实面貌，比</a:t>
            </a:r>
          </a:p>
          <a:p>
            <a:pPr>
              <a:lnSpc>
                <a:spcPct val="110000"/>
              </a:lnSpc>
            </a:pPr>
            <a:r>
              <a:rPr lang="zh-CN" altLang="en-US" sz="2800" b="1" dirty="0">
                <a:latin typeface="+mj-ea"/>
                <a:ea typeface="+mj-ea"/>
                <a:cs typeface="+mj-ea"/>
              </a:rPr>
              <a:t>起诗人所能描摹的境界，更要美上千百倍。</a:t>
            </a:r>
          </a:p>
          <a:p>
            <a:pPr>
              <a:lnSpc>
                <a:spcPct val="110000"/>
              </a:lnSpc>
            </a:pPr>
            <a:r>
              <a:rPr lang="zh-CN" altLang="en-US" sz="2800" b="1" dirty="0">
                <a:latin typeface="+mj-ea"/>
                <a:ea typeface="+mj-ea"/>
                <a:cs typeface="+mj-ea"/>
              </a:rPr>
              <a:t>    请看不戴魔戒的劳伦兹，是如何与鸟兽</a:t>
            </a:r>
          </a:p>
          <a:p>
            <a:pPr>
              <a:lnSpc>
                <a:spcPct val="110000"/>
              </a:lnSpc>
            </a:pPr>
            <a:r>
              <a:rPr lang="zh-CN" altLang="en-US" sz="2800" b="1" dirty="0">
                <a:latin typeface="+mj-ea"/>
                <a:ea typeface="+mj-ea"/>
                <a:cs typeface="+mj-ea"/>
              </a:rPr>
              <a:t>虫鱼亲密对话的。</a:t>
            </a:r>
          </a:p>
        </p:txBody>
      </p:sp>
      <p:pic>
        <p:nvPicPr>
          <p:cNvPr id="31748" name="Picture 4" descr="http://p0.so.qhmsg.com/bdr/_240_/t0171e68371101adfb5.jpg"/>
          <p:cNvPicPr>
            <a:picLocks noChangeAspect="1"/>
          </p:cNvPicPr>
          <p:nvPr/>
        </p:nvPicPr>
        <p:blipFill>
          <a:blip r:embed="rId2" cstate="print"/>
          <a:stretch>
            <a:fillRect/>
          </a:stretch>
        </p:blipFill>
        <p:spPr>
          <a:xfrm rot="20938527">
            <a:off x="7151370" y="2476500"/>
            <a:ext cx="1768475" cy="239776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blinds(horizontal)">
                                      <p:cBhvr>
                                        <p:cTn id="13"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文本框 1"/>
          <p:cNvSpPr txBox="1"/>
          <p:nvPr/>
        </p:nvSpPr>
        <p:spPr>
          <a:xfrm>
            <a:off x="366395" y="713105"/>
            <a:ext cx="8411210" cy="1370965"/>
          </a:xfrm>
          <a:prstGeom prst="rect">
            <a:avLst/>
          </a:prstGeom>
          <a:solidFill>
            <a:schemeClr val="accent1">
              <a:lumMod val="40000"/>
              <a:lumOff val="60000"/>
              <a:alpha val="37000"/>
            </a:schemeClr>
          </a:solidFill>
          <a:ln w="9525">
            <a:noFill/>
          </a:ln>
        </p:spPr>
        <p:txBody>
          <a:bodyPr wrap="square">
            <a:spAutoFit/>
          </a:bodyPr>
          <a:lstStyle/>
          <a:p>
            <a:pPr>
              <a:lnSpc>
                <a:spcPct val="160000"/>
              </a:lnSpc>
            </a:pPr>
            <a:r>
              <a:rPr lang="en-US" altLang="zh-CN" sz="2600" b="1" dirty="0" smtClean="0">
                <a:solidFill>
                  <a:srgbClr val="0000FF"/>
                </a:solidFill>
                <a:latin typeface="楷体" panose="02010609060101010101" charset="-122"/>
                <a:ea typeface="楷体" panose="02010609060101010101" charset="-122"/>
              </a:rPr>
              <a:t>    “果然，这一次这些小鸭子一点儿也不怕我，它们信任地望着我，挤成一堆，听任我用叫声把它们带走。”</a:t>
            </a:r>
          </a:p>
        </p:txBody>
      </p:sp>
      <p:sp>
        <p:nvSpPr>
          <p:cNvPr id="23" name="文本框 2"/>
          <p:cNvSpPr txBox="1"/>
          <p:nvPr/>
        </p:nvSpPr>
        <p:spPr>
          <a:xfrm>
            <a:off x="1002665" y="2291080"/>
            <a:ext cx="7654290" cy="1555750"/>
          </a:xfrm>
          <a:prstGeom prst="rect">
            <a:avLst/>
          </a:prstGeom>
          <a:solidFill>
            <a:schemeClr val="accent2">
              <a:lumMod val="40000"/>
              <a:lumOff val="60000"/>
              <a:alpha val="37000"/>
            </a:schemeClr>
          </a:solidFill>
          <a:ln w="9525">
            <a:noFill/>
          </a:ln>
        </p:spPr>
        <p:txBody>
          <a:bodyPr wrap="square">
            <a:spAutoFit/>
          </a:bodyPr>
          <a:lstStyle/>
          <a:p>
            <a:pPr>
              <a:lnSpc>
                <a:spcPct val="170000"/>
              </a:lnSpc>
            </a:pPr>
            <a:r>
              <a:rPr lang="en-US" altLang="zh-CN" sz="2800" b="1" dirty="0" smtClean="0">
                <a:solidFill>
                  <a:srgbClr val="FF0000"/>
                </a:solidFill>
                <a:latin typeface="黑体" panose="02010609060101010101" pitchFamily="2" charset="-122"/>
                <a:ea typeface="黑体" panose="02010609060101010101" pitchFamily="2" charset="-122"/>
              </a:rPr>
              <a:t>    </a:t>
            </a:r>
            <a:r>
              <a:rPr lang="zh-CN" altLang="en-US" sz="2800" b="1" dirty="0" smtClean="0">
                <a:solidFill>
                  <a:srgbClr val="FF0000"/>
                </a:solidFill>
                <a:latin typeface="黑体" panose="02010609060101010101" pitchFamily="2" charset="-122"/>
                <a:ea typeface="黑体" panose="02010609060101010101" pitchFamily="2" charset="-122"/>
              </a:rPr>
              <a:t>使用</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拟人</a:t>
            </a:r>
            <a:r>
              <a:rPr lang="zh-CN" altLang="en-US" sz="2800" b="1" dirty="0" smtClean="0">
                <a:solidFill>
                  <a:srgbClr val="FF0000"/>
                </a:solidFill>
                <a:latin typeface="黑体" panose="02010609060101010101" pitchFamily="2" charset="-122"/>
                <a:ea typeface="黑体" panose="02010609060101010101" pitchFamily="2" charset="-122"/>
              </a:rPr>
              <a:t>的修辞，赋予小鸭子以人的灵性，写出了它们可爱的情状。</a:t>
            </a:r>
          </a:p>
        </p:txBody>
      </p:sp>
      <p:pic>
        <p:nvPicPr>
          <p:cNvPr id="15366" name="Picture 13" descr="u=872650002,3958456721&amp;fm=21&amp;gp=0"/>
          <p:cNvPicPr>
            <a:picLocks noChangeAspect="1" noChangeArrowheads="1"/>
          </p:cNvPicPr>
          <p:nvPr/>
        </p:nvPicPr>
        <p:blipFill>
          <a:blip r:embed="rId2" cstate="email"/>
          <a:srcRect/>
          <a:stretch>
            <a:fillRect/>
          </a:stretch>
        </p:blipFill>
        <p:spPr bwMode="auto">
          <a:xfrm>
            <a:off x="5586670" y="3466243"/>
            <a:ext cx="2972167" cy="1467031"/>
          </a:xfrm>
          <a:prstGeom prst="rect">
            <a:avLst/>
          </a:prstGeom>
          <a:noFill/>
          <a:ln>
            <a:noFill/>
          </a:ln>
          <a:effectLst>
            <a:softEdge rad="63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5366"/>
                                        </p:tgtEl>
                                        <p:attrNameLst>
                                          <p:attrName>style.visibility</p:attrName>
                                        </p:attrNameLst>
                                      </p:cBhvr>
                                      <p:to>
                                        <p:strVal val="visible"/>
                                      </p:to>
                                    </p:set>
                                    <p:animEffect transition="in" filter="blinds(horizontal)">
                                      <p:cBhvr>
                                        <p:cTn id="14"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3565" y="2134235"/>
            <a:ext cx="8278495" cy="2889885"/>
          </a:xfrm>
          <a:prstGeom prst="rect">
            <a:avLst/>
          </a:prstGeom>
          <a:solidFill>
            <a:schemeClr val="accent2">
              <a:lumMod val="40000"/>
              <a:lumOff val="60000"/>
              <a:alpha val="37000"/>
            </a:schemeClr>
          </a:solidFill>
          <a:ln w="9525">
            <a:noFill/>
          </a:ln>
        </p:spPr>
        <p:txBody>
          <a:bodyPr wrap="square">
            <a:spAutoFit/>
          </a:bodyPr>
          <a:lstStyle/>
          <a:p>
            <a:pPr>
              <a:lnSpc>
                <a:spcPct val="130000"/>
              </a:lnSpc>
            </a:pPr>
            <a:r>
              <a:rPr lang="en-US" altLang="zh-CN" sz="2800" b="1" dirty="0">
                <a:solidFill>
                  <a:srgbClr val="FF0000"/>
                </a:solidFill>
                <a:latin typeface="黑体" panose="02010609060101010101" pitchFamily="2" charset="-122"/>
                <a:ea typeface="黑体" panose="02010609060101010101" pitchFamily="2" charset="-122"/>
              </a:rPr>
              <a:t>    </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语言生动诙谐，让人忍俊不禁。</a:t>
            </a:r>
            <a:r>
              <a:rPr lang="zh-CN" altLang="en-US" sz="2800" b="1" dirty="0">
                <a:solidFill>
                  <a:srgbClr val="FF0000"/>
                </a:solidFill>
                <a:latin typeface="黑体" panose="02010609060101010101" pitchFamily="2" charset="-122"/>
                <a:ea typeface="黑体" panose="02010609060101010101" pitchFamily="2" charset="-122"/>
              </a:rPr>
              <a:t>作者用诙谐调侃的语气，写出了做水鸭子母亲的不易，流</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露出作者对生命的尊重和对动物的热爱</a:t>
            </a:r>
            <a:r>
              <a:rPr lang="zh-CN" altLang="en-US" sz="2800" b="1" dirty="0">
                <a:solidFill>
                  <a:srgbClr val="FF0000"/>
                </a:solidFill>
                <a:latin typeface="黑体" panose="02010609060101010101" pitchFamily="2" charset="-122"/>
                <a:ea typeface="黑体" panose="02010609060101010101" pitchFamily="2" charset="-122"/>
              </a:rPr>
              <a:t>。</a:t>
            </a:r>
            <a:r>
              <a:rPr lang="zh-CN" altLang="en-US" sz="2800" b="1" dirty="0">
                <a:solidFill>
                  <a:srgbClr val="FF0000"/>
                </a:solidFill>
                <a:latin typeface="黑体" panose="02010609060101010101" pitchFamily="2" charset="-122"/>
                <a:ea typeface="黑体" panose="02010609060101010101" pitchFamily="2" charset="-122"/>
                <a:sym typeface="+mn-ea"/>
              </a:rPr>
              <a:t>运用极度的夸张和反复手法，写出了作者的“异常”行为总是令人发笑。</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2" name="文本框 1"/>
          <p:cNvSpPr txBox="1"/>
          <p:nvPr/>
        </p:nvSpPr>
        <p:spPr>
          <a:xfrm>
            <a:off x="417195" y="837565"/>
            <a:ext cx="8444865" cy="1050290"/>
          </a:xfrm>
          <a:prstGeom prst="rect">
            <a:avLst/>
          </a:prstGeom>
          <a:solidFill>
            <a:schemeClr val="tx2">
              <a:lumMod val="40000"/>
              <a:lumOff val="60000"/>
              <a:alpha val="37000"/>
            </a:schemeClr>
          </a:solidFill>
        </p:spPr>
        <p:txBody>
          <a:bodyPr wrap="square" rtlCol="0" anchor="t">
            <a:spAutoFit/>
          </a:bodyPr>
          <a:lstStyle/>
          <a:p>
            <a:pPr>
              <a:lnSpc>
                <a:spcPct val="120000"/>
              </a:lnSpc>
            </a:pPr>
            <a:r>
              <a:rPr lang="en-US" altLang="zh-CN" sz="2600" b="1" dirty="0">
                <a:solidFill>
                  <a:srgbClr val="0000FF"/>
                </a:solidFill>
                <a:latin typeface="楷体" panose="02010609060101010101" charset="-122"/>
                <a:ea typeface="楷体" panose="02010609060101010101" charset="-122"/>
                <a:sym typeface="+mn-ea"/>
              </a:rPr>
              <a:t>    “</a:t>
            </a:r>
            <a:r>
              <a:rPr lang="zh-CN" altLang="en-US" sz="2600" b="1" dirty="0">
                <a:solidFill>
                  <a:srgbClr val="0000FF"/>
                </a:solidFill>
                <a:latin typeface="楷体" panose="02010609060101010101" charset="-122"/>
                <a:ea typeface="楷体" panose="02010609060101010101" charset="-122"/>
                <a:sym typeface="+mn-ea"/>
              </a:rPr>
              <a:t>好像只要我不出声，它们就以为我死了，或者以为我不再爱它们了。这真是值得大哭特哭的理由呢！ </a:t>
            </a:r>
            <a:r>
              <a:rPr lang="en-US" altLang="zh-CN" sz="2600" b="1" dirty="0">
                <a:solidFill>
                  <a:srgbClr val="0000FF"/>
                </a:solidFill>
                <a:latin typeface="楷体" panose="02010609060101010101" charset="-122"/>
                <a:ea typeface="楷体" panose="02010609060101010101" charset="-122"/>
                <a:sym typeface="+mn-ea"/>
              </a:rPr>
              <a:t>”</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0180" y="544195"/>
            <a:ext cx="8803005" cy="2009775"/>
          </a:xfrm>
          <a:prstGeom prst="rect">
            <a:avLst/>
          </a:prstGeom>
          <a:solidFill>
            <a:schemeClr val="accent1">
              <a:lumMod val="40000"/>
              <a:lumOff val="60000"/>
              <a:alpha val="37000"/>
            </a:schemeClr>
          </a:solidFill>
        </p:spPr>
        <p:txBody>
          <a:bodyPr wrap="square" rtlCol="0" anchor="t">
            <a:spAutoFit/>
          </a:bodyPr>
          <a:lstStyle/>
          <a:p>
            <a:pPr>
              <a:lnSpc>
                <a:spcPct val="120000"/>
              </a:lnSpc>
            </a:pPr>
            <a:r>
              <a:rPr lang="en-US" altLang="zh-CN" sz="2600" b="1" dirty="0">
                <a:solidFill>
                  <a:srgbClr val="0000FF"/>
                </a:solidFill>
                <a:latin typeface="楷体" panose="02010609060101010101" charset="-122"/>
                <a:ea typeface="楷体" panose="02010609060101010101" charset="-122"/>
                <a:sym typeface="+mn-ea"/>
              </a:rPr>
              <a:t>    “</a:t>
            </a:r>
            <a:r>
              <a:rPr lang="zh-CN" altLang="en-US" sz="2600" b="1" dirty="0">
                <a:solidFill>
                  <a:srgbClr val="0000FF"/>
                </a:solidFill>
                <a:latin typeface="楷体" panose="02010609060101010101" charset="-122"/>
                <a:ea typeface="楷体" panose="02010609060101010101" charset="-122"/>
                <a:sym typeface="+mn-ea"/>
              </a:rPr>
              <a:t>一个有着一大把胡子的大男人，屈着膝，弯着腰，低着头在草地上爬着，一边不时回头偷看，一边大声地学着鸭子的叫声——至于那些小鸭子，那些叫人一看就明白原委的小鸭子，却完全不露痕迹地藏在深深的草里。</a:t>
            </a:r>
            <a:r>
              <a:rPr lang="en-US" altLang="zh-CN" sz="2600" b="1" dirty="0">
                <a:solidFill>
                  <a:srgbClr val="0000FF"/>
                </a:solidFill>
                <a:latin typeface="楷体" panose="02010609060101010101" charset="-122"/>
                <a:ea typeface="楷体" panose="02010609060101010101" charset="-122"/>
                <a:sym typeface="+mn-ea"/>
              </a:rPr>
              <a:t>”</a:t>
            </a:r>
          </a:p>
        </p:txBody>
      </p:sp>
      <p:pic>
        <p:nvPicPr>
          <p:cNvPr id="4" name="图片 3"/>
          <p:cNvPicPr>
            <a:picLocks noChangeAspect="1"/>
          </p:cNvPicPr>
          <p:nvPr/>
        </p:nvPicPr>
        <p:blipFill>
          <a:blip r:embed="rId4" cstate="print"/>
          <a:stretch>
            <a:fillRect/>
          </a:stretch>
        </p:blipFill>
        <p:spPr>
          <a:xfrm>
            <a:off x="4699635" y="2487930"/>
            <a:ext cx="3810000" cy="2514600"/>
          </a:xfrm>
          <a:prstGeom prst="rect">
            <a:avLst/>
          </a:prstGeom>
          <a:effectLst>
            <a:softEdge rad="88900"/>
          </a:effectLst>
        </p:spPr>
      </p:pic>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0815" y="753110"/>
            <a:ext cx="8803005" cy="3881755"/>
          </a:xfrm>
          <a:prstGeom prst="rect">
            <a:avLst/>
          </a:prstGeom>
          <a:solidFill>
            <a:schemeClr val="accent2">
              <a:lumMod val="40000"/>
              <a:lumOff val="60000"/>
              <a:alpha val="37000"/>
            </a:schemeClr>
          </a:solidFill>
          <a:ln w="9525">
            <a:noFill/>
          </a:ln>
        </p:spPr>
        <p:txBody>
          <a:bodyPr wrap="square">
            <a:spAutoFit/>
          </a:bodyPr>
          <a:lstStyle/>
          <a:p>
            <a:pPr>
              <a:lnSpc>
                <a:spcPct val="110000"/>
              </a:lnSpc>
            </a:pPr>
            <a:r>
              <a:rPr lang="en-US" altLang="zh-CN"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“屈”</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“弯”“低”“爬”等</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动词</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描写出作者充当鸭妈妈时的情景、动作，写出其过程的艰辛，</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表现了作者宽厚仁慈和对动物的爱</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p>
          <a:p>
            <a:pPr>
              <a:lnSpc>
                <a:spcPct val="11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    “回头偷看”“不露痕迹地藏”等描写令当时的情景更加惹人发笑，</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增加了语言的幽默感，体现出作者生动活泼、幽默诙谐的语言风格</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p>
          <a:p>
            <a:pPr>
              <a:lnSpc>
                <a:spcPct val="110000"/>
              </a:lnSpc>
            </a:pPr>
            <a:r>
              <a:rPr lang="zh-CN" altLang="en-US" sz="2800" b="1" dirty="0">
                <a:solidFill>
                  <a:srgbClr val="FF0000"/>
                </a:solidFill>
                <a:ea typeface="楷体_GB2312" pitchFamily="49" charset="-122"/>
                <a:sym typeface="+mn-ea"/>
              </a:rPr>
              <a:t>       </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运用略带夸张的细节描写，点明了“艾顿堡的居民都把我当疯子”的原因。</a:t>
            </a:r>
            <a:endPar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7715" y="2138680"/>
            <a:ext cx="7805420" cy="2676525"/>
          </a:xfrm>
          <a:prstGeom prst="rect">
            <a:avLst/>
          </a:prstGeom>
          <a:solidFill>
            <a:schemeClr val="accent2">
              <a:lumMod val="40000"/>
              <a:lumOff val="60000"/>
              <a:alpha val="37000"/>
            </a:schemeClr>
          </a:solidFill>
          <a:ln w="9525">
            <a:noFill/>
          </a:ln>
        </p:spPr>
        <p:txBody>
          <a:bodyPr wrap="square">
            <a:spAutoFit/>
          </a:bodyPr>
          <a:lstStyle/>
          <a:p>
            <a:pPr>
              <a:lnSpc>
                <a:spcPct val="150000"/>
              </a:lnSpc>
            </a:pPr>
            <a:r>
              <a:rPr lang="en-US" altLang="zh-CN"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“生了根似的”“定”写出了人们对“我”的行为的惊异，让人不禁一方面</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因“我”为动物着想、为科学献身的精神而肃然起敬，另一方面却又忍俊不禁。</a:t>
            </a:r>
          </a:p>
        </p:txBody>
      </p:sp>
      <p:sp>
        <p:nvSpPr>
          <p:cNvPr id="2" name="文本框 1"/>
          <p:cNvSpPr txBox="1"/>
          <p:nvPr/>
        </p:nvSpPr>
        <p:spPr>
          <a:xfrm>
            <a:off x="767715" y="805815"/>
            <a:ext cx="7608570" cy="1050290"/>
          </a:xfrm>
          <a:prstGeom prst="rect">
            <a:avLst/>
          </a:prstGeom>
          <a:solidFill>
            <a:schemeClr val="accent1">
              <a:lumMod val="40000"/>
              <a:lumOff val="60000"/>
              <a:alpha val="37000"/>
            </a:schemeClr>
          </a:solidFill>
        </p:spPr>
        <p:txBody>
          <a:bodyPr wrap="square" rtlCol="0" anchor="t">
            <a:spAutoFit/>
          </a:bodyPr>
          <a:lstStyle/>
          <a:p>
            <a:pPr>
              <a:lnSpc>
                <a:spcPct val="120000"/>
              </a:lnSpc>
            </a:pPr>
            <a:r>
              <a:rPr lang="en-US" altLang="zh-CN" sz="2600" b="1" dirty="0">
                <a:solidFill>
                  <a:srgbClr val="0000FF"/>
                </a:solidFill>
                <a:latin typeface="楷体" panose="02010609060101010101" charset="-122"/>
                <a:ea typeface="楷体" panose="02010609060101010101" charset="-122"/>
                <a:sym typeface="+mn-ea"/>
              </a:rPr>
              <a:t>    “</a:t>
            </a:r>
            <a:r>
              <a:rPr lang="zh-CN" altLang="en-US" sz="2600" b="1" dirty="0">
                <a:solidFill>
                  <a:srgbClr val="0000FF"/>
                </a:solidFill>
                <a:latin typeface="楷体" panose="02010609060101010101" charset="-122"/>
                <a:ea typeface="楷体" panose="02010609060101010101" charset="-122"/>
                <a:sym typeface="+mn-ea"/>
              </a:rPr>
              <a:t>不过我到底还是叫了。我四周的人一个个都像生了根似的定在那里。</a:t>
            </a:r>
            <a:r>
              <a:rPr lang="en-US" altLang="zh-CN" sz="2600" b="1" dirty="0">
                <a:solidFill>
                  <a:srgbClr val="0000FF"/>
                </a:solidFill>
                <a:latin typeface="楷体" panose="02010609060101010101" charset="-122"/>
                <a:ea typeface="楷体" panose="02010609060101010101" charset="-122"/>
                <a:sym typeface="+mn-ea"/>
              </a:rPr>
              <a:t>”</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02"/>
          <p:cNvSpPr txBox="1">
            <a:spLocks noChangeArrowheads="1"/>
          </p:cNvSpPr>
          <p:nvPr/>
        </p:nvSpPr>
        <p:spPr bwMode="auto">
          <a:xfrm>
            <a:off x="474980" y="644525"/>
            <a:ext cx="8268335" cy="1291590"/>
          </a:xfrm>
          <a:prstGeom prst="rect">
            <a:avLst/>
          </a:prstGeom>
          <a:solidFill>
            <a:schemeClr val="accent1">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600" b="1" dirty="0">
                <a:solidFill>
                  <a:srgbClr val="0000FF"/>
                </a:solidFill>
                <a:latin typeface="楷体" panose="02010609060101010101" charset="-122"/>
                <a:ea typeface="楷体" panose="02010609060101010101" charset="-122"/>
              </a:rPr>
              <a:t>    </a:t>
            </a:r>
            <a:r>
              <a:rPr lang="zh-CN" altLang="en-US" sz="2600" b="1" dirty="0">
                <a:solidFill>
                  <a:srgbClr val="0000FF"/>
                </a:solidFill>
                <a:latin typeface="楷体" panose="02010609060101010101" charset="-122"/>
                <a:ea typeface="楷体" panose="02010609060101010101" charset="-122"/>
              </a:rPr>
              <a:t>落日的余辉照在它巨大的翅膀底部，就像夜空因为星星而发光一般。</a:t>
            </a:r>
          </a:p>
        </p:txBody>
      </p:sp>
      <p:sp>
        <p:nvSpPr>
          <p:cNvPr id="27751" name="Text Box 103"/>
          <p:cNvSpPr txBox="1">
            <a:spLocks noChangeArrowheads="1"/>
          </p:cNvSpPr>
          <p:nvPr/>
        </p:nvSpPr>
        <p:spPr bwMode="auto">
          <a:xfrm>
            <a:off x="692785" y="2066925"/>
            <a:ext cx="4931410" cy="2861310"/>
          </a:xfrm>
          <a:prstGeom prst="rect">
            <a:avLst/>
          </a:prstGeom>
          <a:solidFill>
            <a:schemeClr val="accent2">
              <a:lumMod val="40000"/>
              <a:lumOff val="60000"/>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30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运用</a:t>
            </a:r>
            <a:r>
              <a:rPr lang="zh-CN" altLang="en-US" sz="3000" b="1" dirty="0">
                <a:solidFill>
                  <a:srgbClr val="FF00FF"/>
                </a:solidFill>
                <a:latin typeface="黑体" panose="02010609060101010101" pitchFamily="2" charset="-122"/>
                <a:ea typeface="黑体" panose="02010609060101010101" pitchFamily="2" charset="-122"/>
                <a:cs typeface="楷体" panose="02010609060101010101" charset="-122"/>
              </a:rPr>
              <a:t>比喻</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的修辞方法，生动形象地写出了“可可”的美丽，渗透着作者对它的喜爱之情。</a:t>
            </a:r>
          </a:p>
        </p:txBody>
      </p:sp>
      <p:pic>
        <p:nvPicPr>
          <p:cNvPr id="6146" name="Picture 9" descr="8790383_105149743107_2"/>
          <p:cNvPicPr>
            <a:picLocks noChangeAspect="1" noChangeArrowheads="1"/>
          </p:cNvPicPr>
          <p:nvPr/>
        </p:nvPicPr>
        <p:blipFill>
          <a:blip r:embed="rId2" cstate="email"/>
          <a:srcRect/>
          <a:stretch>
            <a:fillRect/>
          </a:stretch>
        </p:blipFill>
        <p:spPr bwMode="auto">
          <a:xfrm>
            <a:off x="5844540" y="2348865"/>
            <a:ext cx="3098165" cy="2091055"/>
          </a:xfrm>
          <a:prstGeom prst="rect">
            <a:avLst/>
          </a:prstGeom>
          <a:noFill/>
          <a:ln>
            <a:noFill/>
          </a:ln>
          <a:effectLst>
            <a:softEdge rad="508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751"/>
                                        </p:tgtEl>
                                        <p:attrNameLst>
                                          <p:attrName>style.visibility</p:attrName>
                                        </p:attrNameLst>
                                      </p:cBhvr>
                                      <p:to>
                                        <p:strVal val="visible"/>
                                      </p:to>
                                    </p:set>
                                    <p:animEffect transition="in" filter="diamond(in)">
                                      <p:cBhvr>
                                        <p:cTn id="7" dur="2000"/>
                                        <p:tgtEl>
                                          <p:spTgt spid="277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480" y="2956560"/>
            <a:ext cx="8827770" cy="1383665"/>
          </a:xfrm>
          <a:prstGeom prst="rect">
            <a:avLst/>
          </a:prstGeom>
          <a:solidFill>
            <a:schemeClr val="accent2">
              <a:lumMod val="40000"/>
              <a:lumOff val="60000"/>
              <a:alpha val="37000"/>
            </a:schemeClr>
          </a:solidFill>
          <a:ln w="9525">
            <a:noFill/>
          </a:ln>
        </p:spPr>
        <p:txBody>
          <a:bodyPr wrap="square">
            <a:spAutoFit/>
          </a:bodyPr>
          <a:lstStyle/>
          <a:p>
            <a:pPr>
              <a:lnSpc>
                <a:spcPct val="150000"/>
              </a:lnSpc>
            </a:pPr>
            <a:r>
              <a:rPr lang="en-US" altLang="zh-CN"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“大声咒骂”“弯”“蹒跚”“抓”等词语，写出了</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父亲对可可的恶作剧的愤怒之情和他的可笑之状</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1C02E4"/>
                </a:solidFill>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98450" y="904240"/>
            <a:ext cx="8546465" cy="1529715"/>
          </a:xfrm>
          <a:prstGeom prst="rect">
            <a:avLst/>
          </a:prstGeom>
          <a:solidFill>
            <a:schemeClr val="accent1">
              <a:lumMod val="40000"/>
              <a:lumOff val="60000"/>
              <a:alpha val="37000"/>
            </a:schemeClr>
          </a:solidFill>
        </p:spPr>
        <p:txBody>
          <a:bodyPr wrap="square" rtlCol="0" anchor="t">
            <a:spAutoFit/>
          </a:bodyPr>
          <a:lstStyle/>
          <a:p>
            <a:pPr>
              <a:lnSpc>
                <a:spcPct val="120000"/>
              </a:lnSpc>
            </a:pPr>
            <a:r>
              <a:rPr lang="en-US" altLang="zh-CN" sz="2600" b="1" dirty="0">
                <a:solidFill>
                  <a:srgbClr val="0000FF"/>
                </a:solidFill>
                <a:latin typeface="楷体" panose="02010609060101010101" charset="-122"/>
                <a:ea typeface="楷体" panose="02010609060101010101" charset="-122"/>
                <a:sym typeface="+mn-ea"/>
              </a:rPr>
              <a:t>    “</a:t>
            </a:r>
            <a:r>
              <a:rPr lang="zh-CN" altLang="en-US" sz="2600" b="1" dirty="0">
                <a:solidFill>
                  <a:srgbClr val="0000FF"/>
                </a:solidFill>
                <a:latin typeface="楷体" panose="02010609060101010101" charset="-122"/>
                <a:ea typeface="楷体" panose="02010609060101010101" charset="-122"/>
                <a:sym typeface="+mn-ea"/>
              </a:rPr>
              <a:t>一天又在他睡午觉的时候，我忽然听见他在阳台上像个大兵似的大声咒骂起来。我连忙赶去，只见这位老先 生弯着身子，蹒跚地走过来，两手紧紧地抓住裤腰。</a:t>
            </a:r>
            <a:r>
              <a:rPr lang="en-US" altLang="zh-CN" sz="2600" b="1" dirty="0">
                <a:solidFill>
                  <a:srgbClr val="0000FF"/>
                </a:solidFill>
                <a:latin typeface="楷体" panose="02010609060101010101" charset="-122"/>
                <a:ea typeface="楷体" panose="02010609060101010101" charset="-122"/>
                <a:sym typeface="+mn-ea"/>
              </a:rPr>
              <a:t>”</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txBox="1"/>
          <p:nvPr/>
        </p:nvSpPr>
        <p:spPr>
          <a:xfrm>
            <a:off x="219710" y="795020"/>
            <a:ext cx="8166100" cy="1651000"/>
          </a:xfrm>
          <a:prstGeom prst="rect">
            <a:avLst/>
          </a:prstGeom>
          <a:solidFill>
            <a:schemeClr val="accent1">
              <a:lumMod val="40000"/>
              <a:lumOff val="60000"/>
              <a:alpha val="37000"/>
            </a:schemeClr>
          </a:solidFill>
          <a:ln w="9525">
            <a:noFill/>
          </a:ln>
        </p:spPr>
        <p:txBody>
          <a:bodyPr wrap="square">
            <a:spAutoFit/>
          </a:bodyPr>
          <a:lstStyle/>
          <a:p>
            <a:pPr>
              <a:lnSpc>
                <a:spcPct val="130000"/>
              </a:lnSpc>
            </a:pPr>
            <a:r>
              <a:rPr lang="en-US" altLang="zh-CN" sz="2600" b="1" dirty="0">
                <a:solidFill>
                  <a:srgbClr val="0000FF"/>
                </a:solidFill>
                <a:latin typeface="楷体" panose="02010609060101010101" charset="-122"/>
                <a:ea typeface="楷体" panose="02010609060101010101" charset="-122"/>
              </a:rPr>
              <a:t>    “</a:t>
            </a:r>
            <a:r>
              <a:rPr lang="zh-CN" altLang="en-US" sz="2600" b="1" dirty="0">
                <a:solidFill>
                  <a:srgbClr val="0000FF"/>
                </a:solidFill>
                <a:latin typeface="楷体" panose="02010609060101010101" charset="-122"/>
                <a:ea typeface="楷体" panose="02010609060101010101" charset="-122"/>
              </a:rPr>
              <a:t>它总是一口咬住露在外面的活线头，很快地飞到空中，把一整团线都打开来，就像一个纸风筝拖着一条极长的尾巴。</a:t>
            </a:r>
            <a:r>
              <a:rPr lang="en-US" altLang="zh-CN" sz="2600" b="1" dirty="0">
                <a:solidFill>
                  <a:srgbClr val="0000FF"/>
                </a:solidFill>
                <a:latin typeface="楷体" panose="02010609060101010101" charset="-122"/>
                <a:ea typeface="楷体" panose="02010609060101010101" charset="-122"/>
              </a:rPr>
              <a:t>”</a:t>
            </a:r>
          </a:p>
        </p:txBody>
      </p:sp>
      <p:sp>
        <p:nvSpPr>
          <p:cNvPr id="3" name="文本框 2"/>
          <p:cNvSpPr txBox="1"/>
          <p:nvPr/>
        </p:nvSpPr>
        <p:spPr>
          <a:xfrm>
            <a:off x="541655" y="2569210"/>
            <a:ext cx="7844155" cy="2030095"/>
          </a:xfrm>
          <a:prstGeom prst="rect">
            <a:avLst/>
          </a:prstGeom>
          <a:solidFill>
            <a:schemeClr val="accent2">
              <a:lumMod val="40000"/>
              <a:lumOff val="60000"/>
              <a:alpha val="37000"/>
            </a:schemeClr>
          </a:solidFill>
          <a:ln w="9525">
            <a:noFill/>
          </a:ln>
        </p:spPr>
        <p:txBody>
          <a:bodyPr wrap="square">
            <a:spAutoFit/>
          </a:bodyPr>
          <a:lstStyle/>
          <a:p>
            <a:pPr>
              <a:lnSpc>
                <a:spcPct val="150000"/>
              </a:lnSpc>
            </a:pPr>
            <a:r>
              <a:rPr lang="zh-CN" altLang="en-US" sz="1800" b="1" dirty="0">
                <a:solidFill>
                  <a:srgbClr val="0000FF"/>
                </a:solidFill>
                <a:latin typeface="楷体" panose="02010609060101010101" charset="-122"/>
                <a:ea typeface="楷体" panose="02010609060101010101" charset="-122"/>
              </a:rPr>
              <a:t>     </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该句运用了</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比喻</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的修辞，作者把“可可”比作一个“纸风筝拖着一条极长的尾巴”，写出了鹦鹉可可的</a:t>
            </a:r>
            <a:r>
              <a:rPr lang="zh-CN" altLang="en-US" sz="2800" b="1" dirty="0">
                <a:solidFill>
                  <a:srgbClr val="FF00FF"/>
                </a:solidFill>
                <a:latin typeface="黑体" panose="02010609060101010101" pitchFamily="2" charset="-122"/>
                <a:ea typeface="黑体" panose="02010609060101010101" pitchFamily="2" charset="-122"/>
                <a:cs typeface="楷体" panose="02010609060101010101" charset="-122"/>
              </a:rPr>
              <a:t>动作的轻盈敏捷</a:t>
            </a:r>
            <a:r>
              <a:rPr lang="zh-CN" altLang="en-US" sz="2800" b="1" dirty="0" smtClean="0">
                <a:solidFill>
                  <a:srgbClr val="FF0000"/>
                </a:solidFill>
                <a:latin typeface="黑体" panose="02010609060101010101" pitchFamily="2" charset="-122"/>
                <a:ea typeface="黑体" panose="02010609060101010101" pitchFamily="2" charset="-122"/>
                <a:cs typeface="黑体" panose="02010609060101010101"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8440" y="996538"/>
            <a:ext cx="8707120" cy="4014551"/>
            <a:chOff x="-547" y="1948"/>
            <a:chExt cx="13712" cy="7321"/>
          </a:xfrm>
        </p:grpSpPr>
        <p:sp>
          <p:nvSpPr>
            <p:cNvPr id="9" name="圆角矩形 8"/>
            <p:cNvSpPr/>
            <p:nvPr/>
          </p:nvSpPr>
          <p:spPr>
            <a:xfrm>
              <a:off x="-547" y="2368"/>
              <a:ext cx="11210" cy="6643"/>
            </a:xfrm>
            <a:prstGeom prst="roundRect">
              <a:avLst/>
            </a:prstGeom>
            <a:solidFill>
              <a:schemeClr val="bg1">
                <a:alpha val="16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b="1"/>
            </a:p>
          </p:txBody>
        </p:sp>
        <p:pic>
          <p:nvPicPr>
            <p:cNvPr id="4" name="图片 2" descr="office6\wpsassist\cache\A000220150322H54PPIC"/>
            <p:cNvPicPr>
              <a:picLocks noChangeAspect="1" noChangeArrowheads="1"/>
            </p:cNvPicPr>
            <p:nvPr/>
          </p:nvPicPr>
          <p:blipFill>
            <a:blip r:embed="rId2" cstate="email"/>
            <a:srcRect/>
            <a:stretch>
              <a:fillRect/>
            </a:stretch>
          </p:blipFill>
          <p:spPr bwMode="auto">
            <a:xfrm rot="16800000">
              <a:off x="8320" y="4424"/>
              <a:ext cx="7321" cy="2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文本框 1"/>
          <p:cNvSpPr txBox="1"/>
          <p:nvPr/>
        </p:nvSpPr>
        <p:spPr>
          <a:xfrm>
            <a:off x="346710" y="1226820"/>
            <a:ext cx="6862445" cy="3646170"/>
          </a:xfrm>
          <a:prstGeom prst="rect">
            <a:avLst/>
          </a:prstGeom>
          <a:noFill/>
        </p:spPr>
        <p:txBody>
          <a:bodyPr wrap="square" rtlCol="0">
            <a:spAutoFit/>
          </a:bodyPr>
          <a:lstStyle/>
          <a:p>
            <a:pPr>
              <a:lnSpc>
                <a:spcPct val="110000"/>
              </a:lnSpc>
            </a:pPr>
            <a:r>
              <a:rPr lang="en-US" altLang="zh-CN" sz="3000" b="1">
                <a:latin typeface="黑体" panose="02010609060101010101" pitchFamily="2" charset="-122"/>
                <a:ea typeface="黑体" panose="02010609060101010101" pitchFamily="2" charset="-122"/>
              </a:rPr>
              <a:t>    </a:t>
            </a:r>
            <a:r>
              <a:rPr lang="zh-CN" altLang="en-US" sz="3000" b="1">
                <a:latin typeface="黑体" panose="02010609060101010101" pitchFamily="2" charset="-122"/>
                <a:ea typeface="黑体" panose="02010609060101010101" pitchFamily="2" charset="-122"/>
              </a:rPr>
              <a:t>本文通过水鸭子实验和黄冠大鹦鹉的趣事这两件事，讲述了作者专注动物行为研究，为探求科学真理常常不顾自己的尊严与动物打成一片的故事，</a:t>
            </a:r>
            <a:r>
              <a:rPr lang="zh-CN" altLang="en-US" sz="3000" b="1">
                <a:solidFill>
                  <a:srgbClr val="FF0000"/>
                </a:solidFill>
                <a:latin typeface="黑体" panose="02010609060101010101" pitchFamily="2" charset="-122"/>
                <a:ea typeface="黑体" panose="02010609060101010101" pitchFamily="2" charset="-122"/>
              </a:rPr>
              <a:t>表现了作者作为科学家工作者忘我的工作精神和极高的专业素养。文章语文诙谐幽默，令人忍俊不禁。</a:t>
            </a:r>
          </a:p>
        </p:txBody>
      </p:sp>
      <p:grpSp>
        <p:nvGrpSpPr>
          <p:cNvPr id="5" name="组合 4"/>
          <p:cNvGrpSpPr/>
          <p:nvPr/>
        </p:nvGrpSpPr>
        <p:grpSpPr>
          <a:xfrm>
            <a:off x="18415" y="212725"/>
            <a:ext cx="2346325" cy="605155"/>
            <a:chOff x="677" y="589"/>
            <a:chExt cx="3695" cy="1103"/>
          </a:xfrm>
        </p:grpSpPr>
        <p:pic>
          <p:nvPicPr>
            <p:cNvPr id="6"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7"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课文小结</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左大括号 18"/>
          <p:cNvSpPr/>
          <p:nvPr/>
        </p:nvSpPr>
        <p:spPr>
          <a:xfrm>
            <a:off x="694690" y="1147445"/>
            <a:ext cx="405130" cy="38036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b="1">
              <a:latin typeface="黑体" panose="02010609060101010101" pitchFamily="2" charset="-122"/>
              <a:ea typeface="黑体" panose="02010609060101010101" pitchFamily="2" charset="-122"/>
            </a:endParaRPr>
          </a:p>
        </p:txBody>
      </p:sp>
      <p:sp>
        <p:nvSpPr>
          <p:cNvPr id="20" name="Text Box 12"/>
          <p:cNvSpPr txBox="1">
            <a:spLocks noChangeArrowheads="1"/>
          </p:cNvSpPr>
          <p:nvPr/>
        </p:nvSpPr>
        <p:spPr bwMode="auto">
          <a:xfrm>
            <a:off x="148590" y="1994535"/>
            <a:ext cx="638175" cy="2061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FF0000"/>
                </a:solidFill>
                <a:latin typeface="黑体" panose="02010609060101010101" pitchFamily="2" charset="-122"/>
                <a:ea typeface="黑体" panose="02010609060101010101" pitchFamily="2" charset="-122"/>
              </a:rPr>
              <a:t>动</a:t>
            </a:r>
          </a:p>
          <a:p>
            <a:pPr eaLnBrk="1" hangingPunct="1"/>
            <a:r>
              <a:rPr lang="zh-CN" altLang="en-US" sz="3200" b="1">
                <a:solidFill>
                  <a:srgbClr val="FF0000"/>
                </a:solidFill>
                <a:latin typeface="黑体" panose="02010609060101010101" pitchFamily="2" charset="-122"/>
                <a:ea typeface="黑体" panose="02010609060101010101" pitchFamily="2" charset="-122"/>
              </a:rPr>
              <a:t>物</a:t>
            </a:r>
          </a:p>
          <a:p>
            <a:pPr eaLnBrk="1" hangingPunct="1"/>
            <a:r>
              <a:rPr lang="zh-CN" altLang="en-US" sz="3200" b="1">
                <a:solidFill>
                  <a:srgbClr val="FF0000"/>
                </a:solidFill>
                <a:latin typeface="黑体" panose="02010609060101010101" pitchFamily="2" charset="-122"/>
                <a:ea typeface="黑体" panose="02010609060101010101" pitchFamily="2" charset="-122"/>
              </a:rPr>
              <a:t>笑</a:t>
            </a:r>
          </a:p>
          <a:p>
            <a:pPr eaLnBrk="1" hangingPunct="1"/>
            <a:r>
              <a:rPr lang="zh-CN" altLang="en-US" sz="3200" b="1">
                <a:solidFill>
                  <a:srgbClr val="FF0000"/>
                </a:solidFill>
                <a:latin typeface="黑体" panose="02010609060101010101" pitchFamily="2" charset="-122"/>
                <a:ea typeface="黑体" panose="02010609060101010101" pitchFamily="2" charset="-122"/>
              </a:rPr>
              <a:t>谈</a:t>
            </a:r>
          </a:p>
        </p:txBody>
      </p:sp>
      <p:sp>
        <p:nvSpPr>
          <p:cNvPr id="4" name="右大括号 3"/>
          <p:cNvSpPr/>
          <p:nvPr/>
        </p:nvSpPr>
        <p:spPr>
          <a:xfrm>
            <a:off x="7155180" y="896620"/>
            <a:ext cx="426085" cy="40544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b="1" dirty="0">
              <a:latin typeface="黑体" panose="02010609060101010101" pitchFamily="2" charset="-122"/>
              <a:ea typeface="黑体" panose="02010609060101010101" pitchFamily="2" charset="-122"/>
            </a:endParaRPr>
          </a:p>
        </p:txBody>
      </p:sp>
      <p:sp>
        <p:nvSpPr>
          <p:cNvPr id="22" name="Text Box 12"/>
          <p:cNvSpPr txBox="1">
            <a:spLocks noChangeArrowheads="1"/>
          </p:cNvSpPr>
          <p:nvPr/>
        </p:nvSpPr>
        <p:spPr bwMode="auto">
          <a:xfrm>
            <a:off x="7581265" y="2274570"/>
            <a:ext cx="1508760" cy="119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solidFill>
                  <a:srgbClr val="FF0000"/>
                </a:solidFill>
                <a:latin typeface="黑体" panose="02010609060101010101" pitchFamily="2" charset="-122"/>
                <a:ea typeface="黑体" panose="02010609060101010101" pitchFamily="2" charset="-122"/>
              </a:rPr>
              <a:t>善待生命</a:t>
            </a:r>
            <a:endParaRPr lang="en-US" altLang="zh-CN" sz="2400" b="1">
              <a:solidFill>
                <a:srgbClr val="FF0000"/>
              </a:solidFill>
              <a:latin typeface="黑体" panose="02010609060101010101" pitchFamily="2" charset="-122"/>
              <a:ea typeface="黑体" panose="02010609060101010101" pitchFamily="2" charset="-122"/>
            </a:endParaRPr>
          </a:p>
          <a:p>
            <a:pPr eaLnBrk="1" hangingPunct="1">
              <a:lnSpc>
                <a:spcPct val="150000"/>
              </a:lnSpc>
            </a:pPr>
            <a:r>
              <a:rPr lang="zh-CN" altLang="en-US" sz="2400" b="1">
                <a:solidFill>
                  <a:srgbClr val="FF0000"/>
                </a:solidFill>
                <a:latin typeface="黑体" panose="02010609060101010101" pitchFamily="2" charset="-122"/>
                <a:ea typeface="黑体" panose="02010609060101010101" pitchFamily="2" charset="-122"/>
              </a:rPr>
              <a:t>和谐相处</a:t>
            </a:r>
          </a:p>
        </p:txBody>
      </p:sp>
      <p:sp>
        <p:nvSpPr>
          <p:cNvPr id="25" name="Text Box 12"/>
          <p:cNvSpPr txBox="1">
            <a:spLocks noChangeArrowheads="1"/>
          </p:cNvSpPr>
          <p:nvPr/>
        </p:nvSpPr>
        <p:spPr bwMode="auto">
          <a:xfrm>
            <a:off x="897890" y="3869690"/>
            <a:ext cx="1373505" cy="829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可可</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的故事</a:t>
            </a:r>
          </a:p>
        </p:txBody>
      </p:sp>
      <p:sp>
        <p:nvSpPr>
          <p:cNvPr id="34" name="Text Box 12"/>
          <p:cNvSpPr txBox="1">
            <a:spLocks noChangeArrowheads="1"/>
          </p:cNvSpPr>
          <p:nvPr/>
        </p:nvSpPr>
        <p:spPr bwMode="auto">
          <a:xfrm>
            <a:off x="991235" y="1994535"/>
            <a:ext cx="1228090" cy="829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水鸭子</a:t>
            </a:r>
          </a:p>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的实验 </a:t>
            </a:r>
          </a:p>
        </p:txBody>
      </p:sp>
      <p:sp>
        <p:nvSpPr>
          <p:cNvPr id="35" name="左大括号 34"/>
          <p:cNvSpPr/>
          <p:nvPr/>
        </p:nvSpPr>
        <p:spPr>
          <a:xfrm>
            <a:off x="2040890" y="1634490"/>
            <a:ext cx="230505" cy="1819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b="1">
              <a:latin typeface="黑体" panose="02010609060101010101" pitchFamily="2" charset="-122"/>
              <a:ea typeface="黑体" panose="02010609060101010101" pitchFamily="2" charset="-122"/>
            </a:endParaRPr>
          </a:p>
        </p:txBody>
      </p:sp>
      <p:sp>
        <p:nvSpPr>
          <p:cNvPr id="37" name="Text Box 12"/>
          <p:cNvSpPr txBox="1">
            <a:spLocks noChangeArrowheads="1"/>
          </p:cNvSpPr>
          <p:nvPr/>
        </p:nvSpPr>
        <p:spPr bwMode="auto">
          <a:xfrm>
            <a:off x="2219325" y="3568700"/>
            <a:ext cx="2532380" cy="119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400" b="1">
                <a:latin typeface="黑体" panose="02010609060101010101" pitchFamily="2" charset="-122"/>
                <a:ea typeface="黑体" panose="02010609060101010101" pitchFamily="2" charset="-122"/>
                <a:cs typeface="黑体" panose="02010609060101010101" pitchFamily="2" charset="-122"/>
              </a:rPr>
              <a:t>到处寻找“我”</a:t>
            </a:r>
            <a:endParaRPr lang="en-US" altLang="zh-CN" sz="2400" b="1">
              <a:latin typeface="黑体" panose="02010609060101010101" pitchFamily="2" charset="-122"/>
              <a:ea typeface="黑体" panose="02010609060101010101" pitchFamily="2" charset="-122"/>
              <a:cs typeface="黑体" panose="02010609060101010101" pitchFamily="2" charset="-122"/>
            </a:endParaRPr>
          </a:p>
          <a:p>
            <a:pPr eaLnBrk="1" hangingPunct="1">
              <a:lnSpc>
                <a:spcPct val="100000"/>
              </a:lnSpc>
            </a:pPr>
            <a:r>
              <a:rPr lang="zh-CN" altLang="en-US" sz="2400" b="1">
                <a:latin typeface="黑体" panose="02010609060101010101" pitchFamily="2" charset="-122"/>
                <a:ea typeface="黑体" panose="02010609060101010101" pitchFamily="2" charset="-122"/>
                <a:cs typeface="黑体" panose="02010609060101010101" pitchFamily="2" charset="-122"/>
              </a:rPr>
              <a:t>恶作剧</a:t>
            </a:r>
          </a:p>
          <a:p>
            <a:pPr eaLnBrk="1" hangingPunct="1">
              <a:lnSpc>
                <a:spcPct val="100000"/>
              </a:lnSpc>
            </a:pPr>
            <a:r>
              <a:rPr lang="zh-CN" altLang="en-US" sz="2400" b="1">
                <a:latin typeface="黑体" panose="02010609060101010101" pitchFamily="2" charset="-122"/>
                <a:ea typeface="黑体" panose="02010609060101010101" pitchFamily="2" charset="-122"/>
                <a:cs typeface="黑体" panose="02010609060101010101" pitchFamily="2" charset="-122"/>
              </a:rPr>
              <a:t>玩毛线</a:t>
            </a:r>
          </a:p>
        </p:txBody>
      </p:sp>
      <p:sp>
        <p:nvSpPr>
          <p:cNvPr id="38" name="右大括号 37"/>
          <p:cNvSpPr/>
          <p:nvPr/>
        </p:nvSpPr>
        <p:spPr>
          <a:xfrm>
            <a:off x="3841750" y="1610995"/>
            <a:ext cx="213360" cy="184340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b="1">
              <a:latin typeface="黑体" panose="02010609060101010101" pitchFamily="2" charset="-122"/>
              <a:ea typeface="黑体" panose="02010609060101010101" pitchFamily="2" charset="-122"/>
            </a:endParaRPr>
          </a:p>
        </p:txBody>
      </p:sp>
      <p:sp>
        <p:nvSpPr>
          <p:cNvPr id="39" name="Text Box 12"/>
          <p:cNvSpPr txBox="1">
            <a:spLocks noChangeArrowheads="1"/>
          </p:cNvSpPr>
          <p:nvPr/>
        </p:nvSpPr>
        <p:spPr bwMode="auto">
          <a:xfrm>
            <a:off x="4882515" y="3539490"/>
            <a:ext cx="2519045" cy="119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亲密无间</a:t>
            </a:r>
          </a:p>
          <a:p>
            <a:pPr eaLnBrk="1" hangingPunct="1"/>
            <a:r>
              <a:rPr lang="en-US" altLang="zh-CN" sz="2400" b="1">
                <a:latin typeface="黑体" panose="02010609060101010101" pitchFamily="2" charset="-122"/>
                <a:ea typeface="黑体" panose="02010609060101010101" pitchFamily="2" charset="-122"/>
                <a:cs typeface="黑体" panose="02010609060101010101" pitchFamily="2" charset="-122"/>
              </a:rPr>
              <a:t>“</a:t>
            </a:r>
            <a:r>
              <a:rPr lang="zh-CN" altLang="en-US" sz="2400" b="1">
                <a:latin typeface="黑体" panose="02010609060101010101" pitchFamily="2" charset="-122"/>
                <a:ea typeface="黑体" panose="02010609060101010101" pitchFamily="2" charset="-122"/>
                <a:cs typeface="黑体" panose="02010609060101010101" pitchFamily="2" charset="-122"/>
              </a:rPr>
              <a:t>我</a:t>
            </a:r>
            <a:r>
              <a:rPr lang="en-US" altLang="zh-CN" sz="2400" b="1">
                <a:latin typeface="黑体" panose="02010609060101010101" pitchFamily="2" charset="-122"/>
                <a:ea typeface="黑体" panose="02010609060101010101" pitchFamily="2" charset="-122"/>
                <a:cs typeface="黑体" panose="02010609060101010101" pitchFamily="2" charset="-122"/>
              </a:rPr>
              <a:t>”-</a:t>
            </a:r>
            <a:r>
              <a:rPr lang="zh-CN" altLang="en-US" sz="2400" b="1">
                <a:latin typeface="黑体" panose="02010609060101010101" pitchFamily="2" charset="-122"/>
                <a:ea typeface="黑体" panose="02010609060101010101" pitchFamily="2" charset="-122"/>
                <a:cs typeface="黑体" panose="02010609060101010101" pitchFamily="2" charset="-122"/>
              </a:rPr>
              <a:t>学鹦鹉叫</a:t>
            </a:r>
          </a:p>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人们</a:t>
            </a:r>
            <a:r>
              <a:rPr lang="en-US" altLang="zh-CN" sz="2400" b="1">
                <a:latin typeface="黑体" panose="02010609060101010101" pitchFamily="2" charset="-122"/>
                <a:ea typeface="黑体" panose="02010609060101010101" pitchFamily="2" charset="-122"/>
                <a:cs typeface="黑体" panose="02010609060101010101" pitchFamily="2" charset="-122"/>
              </a:rPr>
              <a:t>-</a:t>
            </a:r>
            <a:r>
              <a:rPr lang="zh-CN" altLang="en-US" sz="2400" b="1">
                <a:latin typeface="黑体" panose="02010609060101010101" pitchFamily="2" charset="-122"/>
                <a:ea typeface="黑体" panose="02010609060101010101" pitchFamily="2" charset="-122"/>
                <a:cs typeface="黑体" panose="02010609060101010101" pitchFamily="2" charset="-122"/>
              </a:rPr>
              <a:t>定在那里</a:t>
            </a:r>
          </a:p>
        </p:txBody>
      </p:sp>
      <p:sp>
        <p:nvSpPr>
          <p:cNvPr id="2" name="文本框 1"/>
          <p:cNvSpPr txBox="1"/>
          <p:nvPr/>
        </p:nvSpPr>
        <p:spPr>
          <a:xfrm>
            <a:off x="991235" y="1150620"/>
            <a:ext cx="5488305" cy="46037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研究动物行为的科学实验方法怪诞不经。</a:t>
            </a:r>
          </a:p>
        </p:txBody>
      </p:sp>
      <p:sp>
        <p:nvSpPr>
          <p:cNvPr id="3" name="文本框 2"/>
          <p:cNvSpPr txBox="1"/>
          <p:nvPr/>
        </p:nvSpPr>
        <p:spPr>
          <a:xfrm>
            <a:off x="4154170" y="1932940"/>
            <a:ext cx="2325370" cy="1308735"/>
          </a:xfrm>
          <a:prstGeom prst="rect">
            <a:avLst/>
          </a:prstGeom>
          <a:noFill/>
        </p:spPr>
        <p:txBody>
          <a:bodyPr wrap="none" rtlCol="0" anchor="t">
            <a:spAutoFit/>
          </a:bodyPr>
          <a:lstStyle/>
          <a:p>
            <a:pPr eaLnBrk="1" hangingPunct="1">
              <a:lnSpc>
                <a:spcPct val="110000"/>
              </a:lnSpc>
            </a:pPr>
            <a:r>
              <a:rPr lang="zh-CN" altLang="en-US" sz="2400" b="1">
                <a:latin typeface="黑体" panose="02010609060101010101" pitchFamily="2" charset="-122"/>
                <a:ea typeface="黑体" panose="02010609060101010101" pitchFamily="2" charset="-122"/>
                <a:cs typeface="黑体" panose="02010609060101010101" pitchFamily="2" charset="-122"/>
                <a:sym typeface="+mn-ea"/>
              </a:rPr>
              <a:t>累人的差事  </a:t>
            </a:r>
          </a:p>
          <a:p>
            <a:pPr eaLnBrk="1" hangingPunct="1">
              <a:lnSpc>
                <a:spcPct val="110000"/>
              </a:lnSpc>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我</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暗自得意</a:t>
            </a:r>
          </a:p>
          <a:p>
            <a:pPr eaLnBrk="1" hangingPunct="1">
              <a:lnSpc>
                <a:spcPct val="110000"/>
              </a:lnSpc>
            </a:pPr>
            <a:r>
              <a:rPr lang="zh-CN" altLang="en-US" sz="2400" b="1">
                <a:latin typeface="黑体" panose="02010609060101010101" pitchFamily="2" charset="-122"/>
                <a:ea typeface="黑体" panose="02010609060101010101" pitchFamily="2" charset="-122"/>
                <a:cs typeface="黑体" panose="02010609060101010101" pitchFamily="2" charset="-122"/>
                <a:sym typeface="+mn-ea"/>
              </a:rPr>
              <a:t>人们</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脸色煞白</a:t>
            </a:r>
          </a:p>
        </p:txBody>
      </p:sp>
      <p:grpSp>
        <p:nvGrpSpPr>
          <p:cNvPr id="8" name="组合 7"/>
          <p:cNvGrpSpPr/>
          <p:nvPr/>
        </p:nvGrpSpPr>
        <p:grpSpPr>
          <a:xfrm>
            <a:off x="18415" y="212725"/>
            <a:ext cx="2346325" cy="605155"/>
            <a:chOff x="677" y="589"/>
            <a:chExt cx="3695" cy="1103"/>
          </a:xfrm>
        </p:grpSpPr>
        <p:pic>
          <p:nvPicPr>
            <p:cNvPr id="9"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1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板书设计</a:t>
              </a:r>
            </a:p>
          </p:txBody>
        </p:sp>
      </p:grpSp>
      <p:sp>
        <p:nvSpPr>
          <p:cNvPr id="11" name="Text Box 12"/>
          <p:cNvSpPr txBox="1">
            <a:spLocks noChangeArrowheads="1"/>
          </p:cNvSpPr>
          <p:nvPr/>
        </p:nvSpPr>
        <p:spPr bwMode="auto">
          <a:xfrm>
            <a:off x="2364740" y="1601470"/>
            <a:ext cx="1477010" cy="1938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提出问题</a:t>
            </a:r>
          </a:p>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细致观察</a:t>
            </a:r>
          </a:p>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猜想假设</a:t>
            </a:r>
          </a:p>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实验证明</a:t>
            </a:r>
          </a:p>
          <a:p>
            <a:pPr eaLnBrk="1" hangingPunct="1"/>
            <a:r>
              <a:rPr lang="zh-CN" altLang="en-US" sz="2400" b="1">
                <a:latin typeface="黑体" panose="02010609060101010101" pitchFamily="2" charset="-122"/>
                <a:ea typeface="黑体" panose="02010609060101010101" pitchFamily="2" charset="-122"/>
                <a:cs typeface="黑体" panose="02010609060101010101" pitchFamily="2" charset="-122"/>
              </a:rPr>
              <a:t>实验结果 </a:t>
            </a:r>
          </a:p>
        </p:txBody>
      </p:sp>
      <p:sp>
        <p:nvSpPr>
          <p:cNvPr id="12" name="左大括号 11"/>
          <p:cNvSpPr/>
          <p:nvPr/>
        </p:nvSpPr>
        <p:spPr>
          <a:xfrm>
            <a:off x="2067097" y="3636131"/>
            <a:ext cx="178625" cy="106381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b="1">
              <a:latin typeface="黑体" panose="02010609060101010101" pitchFamily="2" charset="-122"/>
              <a:ea typeface="黑体" panose="02010609060101010101" pitchFamily="2" charset="-122"/>
            </a:endParaRPr>
          </a:p>
        </p:txBody>
      </p:sp>
      <p:sp>
        <p:nvSpPr>
          <p:cNvPr id="13" name="右大括号 12"/>
          <p:cNvSpPr/>
          <p:nvPr/>
        </p:nvSpPr>
        <p:spPr>
          <a:xfrm>
            <a:off x="4606925" y="3539490"/>
            <a:ext cx="213360" cy="122809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b="1">
              <a:latin typeface="黑体" panose="02010609060101010101" pitchFamily="2" charset="-122"/>
              <a:ea typeface="黑体" panose="02010609060101010101" pitchFamily="2" charset="-122"/>
            </a:endParaRPr>
          </a:p>
        </p:txBody>
      </p:sp>
      <p:sp>
        <p:nvSpPr>
          <p:cNvPr id="14" name="文本框 13"/>
          <p:cNvSpPr txBox="1"/>
          <p:nvPr/>
        </p:nvSpPr>
        <p:spPr>
          <a:xfrm>
            <a:off x="2858135" y="173355"/>
            <a:ext cx="2397760" cy="977265"/>
          </a:xfrm>
          <a:prstGeom prst="rect">
            <a:avLst/>
          </a:prstGeom>
          <a:solidFill>
            <a:schemeClr val="accent2">
              <a:lumMod val="40000"/>
              <a:lumOff val="60000"/>
              <a:alpha val="37000"/>
            </a:schemeClr>
          </a:solidFill>
        </p:spPr>
        <p:txBody>
          <a:bodyPr wrap="square" rtlCol="0" anchor="t">
            <a:spAutoFit/>
          </a:bodyPr>
          <a:lstStyle/>
          <a:p>
            <a:pPr eaLnBrk="1" hangingPunct="1">
              <a:lnSpc>
                <a:spcPct val="120000"/>
              </a:lnSpc>
            </a:pPr>
            <a:r>
              <a:rPr lang="zh-CN" altLang="en-US" sz="2400" b="1">
                <a:solidFill>
                  <a:srgbClr val="FF0000"/>
                </a:solidFill>
                <a:latin typeface="黑体" panose="02010609060101010101" pitchFamily="2" charset="-122"/>
                <a:ea typeface="黑体" panose="02010609060101010101" pitchFamily="2" charset="-122"/>
                <a:sym typeface="+mn-ea"/>
              </a:rPr>
              <a:t>忘我的工作精神</a:t>
            </a:r>
            <a:endParaRPr lang="zh-CN" altLang="en-US" sz="2400" b="1">
              <a:solidFill>
                <a:srgbClr val="FF0000"/>
              </a:solidFill>
              <a:latin typeface="黑体" panose="02010609060101010101" pitchFamily="2" charset="-122"/>
              <a:ea typeface="黑体" panose="02010609060101010101" pitchFamily="2" charset="-122"/>
            </a:endParaRPr>
          </a:p>
          <a:p>
            <a:pPr eaLnBrk="1" hangingPunct="1">
              <a:lnSpc>
                <a:spcPct val="120000"/>
              </a:lnSpc>
            </a:pPr>
            <a:r>
              <a:rPr lang="zh-CN" altLang="en-US" sz="2400" b="1">
                <a:solidFill>
                  <a:srgbClr val="FF0000"/>
                </a:solidFill>
                <a:latin typeface="黑体" panose="02010609060101010101" pitchFamily="2" charset="-122"/>
                <a:ea typeface="黑体" panose="02010609060101010101" pitchFamily="2" charset="-122"/>
                <a:sym typeface="+mn-ea"/>
              </a:rPr>
              <a:t>极高的专业素养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4" grpId="0" bldLvl="0" animBg="1"/>
      <p:bldP spid="22" grpId="0"/>
      <p:bldP spid="25" grpId="0"/>
      <p:bldP spid="34" grpId="0"/>
      <p:bldP spid="35" grpId="0" bldLvl="0" animBg="1"/>
      <p:bldP spid="37" grpId="0"/>
      <p:bldP spid="38" grpId="0" bldLvl="0" animBg="1"/>
      <p:bldP spid="39" grpId="0"/>
      <p:bldP spid="2" grpId="0"/>
      <p:bldP spid="3" grpId="0"/>
      <p:bldP spid="11" grpId="0"/>
      <p:bldP spid="12" grpId="0" bldLvl="0" animBg="1"/>
      <p:bldP spid="13" grpId="0" bldLvl="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1775" y="972820"/>
            <a:ext cx="8604250" cy="3923030"/>
          </a:xfrm>
          <a:prstGeom prst="rect">
            <a:avLst/>
          </a:prstGeom>
          <a:solidFill>
            <a:schemeClr val="bg1">
              <a:alpha val="2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80000"/>
              </a:lnSpc>
              <a:spcBef>
                <a:spcPts val="1200"/>
              </a:spcBef>
            </a:pPr>
            <a:r>
              <a:rPr lang="zh-CN" altLang="en-US" sz="2800" b="1" dirty="0">
                <a:solidFill>
                  <a:srgbClr val="FF0000"/>
                </a:solidFill>
                <a:latin typeface="+mj-ea"/>
                <a:ea typeface="+mj-ea"/>
                <a:cs typeface="+mj-ea"/>
              </a:rPr>
              <a:t>   【康拉德</a:t>
            </a:r>
            <a:r>
              <a:rPr lang="en-US" altLang="zh-CN" sz="2800" b="1" dirty="0">
                <a:solidFill>
                  <a:srgbClr val="FF0000"/>
                </a:solidFill>
                <a:latin typeface="+mj-ea"/>
                <a:ea typeface="+mj-ea"/>
                <a:cs typeface="+mj-ea"/>
              </a:rPr>
              <a:t>·</a:t>
            </a:r>
            <a:r>
              <a:rPr lang="zh-CN" altLang="en-US" sz="2800" b="1" dirty="0">
                <a:solidFill>
                  <a:srgbClr val="FF0000"/>
                </a:solidFill>
                <a:latin typeface="+mj-ea"/>
                <a:ea typeface="+mj-ea"/>
                <a:cs typeface="+mj-ea"/>
              </a:rPr>
              <a:t>劳伦兹】</a:t>
            </a:r>
            <a:r>
              <a:rPr lang="en-US" altLang="zh-CN" sz="2800" b="1" dirty="0">
                <a:solidFill>
                  <a:srgbClr val="FF0000"/>
                </a:solidFill>
                <a:latin typeface="+mj-ea"/>
                <a:ea typeface="+mj-ea"/>
                <a:cs typeface="+mj-ea"/>
              </a:rPr>
              <a:t>(1903—1989)</a:t>
            </a:r>
            <a:r>
              <a:rPr lang="zh-CN" altLang="en-US" sz="2800" b="1" dirty="0">
                <a:solidFill>
                  <a:srgbClr val="FF0000"/>
                </a:solidFill>
                <a:latin typeface="+mj-ea"/>
                <a:ea typeface="+mj-ea"/>
                <a:cs typeface="+mj-ea"/>
              </a:rPr>
              <a:t>，</a:t>
            </a:r>
            <a:r>
              <a:rPr lang="zh-CN" altLang="en-US" sz="2800" b="1" dirty="0">
                <a:latin typeface="+mj-ea"/>
                <a:ea typeface="+mj-ea"/>
                <a:cs typeface="+mj-ea"/>
              </a:rPr>
              <a:t>奥</a:t>
            </a:r>
          </a:p>
          <a:p>
            <a:pPr>
              <a:lnSpc>
                <a:spcPct val="80000"/>
              </a:lnSpc>
              <a:spcBef>
                <a:spcPts val="1200"/>
              </a:spcBef>
            </a:pPr>
            <a:r>
              <a:rPr lang="zh-CN" altLang="en-US" sz="2800" b="1" dirty="0">
                <a:latin typeface="+mj-ea"/>
                <a:ea typeface="+mj-ea"/>
                <a:cs typeface="+mj-ea"/>
              </a:rPr>
              <a:t>地利动物行为学家、</a:t>
            </a:r>
            <a:r>
              <a:rPr lang="zh-CN" altLang="en-US" sz="2800" b="1" dirty="0">
                <a:latin typeface="+mj-ea"/>
                <a:ea typeface="+mj-ea"/>
                <a:cs typeface="+mj-ea"/>
                <a:sym typeface="+mn-ea"/>
              </a:rPr>
              <a:t>动物心理学家、鸟类学</a:t>
            </a:r>
          </a:p>
          <a:p>
            <a:pPr>
              <a:lnSpc>
                <a:spcPct val="80000"/>
              </a:lnSpc>
              <a:spcBef>
                <a:spcPts val="1200"/>
              </a:spcBef>
            </a:pPr>
            <a:r>
              <a:rPr lang="zh-CN" altLang="en-US" sz="2800" b="1" dirty="0">
                <a:latin typeface="+mj-ea"/>
                <a:ea typeface="+mj-ea"/>
                <a:cs typeface="+mj-ea"/>
                <a:sym typeface="+mn-ea"/>
              </a:rPr>
              <a:t>家、</a:t>
            </a:r>
            <a:r>
              <a:rPr lang="zh-CN" altLang="en-US" sz="2800" b="1" dirty="0">
                <a:latin typeface="+mj-ea"/>
                <a:ea typeface="+mj-ea"/>
                <a:cs typeface="+mj-ea"/>
              </a:rPr>
              <a:t>科普作家，是世界动物行为学研究的开</a:t>
            </a:r>
          </a:p>
          <a:p>
            <a:pPr>
              <a:lnSpc>
                <a:spcPct val="80000"/>
              </a:lnSpc>
              <a:spcBef>
                <a:spcPts val="1200"/>
              </a:spcBef>
            </a:pPr>
            <a:r>
              <a:rPr lang="zh-CN" altLang="en-US" sz="2800" b="1" dirty="0">
                <a:latin typeface="+mj-ea"/>
                <a:ea typeface="+mj-ea"/>
                <a:cs typeface="+mj-ea"/>
              </a:rPr>
              <a:t>山鼻祖，</a:t>
            </a:r>
            <a:r>
              <a:rPr sz="2800" b="1" dirty="0">
                <a:latin typeface="+mj-ea"/>
                <a:ea typeface="+mj-ea"/>
                <a:cs typeface="+mj-ea"/>
              </a:rPr>
              <a:t>1973年由于对动物行为学研究方面开拓性的</a:t>
            </a:r>
          </a:p>
          <a:p>
            <a:pPr>
              <a:lnSpc>
                <a:spcPct val="80000"/>
              </a:lnSpc>
              <a:spcBef>
                <a:spcPts val="1200"/>
              </a:spcBef>
            </a:pPr>
            <a:r>
              <a:rPr sz="2800" b="1" dirty="0">
                <a:latin typeface="+mj-ea"/>
                <a:ea typeface="+mj-ea"/>
                <a:cs typeface="+mj-ea"/>
              </a:rPr>
              <a:t>成就而获诺贝尔奖</a:t>
            </a:r>
            <a:r>
              <a:rPr lang="zh-CN" sz="2800" b="1" dirty="0">
                <a:latin typeface="+mj-ea"/>
                <a:ea typeface="+mj-ea"/>
                <a:cs typeface="+mj-ea"/>
              </a:rPr>
              <a:t>。</a:t>
            </a:r>
            <a:r>
              <a:rPr lang="zh-CN" altLang="en-US" sz="2800" b="1" dirty="0">
                <a:latin typeface="+mj-ea"/>
                <a:ea typeface="+mj-ea"/>
                <a:cs typeface="+mj-ea"/>
                <a:sym typeface="+mn-ea"/>
              </a:rPr>
              <a:t>除了在学术上的成就之外，劳伦</a:t>
            </a:r>
          </a:p>
          <a:p>
            <a:pPr>
              <a:lnSpc>
                <a:spcPct val="80000"/>
              </a:lnSpc>
              <a:spcBef>
                <a:spcPts val="1200"/>
              </a:spcBef>
            </a:pPr>
            <a:r>
              <a:rPr lang="zh-CN" altLang="en-US" sz="2800" b="1" dirty="0">
                <a:latin typeface="+mj-ea"/>
                <a:ea typeface="+mj-ea"/>
                <a:cs typeface="+mj-ea"/>
                <a:sym typeface="+mn-ea"/>
              </a:rPr>
              <a:t>兹最为人所称道的，是他在动物行为方面的通俗写作，</a:t>
            </a:r>
          </a:p>
          <a:p>
            <a:pPr>
              <a:lnSpc>
                <a:spcPct val="80000"/>
              </a:lnSpc>
              <a:spcBef>
                <a:spcPts val="1200"/>
              </a:spcBef>
            </a:pPr>
            <a:r>
              <a:rPr lang="zh-CN" altLang="en-US" sz="2800" b="1" dirty="0">
                <a:latin typeface="+mj-ea"/>
                <a:ea typeface="+mj-ea"/>
                <a:cs typeface="+mj-ea"/>
                <a:sym typeface="+mn-ea"/>
              </a:rPr>
              <a:t>著有</a:t>
            </a:r>
            <a:r>
              <a:rPr lang="en-US" altLang="zh-CN" sz="2800" b="1" dirty="0">
                <a:latin typeface="+mj-ea"/>
                <a:ea typeface="+mj-ea"/>
                <a:cs typeface="+mj-ea"/>
                <a:sym typeface="+mn-ea"/>
              </a:rPr>
              <a:t>《</a:t>
            </a:r>
            <a:r>
              <a:rPr lang="zh-CN" altLang="en-US" sz="2800" b="1" dirty="0">
                <a:latin typeface="+mj-ea"/>
                <a:ea typeface="+mj-ea"/>
                <a:cs typeface="+mj-ea"/>
                <a:sym typeface="+mn-ea"/>
              </a:rPr>
              <a:t>所罗门王的指环</a:t>
            </a:r>
            <a:r>
              <a:rPr lang="en-US" altLang="zh-CN" sz="2800" b="1" dirty="0">
                <a:latin typeface="+mj-ea"/>
                <a:ea typeface="+mj-ea"/>
                <a:cs typeface="+mj-ea"/>
                <a:sym typeface="+mn-ea"/>
              </a:rPr>
              <a:t>》</a:t>
            </a:r>
            <a:r>
              <a:rPr lang="zh-CN" altLang="en-US" sz="2800" b="1" dirty="0">
                <a:latin typeface="+mj-ea"/>
                <a:ea typeface="+mj-ea"/>
                <a:cs typeface="+mj-ea"/>
                <a:sym typeface="+mn-ea"/>
              </a:rPr>
              <a:t>等。</a:t>
            </a:r>
            <a:r>
              <a:rPr lang="zh-CN" altLang="en-US" sz="2800" b="1" dirty="0">
                <a:latin typeface="+mj-ea"/>
                <a:ea typeface="+mj-ea"/>
                <a:cs typeface="+mj-ea"/>
              </a:rPr>
              <a:t>代表作有</a:t>
            </a:r>
            <a:r>
              <a:rPr lang="en-US" altLang="zh-CN" sz="2800" b="1" dirty="0">
                <a:latin typeface="+mj-ea"/>
                <a:ea typeface="+mj-ea"/>
                <a:cs typeface="+mj-ea"/>
              </a:rPr>
              <a:t>《</a:t>
            </a:r>
            <a:r>
              <a:rPr lang="zh-CN" altLang="en-US" sz="2800" b="1" dirty="0">
                <a:latin typeface="+mj-ea"/>
                <a:ea typeface="+mj-ea"/>
                <a:cs typeface="+mj-ea"/>
              </a:rPr>
              <a:t>所罗门王的</a:t>
            </a:r>
          </a:p>
          <a:p>
            <a:pPr>
              <a:lnSpc>
                <a:spcPct val="80000"/>
              </a:lnSpc>
              <a:spcBef>
                <a:spcPts val="1200"/>
              </a:spcBef>
            </a:pPr>
            <a:r>
              <a:rPr lang="zh-CN" altLang="en-US" sz="2800" b="1" dirty="0">
                <a:latin typeface="+mj-ea"/>
                <a:ea typeface="+mj-ea"/>
                <a:cs typeface="+mj-ea"/>
              </a:rPr>
              <a:t>指环</a:t>
            </a:r>
            <a:r>
              <a:rPr lang="en-US" altLang="zh-CN" sz="2800" b="1" dirty="0">
                <a:latin typeface="+mj-ea"/>
                <a:ea typeface="+mj-ea"/>
                <a:cs typeface="+mj-ea"/>
              </a:rPr>
              <a:t>》《</a:t>
            </a:r>
            <a:r>
              <a:rPr lang="zh-CN" altLang="en-US" sz="2800" b="1" dirty="0">
                <a:latin typeface="+mj-ea"/>
                <a:ea typeface="+mj-ea"/>
                <a:cs typeface="+mj-ea"/>
              </a:rPr>
              <a:t>攻击的秘密</a:t>
            </a:r>
            <a:r>
              <a:rPr lang="en-US" altLang="zh-CN" sz="2800" b="1" dirty="0">
                <a:latin typeface="+mj-ea"/>
                <a:ea typeface="+mj-ea"/>
                <a:cs typeface="+mj-ea"/>
              </a:rPr>
              <a:t>》《</a:t>
            </a:r>
            <a:r>
              <a:rPr lang="zh-CN" altLang="en-US" sz="2800" b="1" dirty="0">
                <a:latin typeface="+mj-ea"/>
                <a:ea typeface="+mj-ea"/>
                <a:cs typeface="+mj-ea"/>
              </a:rPr>
              <a:t>雁语者</a:t>
            </a:r>
            <a:r>
              <a:rPr lang="en-US" altLang="zh-CN" sz="2800" b="1" dirty="0">
                <a:latin typeface="+mj-ea"/>
                <a:ea typeface="+mj-ea"/>
                <a:cs typeface="+mj-ea"/>
              </a:rPr>
              <a:t>》《</a:t>
            </a:r>
            <a:r>
              <a:rPr lang="zh-CN" altLang="en-US" sz="2800" b="1" dirty="0">
                <a:latin typeface="+mj-ea"/>
                <a:ea typeface="+mj-ea"/>
                <a:cs typeface="+mj-ea"/>
              </a:rPr>
              <a:t>狗的家世</a:t>
            </a:r>
            <a:r>
              <a:rPr lang="en-US" altLang="zh-CN" sz="2800" b="1" dirty="0">
                <a:latin typeface="+mj-ea"/>
                <a:ea typeface="+mj-ea"/>
                <a:cs typeface="+mj-ea"/>
              </a:rPr>
              <a:t>》</a:t>
            </a:r>
            <a:r>
              <a:rPr lang="zh-CN" altLang="en-US" sz="2800" b="1" dirty="0">
                <a:latin typeface="+mj-ea"/>
                <a:ea typeface="+mj-ea"/>
                <a:cs typeface="+mj-ea"/>
              </a:rPr>
              <a:t>等。</a:t>
            </a:r>
          </a:p>
        </p:txBody>
      </p:sp>
      <p:pic>
        <p:nvPicPr>
          <p:cNvPr id="3" name="图片 2"/>
          <p:cNvPicPr>
            <a:picLocks noChangeAspect="1"/>
          </p:cNvPicPr>
          <p:nvPr/>
        </p:nvPicPr>
        <p:blipFill>
          <a:blip r:embed="rId3" cstate="print"/>
          <a:stretch>
            <a:fillRect/>
          </a:stretch>
        </p:blipFill>
        <p:spPr>
          <a:xfrm>
            <a:off x="7095490" y="65405"/>
            <a:ext cx="2030095" cy="2301875"/>
          </a:xfrm>
          <a:prstGeom prst="rect">
            <a:avLst/>
          </a:prstGeom>
          <a:effectLst>
            <a:softEdge rad="88900"/>
          </a:effectLst>
        </p:spPr>
      </p:pic>
      <p:grpSp>
        <p:nvGrpSpPr>
          <p:cNvPr id="10" name="组合 9"/>
          <p:cNvGrpSpPr/>
          <p:nvPr/>
        </p:nvGrpSpPr>
        <p:grpSpPr>
          <a:xfrm>
            <a:off x="127635" y="292100"/>
            <a:ext cx="2346325" cy="605155"/>
            <a:chOff x="677" y="589"/>
            <a:chExt cx="3695" cy="1103"/>
          </a:xfrm>
        </p:grpSpPr>
        <p:pic>
          <p:nvPicPr>
            <p:cNvPr id="10245" name="图片 18" descr="00 图标-04"/>
            <p:cNvPicPr>
              <a:picLocks noChangeAspect="1"/>
            </p:cNvPicPr>
            <p:nvPr/>
          </p:nvPicPr>
          <p:blipFill>
            <a:blip r:embed="rId4" cstate="print"/>
            <a:stretch>
              <a:fillRect/>
            </a:stretch>
          </p:blipFill>
          <p:spPr>
            <a:xfrm>
              <a:off x="677" y="589"/>
              <a:ext cx="3695" cy="1103"/>
            </a:xfrm>
            <a:prstGeom prst="rect">
              <a:avLst/>
            </a:prstGeom>
            <a:noFill/>
            <a:ln w="9525">
              <a:noFill/>
            </a:ln>
          </p:spPr>
        </p:pic>
        <p:sp>
          <p:nvSpPr>
            <p:cNvPr id="11"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作者简介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8125" y="965835"/>
            <a:ext cx="8353425" cy="2327910"/>
          </a:xfrm>
          <a:prstGeom prst="rect">
            <a:avLst/>
          </a:prstGeom>
          <a:solidFill>
            <a:schemeClr val="bg1">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spcBef>
                <a:spcPts val="600"/>
              </a:spcBef>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1.</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视角独特，情趣十足。</a:t>
            </a:r>
            <a:endPar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spcBef>
                <a:spcPts val="600"/>
              </a:spcBef>
            </a:pPr>
            <a:r>
              <a:rPr lang="zh-CN" altLang="en-US" sz="2800" b="1" dirty="0">
                <a:latin typeface="黑体" panose="02010609060101010101" pitchFamily="2" charset="-122"/>
                <a:ea typeface="黑体" panose="02010609060101010101" pitchFamily="2" charset="-122"/>
                <a:cs typeface="黑体" panose="02010609060101010101" pitchFamily="2" charset="-122"/>
              </a:rPr>
              <a:t>    </a:t>
            </a:r>
            <a:r>
              <a:rPr lang="zh-CN" altLang="en-US" sz="2600" b="1" dirty="0">
                <a:latin typeface="黑体" panose="02010609060101010101" pitchFamily="2" charset="-122"/>
                <a:ea typeface="黑体" panose="02010609060101010101" pitchFamily="2" charset="-122"/>
                <a:cs typeface="黑体" panose="02010609060101010101" pitchFamily="2" charset="-122"/>
              </a:rPr>
              <a:t>本文以作者自己的观察来描写几种动物，并由此获得自我“可笑”的感受（而不是动物蠢笨可笑），这是十分独特的写作视角，充满对动物的喜爱和爱护之情。</a:t>
            </a:r>
          </a:p>
        </p:txBody>
      </p:sp>
      <p:pic>
        <p:nvPicPr>
          <p:cNvPr id="3" name="图片 2"/>
          <p:cNvPicPr>
            <a:picLocks noChangeAspect="1"/>
          </p:cNvPicPr>
          <p:nvPr/>
        </p:nvPicPr>
        <p:blipFill>
          <a:blip r:embed="rId2" cstate="email"/>
          <a:srcRect/>
          <a:stretch>
            <a:fillRect/>
          </a:stretch>
        </p:blipFill>
        <p:spPr bwMode="auto">
          <a:xfrm>
            <a:off x="6297515" y="3293641"/>
            <a:ext cx="2436445" cy="1827533"/>
          </a:xfrm>
          <a:prstGeom prst="rect">
            <a:avLst/>
          </a:prstGeom>
          <a:noFill/>
          <a:ln>
            <a:noFill/>
          </a:ln>
          <a:effectLst>
            <a:softEdge rad="762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组合 4"/>
          <p:cNvGrpSpPr/>
          <p:nvPr/>
        </p:nvGrpSpPr>
        <p:grpSpPr>
          <a:xfrm>
            <a:off x="18415" y="212725"/>
            <a:ext cx="2346325" cy="605155"/>
            <a:chOff x="677" y="589"/>
            <a:chExt cx="3695" cy="1103"/>
          </a:xfrm>
        </p:grpSpPr>
        <p:pic>
          <p:nvPicPr>
            <p:cNvPr id="6"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7"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写作特色</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02285" y="638175"/>
            <a:ext cx="8016240" cy="2444115"/>
          </a:xfrm>
          <a:prstGeom prst="rect">
            <a:avLst/>
          </a:prstGeom>
          <a:solidFill>
            <a:schemeClr val="bg1">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spcBef>
                <a:spcPts val="1200"/>
              </a:spcBef>
            </a:pP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rPr>
              <a:t>2.</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详略得当，描写手法多样。</a:t>
            </a:r>
            <a:endPar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spcBef>
                <a:spcPts val="1200"/>
              </a:spcBef>
            </a:pPr>
            <a:r>
              <a:rPr lang="zh-CN" altLang="en-US" sz="2800" b="1" dirty="0">
                <a:latin typeface="黑体" panose="02010609060101010101" pitchFamily="2" charset="-122"/>
                <a:ea typeface="黑体" panose="02010609060101010101" pitchFamily="2" charset="-122"/>
                <a:cs typeface="黑体" panose="02010609060101010101" pitchFamily="2" charset="-122"/>
              </a:rPr>
              <a:t>    </a:t>
            </a:r>
            <a:r>
              <a:rPr lang="zh-CN" altLang="en-US" sz="2600" b="1" dirty="0">
                <a:latin typeface="黑体" panose="02010609060101010101" pitchFamily="2" charset="-122"/>
                <a:ea typeface="黑体" panose="02010609060101010101" pitchFamily="2" charset="-122"/>
                <a:cs typeface="黑体" panose="02010609060101010101" pitchFamily="2" charset="-122"/>
              </a:rPr>
              <a:t>本文通过回顾略写小凫的代孵经过和结果，详写自己动手做有关水鸭子的实验和自己养黄冠大鹦鹉“可可”的过程，详略处理得当</a:t>
            </a:r>
            <a:r>
              <a:rPr lang="zh-CN" altLang="en-US" sz="2800" b="1" dirty="0">
                <a:latin typeface="黑体" panose="02010609060101010101" pitchFamily="2" charset="-122"/>
                <a:ea typeface="黑体" panose="02010609060101010101" pitchFamily="2" charset="-122"/>
                <a:cs typeface="黑体" panose="02010609060101010101" pitchFamily="2" charset="-122"/>
              </a:rPr>
              <a:t>，突出了重点对象。</a:t>
            </a:r>
          </a:p>
        </p:txBody>
      </p:sp>
      <p:pic>
        <p:nvPicPr>
          <p:cNvPr id="18436" name="Picture 4" descr="7675400_070555094000_2"/>
          <p:cNvPicPr>
            <a:picLocks noChangeAspect="1" noChangeArrowheads="1"/>
          </p:cNvPicPr>
          <p:nvPr/>
        </p:nvPicPr>
        <p:blipFill>
          <a:blip r:embed="rId2" cstate="email"/>
          <a:srcRect/>
          <a:stretch>
            <a:fillRect/>
          </a:stretch>
        </p:blipFill>
        <p:spPr bwMode="auto">
          <a:xfrm>
            <a:off x="5736590" y="3019425"/>
            <a:ext cx="2971800" cy="1818640"/>
          </a:xfrm>
          <a:prstGeom prst="rect">
            <a:avLst/>
          </a:prstGeom>
          <a:noFill/>
          <a:ln>
            <a:noFill/>
          </a:ln>
          <a:effectLst>
            <a:softEdge rad="508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linds(horizontal)">
                                      <p:cBhvr>
                                        <p:cTn id="1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11505" y="1958975"/>
            <a:ext cx="7920355" cy="2889885"/>
          </a:xfrm>
          <a:prstGeom prst="rect">
            <a:avLst/>
          </a:prstGeom>
          <a:solidFill>
            <a:schemeClr val="bg1">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a:latin typeface="黑体" panose="02010609060101010101" pitchFamily="2" charset="-122"/>
                <a:ea typeface="黑体" panose="02010609060101010101" pitchFamily="2" charset="-122"/>
                <a:cs typeface="黑体" panose="02010609060101010101" pitchFamily="2" charset="-122"/>
              </a:rPr>
              <a:t>    动物的互帮互助在同类中表现十分明显。大雁在飞行中拍动翅膀，为跟随其后的同伴创造有利的上升气流，这种团队合作的成果，使集体的飞行效率大大增加了。不管群体遭遇的情况是好是坏，同伴们总是会相互帮忙。</a:t>
            </a:r>
          </a:p>
        </p:txBody>
      </p:sp>
      <p:sp>
        <p:nvSpPr>
          <p:cNvPr id="3" name="矩形 2"/>
          <p:cNvSpPr>
            <a:spLocks noChangeArrowheads="1"/>
          </p:cNvSpPr>
          <p:nvPr/>
        </p:nvSpPr>
        <p:spPr bwMode="auto">
          <a:xfrm>
            <a:off x="3050903" y="1016175"/>
            <a:ext cx="3041015" cy="730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3200" b="1" dirty="0">
                <a:solidFill>
                  <a:srgbClr val="FF0000"/>
                </a:solidFill>
                <a:latin typeface="黑体" panose="02010609060101010101" pitchFamily="2" charset="-122"/>
                <a:ea typeface="黑体" panose="02010609060101010101" pitchFamily="2" charset="-122"/>
              </a:rPr>
              <a:t>动物的互帮互助</a:t>
            </a:r>
          </a:p>
        </p:txBody>
      </p:sp>
      <p:grpSp>
        <p:nvGrpSpPr>
          <p:cNvPr id="5" name="组合 4"/>
          <p:cNvGrpSpPr/>
          <p:nvPr/>
        </p:nvGrpSpPr>
        <p:grpSpPr>
          <a:xfrm>
            <a:off x="18415" y="212725"/>
            <a:ext cx="2346325" cy="605155"/>
            <a:chOff x="677" y="589"/>
            <a:chExt cx="3695" cy="1103"/>
          </a:xfrm>
        </p:grpSpPr>
        <p:pic>
          <p:nvPicPr>
            <p:cNvPr id="2"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7"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拓展提升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6" grpId="1" bldLvl="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92735" y="1060450"/>
            <a:ext cx="8558530" cy="3449955"/>
          </a:xfrm>
          <a:prstGeom prst="rect">
            <a:avLst/>
          </a:prstGeom>
          <a:solidFill>
            <a:schemeClr val="bg1">
              <a:alpha val="37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b="1">
                <a:latin typeface="黑体" panose="02010609060101010101" pitchFamily="2" charset="-122"/>
                <a:ea typeface="黑体" panose="02010609060101010101" pitchFamily="2" charset="-122"/>
              </a:rPr>
              <a:t>    </a:t>
            </a:r>
            <a:r>
              <a:rPr lang="zh-CN" altLang="en-US" sz="2800" b="1">
                <a:latin typeface="黑体" panose="02010609060101010101" pitchFamily="2" charset="-122"/>
                <a:ea typeface="黑体" panose="02010609060101010101" pitchFamily="2" charset="-122"/>
              </a:rPr>
              <a:t>如果一只大雁生病或被猎人击伤，雁群中就会有两只大雁靠近这只遭遇困难的同伴，协助它降落在地面上，然后一直等到这只大雁能够重回群体或直至不幸死亡后，它们才会离开。其他动物也有这种行为，如瞎眼老鼠咬着明眼老鼠的尾巴行走；鸭子相互用喙梳理羽毛；受伤的小鹿被驮回同类的舍内养护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2" grpId="1" bldLvl="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2082007" y="2143443"/>
            <a:ext cx="4453890" cy="1014730"/>
          </a:xfrm>
          <a:prstGeom prst="rect">
            <a:avLst/>
          </a:prstGeom>
          <a:solidFill>
            <a:schemeClr val="bg1">
              <a:alpha val="3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00000"/>
              </a:lnSpc>
              <a:spcBef>
                <a:spcPts val="1200"/>
              </a:spcBef>
              <a:spcAft>
                <a:spcPct val="0"/>
              </a:spcAft>
            </a:pPr>
            <a:r>
              <a:rPr lang="en-US" altLang="zh-CN" sz="6000" b="1" dirty="0">
                <a:solidFill>
                  <a:prstClr val="black"/>
                </a:solidFill>
                <a:latin typeface="黑体" panose="02010609060101010101" pitchFamily="2" charset="-122"/>
                <a:ea typeface="黑体" panose="02010609060101010101" pitchFamily="2" charset="-122"/>
              </a:rPr>
              <a:t> </a:t>
            </a:r>
            <a:r>
              <a:rPr lang="zh-CN" altLang="en-US" sz="6000" b="1" dirty="0">
                <a:solidFill>
                  <a:prstClr val="black"/>
                </a:solidFill>
                <a:latin typeface="黑体" panose="02010609060101010101" pitchFamily="2" charset="-122"/>
                <a:ea typeface="黑体" panose="02010609060101010101" pitchFamily="2" charset="-122"/>
              </a:rPr>
              <a:t>谢谢观看！</a:t>
            </a:r>
          </a:p>
        </p:txBody>
      </p:sp>
    </p:spTree>
  </p:cSld>
  <p:clrMapOvr>
    <a:masterClrMapping/>
  </p:clrMapOvr>
  <mc:AlternateContent xmlns:mc="http://schemas.openxmlformats.org/markup-compatibility/2006">
    <mc:Choice xmlns="" xmlns:p14="http://schemas.microsoft.com/office/powerpoint/2010/main" Requires="p14">
      <p:transition p14:dur="50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330200" y="1075055"/>
            <a:ext cx="8123555" cy="3322955"/>
          </a:xfrm>
          <a:prstGeom prst="rect">
            <a:avLst/>
          </a:prstGeom>
          <a:solidFill>
            <a:schemeClr val="bg1">
              <a:alpha val="2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40000"/>
              </a:lnSpc>
              <a:spcBef>
                <a:spcPts val="1200"/>
              </a:spcBef>
            </a:pPr>
            <a:r>
              <a:rPr lang="zh-CN" altLang="en-US" sz="3000" b="1" dirty="0">
                <a:latin typeface="+mj-ea"/>
                <a:ea typeface="+mj-ea"/>
                <a:cs typeface="+mj-ea"/>
              </a:rPr>
              <a:t>    </a:t>
            </a:r>
            <a:r>
              <a:rPr lang="zh-CN" altLang="en-US" sz="3000" b="1" dirty="0">
                <a:solidFill>
                  <a:srgbClr val="FF0000"/>
                </a:solidFill>
                <a:latin typeface="+mj-ea"/>
                <a:ea typeface="+mj-ea"/>
                <a:cs typeface="+mj-ea"/>
              </a:rPr>
              <a:t>科普作品</a:t>
            </a:r>
            <a:r>
              <a:rPr lang="zh-CN" altLang="en-US" sz="3000" b="1" dirty="0">
                <a:latin typeface="+mj-ea"/>
                <a:ea typeface="+mj-ea"/>
                <a:cs typeface="+mj-ea"/>
              </a:rPr>
              <a:t>是一种以向大众普及科学知识为主要目的的作品。“科普”一词意为科学普及。科普作品传统上以文字或图画作为基本载体。不过随着媒体技术的发展，科普作品也常常以视频媒体等其他形式出现。</a:t>
            </a:r>
          </a:p>
        </p:txBody>
      </p:sp>
      <p:grpSp>
        <p:nvGrpSpPr>
          <p:cNvPr id="10" name="组合 9"/>
          <p:cNvGrpSpPr/>
          <p:nvPr/>
        </p:nvGrpSpPr>
        <p:grpSpPr>
          <a:xfrm>
            <a:off x="231775" y="367665"/>
            <a:ext cx="2346325" cy="605155"/>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11"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文本知识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矩形 2"/>
          <p:cNvSpPr>
            <a:spLocks noChangeArrowheads="1"/>
          </p:cNvSpPr>
          <p:nvPr/>
        </p:nvSpPr>
        <p:spPr bwMode="auto">
          <a:xfrm>
            <a:off x="3432479" y="390702"/>
            <a:ext cx="161290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00FF"/>
                </a:solidFill>
                <a:latin typeface="黑体" panose="02010609060101010101" pitchFamily="2" charset="-122"/>
                <a:ea typeface="黑体" panose="02010609060101010101" pitchFamily="2" charset="-122"/>
              </a:rPr>
              <a:t>◆生难字</a:t>
            </a:r>
          </a:p>
        </p:txBody>
      </p:sp>
      <p:sp>
        <p:nvSpPr>
          <p:cNvPr id="2" name="Text Box 17"/>
          <p:cNvSpPr txBox="1">
            <a:spLocks noChangeArrowheads="1"/>
          </p:cNvSpPr>
          <p:nvPr/>
        </p:nvSpPr>
        <p:spPr bwMode="auto">
          <a:xfrm>
            <a:off x="573405" y="1052830"/>
            <a:ext cx="7993380" cy="4028440"/>
          </a:xfrm>
          <a:prstGeom prst="rect">
            <a:avLst/>
          </a:prstGeom>
          <a:solidFill>
            <a:schemeClr val="bg1">
              <a:alpha val="2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哺</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乳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嗔</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怪    小</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凫</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羞</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怯</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麝</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香   </a:t>
            </a:r>
          </a:p>
          <a:p>
            <a:pPr eaLnBrk="1" hangingPunct="1">
              <a:lnSpc>
                <a:spcPct val="16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驯</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养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匍匐 </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蹒跚</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鹳</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鹦鹉</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 </a:t>
            </a:r>
          </a:p>
          <a:p>
            <a:pPr eaLnBrk="1" hangingPunct="1">
              <a:lnSpc>
                <a:spcPct val="16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禁锢</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俯</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冲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虐</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待    </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障</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碍</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余</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晖</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p>
          <a:p>
            <a:pPr eaLnBrk="1" hangingPunct="1">
              <a:lnSpc>
                <a:spcPct val="160000"/>
              </a:lnSpc>
            </a:pP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模</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样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嚎</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声    收</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敛</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咒</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骂     </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蹿</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p>
          <a:p>
            <a:pPr eaLnBrk="1" hangingPunct="1">
              <a:lnSpc>
                <a:spcPct val="160000"/>
              </a:lnSpc>
            </a:pP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怪</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诞</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不经     大相</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径庭</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       神采</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奕奕</a:t>
            </a:r>
            <a:endPar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endParaRPr>
          </a:p>
        </p:txBody>
      </p:sp>
      <p:sp>
        <p:nvSpPr>
          <p:cNvPr id="16" name="Text Box 12"/>
          <p:cNvSpPr txBox="1"/>
          <p:nvPr/>
        </p:nvSpPr>
        <p:spPr>
          <a:xfrm>
            <a:off x="5817235" y="969010"/>
            <a:ext cx="643890" cy="460375"/>
          </a:xfrm>
          <a:prstGeom prst="rect">
            <a:avLst/>
          </a:prstGeom>
          <a:noFill/>
          <a:ln w="9525">
            <a:noFill/>
          </a:ln>
        </p:spPr>
        <p:txBody>
          <a:bodyPr wrap="none">
            <a:spAutoFit/>
          </a:bodyPr>
          <a:lstStyle/>
          <a:p>
            <a:r>
              <a:rPr lang="en-US" altLang="zh-CN" sz="2400" b="1" dirty="0">
                <a:solidFill>
                  <a:srgbClr val="FF0000"/>
                </a:solidFill>
                <a:latin typeface="宋体" panose="02010600030101010101" pitchFamily="2" charset="-122"/>
              </a:rPr>
              <a:t>qiè</a:t>
            </a:r>
          </a:p>
        </p:txBody>
      </p:sp>
      <p:sp>
        <p:nvSpPr>
          <p:cNvPr id="19" name="矩形 18"/>
          <p:cNvSpPr/>
          <p:nvPr/>
        </p:nvSpPr>
        <p:spPr>
          <a:xfrm>
            <a:off x="2196783" y="2584133"/>
            <a:ext cx="490220" cy="460375"/>
          </a:xfrm>
          <a:prstGeom prst="rect">
            <a:avLst/>
          </a:prstGeom>
          <a:noFill/>
          <a:ln w="9525">
            <a:noFill/>
          </a:ln>
        </p:spPr>
        <p:txBody>
          <a:bodyPr wrap="none">
            <a:spAutoFit/>
          </a:bodyPr>
          <a:lstStyle/>
          <a:p>
            <a:r>
              <a:rPr lang="en-US" altLang="zh-CN" sz="2400" b="1" dirty="0">
                <a:solidFill>
                  <a:srgbClr val="FF0000"/>
                </a:solidFill>
                <a:latin typeface="宋体" panose="02010600030101010101" pitchFamily="2" charset="-122"/>
              </a:rPr>
              <a:t>fǔ</a:t>
            </a:r>
          </a:p>
        </p:txBody>
      </p:sp>
      <p:sp>
        <p:nvSpPr>
          <p:cNvPr id="20" name="矩形 19"/>
          <p:cNvSpPr/>
          <p:nvPr/>
        </p:nvSpPr>
        <p:spPr>
          <a:xfrm>
            <a:off x="5970588" y="2584450"/>
            <a:ext cx="490220" cy="460375"/>
          </a:xfrm>
          <a:prstGeom prst="rect">
            <a:avLst/>
          </a:prstGeom>
          <a:noFill/>
          <a:ln w="9525">
            <a:noFill/>
          </a:ln>
        </p:spPr>
        <p:txBody>
          <a:bodyPr wrap="none">
            <a:spAutoFit/>
          </a:bodyPr>
          <a:lstStyle/>
          <a:p>
            <a:pPr algn="l"/>
            <a:r>
              <a:rPr lang="en-US" altLang="zh-CN" sz="2400" b="1" dirty="0">
                <a:solidFill>
                  <a:srgbClr val="FF0000"/>
                </a:solidFill>
                <a:latin typeface="宋体" panose="02010600030101010101" pitchFamily="2" charset="-122"/>
              </a:rPr>
              <a:t>ài</a:t>
            </a:r>
          </a:p>
        </p:txBody>
      </p:sp>
      <p:sp>
        <p:nvSpPr>
          <p:cNvPr id="21" name="矩形 20"/>
          <p:cNvSpPr/>
          <p:nvPr/>
        </p:nvSpPr>
        <p:spPr>
          <a:xfrm>
            <a:off x="6953885" y="1759268"/>
            <a:ext cx="1452563" cy="521970"/>
          </a:xfrm>
          <a:prstGeom prst="rect">
            <a:avLst/>
          </a:prstGeom>
          <a:noFill/>
          <a:ln w="9525">
            <a:noFill/>
          </a:ln>
        </p:spPr>
        <p:txBody>
          <a:bodyPr wrap="square">
            <a:spAutoFit/>
          </a:bodyPr>
          <a:lstStyle/>
          <a:p>
            <a:r>
              <a:rPr lang="en-US" altLang="zh-CN" sz="2800" b="1" dirty="0">
                <a:solidFill>
                  <a:srgbClr val="FF0000"/>
                </a:solidFill>
                <a:latin typeface="宋体" panose="02010600030101010101" pitchFamily="2" charset="-122"/>
              </a:rPr>
              <a:t>yīng wǔ</a:t>
            </a:r>
            <a:endParaRPr lang="zh-CN" altLang="en-US" sz="2800" b="1" dirty="0">
              <a:solidFill>
                <a:srgbClr val="FF0000"/>
              </a:solidFill>
              <a:latin typeface="宋体" panose="02010600030101010101" pitchFamily="2" charset="-122"/>
            </a:endParaRPr>
          </a:p>
        </p:txBody>
      </p:sp>
      <p:sp>
        <p:nvSpPr>
          <p:cNvPr id="22" name="Text Box 15"/>
          <p:cNvSpPr txBox="1"/>
          <p:nvPr/>
        </p:nvSpPr>
        <p:spPr>
          <a:xfrm>
            <a:off x="491808" y="1759268"/>
            <a:ext cx="773112" cy="460375"/>
          </a:xfrm>
          <a:prstGeom prst="rect">
            <a:avLst/>
          </a:prstGeom>
          <a:noFill/>
          <a:ln w="9525">
            <a:noFill/>
          </a:ln>
        </p:spPr>
        <p:txBody>
          <a:bodyPr>
            <a:spAutoFit/>
          </a:bodyPr>
          <a:lstStyle/>
          <a:p>
            <a:pPr>
              <a:spcBef>
                <a:spcPct val="50000"/>
              </a:spcBef>
            </a:pPr>
            <a:r>
              <a:rPr lang="en-US" altLang="zh-CN" sz="2400" b="1" dirty="0">
                <a:solidFill>
                  <a:srgbClr val="FF0000"/>
                </a:solidFill>
                <a:latin typeface="宋体" panose="02010600030101010101" pitchFamily="2" charset="-122"/>
              </a:rPr>
              <a:t>xùn</a:t>
            </a:r>
          </a:p>
        </p:txBody>
      </p:sp>
      <p:sp>
        <p:nvSpPr>
          <p:cNvPr id="23" name="Text Box 18"/>
          <p:cNvSpPr txBox="1"/>
          <p:nvPr/>
        </p:nvSpPr>
        <p:spPr>
          <a:xfrm>
            <a:off x="907733" y="4121150"/>
            <a:ext cx="839787" cy="460375"/>
          </a:xfrm>
          <a:prstGeom prst="rect">
            <a:avLst/>
          </a:prstGeom>
          <a:noFill/>
          <a:ln w="9525">
            <a:noFill/>
          </a:ln>
        </p:spPr>
        <p:txBody>
          <a:bodyPr wrap="square">
            <a:spAutoFit/>
          </a:bodyPr>
          <a:lstStyle/>
          <a:p>
            <a:pPr>
              <a:spcBef>
                <a:spcPct val="50000"/>
              </a:spcBef>
            </a:pPr>
            <a:r>
              <a:rPr lang="en-US" altLang="zh-CN" sz="2400" b="1" dirty="0">
                <a:solidFill>
                  <a:srgbClr val="FF0000"/>
                </a:solidFill>
                <a:latin typeface="宋体" panose="02010600030101010101" pitchFamily="2" charset="-122"/>
              </a:rPr>
              <a:t>dàn</a:t>
            </a:r>
            <a:r>
              <a:rPr lang="zh-CN" altLang="zh-CN" sz="2400" b="1" dirty="0">
                <a:solidFill>
                  <a:srgbClr val="FF0000"/>
                </a:solidFill>
                <a:latin typeface="宋体" panose="02010600030101010101" pitchFamily="2" charset="-122"/>
              </a:rPr>
              <a:t> </a:t>
            </a:r>
          </a:p>
        </p:txBody>
      </p:sp>
      <p:sp>
        <p:nvSpPr>
          <p:cNvPr id="24" name="矩形 23"/>
          <p:cNvSpPr/>
          <p:nvPr/>
        </p:nvSpPr>
        <p:spPr>
          <a:xfrm>
            <a:off x="492125" y="2522855"/>
            <a:ext cx="1328420" cy="521970"/>
          </a:xfrm>
          <a:prstGeom prst="rect">
            <a:avLst/>
          </a:prstGeom>
          <a:noFill/>
          <a:ln w="9525">
            <a:noFill/>
          </a:ln>
        </p:spPr>
        <p:txBody>
          <a:bodyPr wrap="square">
            <a:spAutoFit/>
          </a:bodyPr>
          <a:lstStyle/>
          <a:p>
            <a:pPr algn="l"/>
            <a:r>
              <a:rPr lang="en-US" altLang="zh-CN" sz="2800" b="1" dirty="0">
                <a:solidFill>
                  <a:srgbClr val="FF0000"/>
                </a:solidFill>
                <a:latin typeface="宋体" panose="02010600030101010101" pitchFamily="2" charset="-122"/>
              </a:rPr>
              <a:t>jìn gù  </a:t>
            </a:r>
            <a:endParaRPr lang="zh-CN" altLang="en-US" sz="2800" b="1" dirty="0">
              <a:solidFill>
                <a:srgbClr val="FF0000"/>
              </a:solidFill>
              <a:latin typeface="宋体" panose="02010600030101010101" pitchFamily="2" charset="-122"/>
            </a:endParaRPr>
          </a:p>
        </p:txBody>
      </p:sp>
      <p:sp>
        <p:nvSpPr>
          <p:cNvPr id="25" name="Text Box 14"/>
          <p:cNvSpPr txBox="1"/>
          <p:nvPr/>
        </p:nvSpPr>
        <p:spPr>
          <a:xfrm>
            <a:off x="7174865" y="4121150"/>
            <a:ext cx="542925" cy="460375"/>
          </a:xfrm>
          <a:prstGeom prst="rect">
            <a:avLst/>
          </a:prstGeom>
          <a:noFill/>
          <a:ln w="9525">
            <a:noFill/>
          </a:ln>
        </p:spPr>
        <p:txBody>
          <a:bodyPr>
            <a:spAutoFit/>
          </a:bodyPr>
          <a:lstStyle/>
          <a:p>
            <a:pPr>
              <a:spcBef>
                <a:spcPct val="50000"/>
              </a:spcBef>
            </a:pPr>
            <a:r>
              <a:rPr lang="en-US" altLang="zh-CN" sz="2400" b="1" dirty="0">
                <a:solidFill>
                  <a:srgbClr val="FF0000"/>
                </a:solidFill>
                <a:latin typeface="宋体" panose="02010600030101010101" pitchFamily="2" charset="-122"/>
              </a:rPr>
              <a:t>yì </a:t>
            </a:r>
          </a:p>
        </p:txBody>
      </p:sp>
      <p:sp>
        <p:nvSpPr>
          <p:cNvPr id="3" name="Text Box 18"/>
          <p:cNvSpPr txBox="1"/>
          <p:nvPr/>
        </p:nvSpPr>
        <p:spPr>
          <a:xfrm>
            <a:off x="632778" y="969010"/>
            <a:ext cx="839787" cy="460375"/>
          </a:xfrm>
          <a:prstGeom prst="rect">
            <a:avLst/>
          </a:prstGeom>
          <a:noFill/>
          <a:ln w="9525">
            <a:noFill/>
          </a:ln>
        </p:spPr>
        <p:txBody>
          <a:bodyPr>
            <a:spAutoFit/>
          </a:bodyPr>
          <a:lstStyle/>
          <a:p>
            <a:pPr>
              <a:spcBef>
                <a:spcPct val="50000"/>
              </a:spcBef>
            </a:pPr>
            <a:r>
              <a:rPr lang="en-US" altLang="zh-CN" sz="2400" b="1" dirty="0">
                <a:solidFill>
                  <a:srgbClr val="FF0000"/>
                </a:solidFill>
                <a:latin typeface="宋体" panose="02010600030101010101" pitchFamily="2" charset="-122"/>
              </a:rPr>
              <a:t>bǔ</a:t>
            </a:r>
            <a:r>
              <a:rPr lang="zh-CN" altLang="zh-CN" sz="2400" b="1" dirty="0">
                <a:solidFill>
                  <a:srgbClr val="FF0000"/>
                </a:solidFill>
                <a:latin typeface="宋体" panose="02010600030101010101" pitchFamily="2" charset="-122"/>
              </a:rPr>
              <a:t> </a:t>
            </a:r>
          </a:p>
        </p:txBody>
      </p:sp>
      <p:sp>
        <p:nvSpPr>
          <p:cNvPr id="4" name="Text Box 18"/>
          <p:cNvSpPr txBox="1"/>
          <p:nvPr/>
        </p:nvSpPr>
        <p:spPr>
          <a:xfrm>
            <a:off x="2058670" y="969010"/>
            <a:ext cx="1047750" cy="460375"/>
          </a:xfrm>
          <a:prstGeom prst="rect">
            <a:avLst/>
          </a:prstGeom>
          <a:noFill/>
          <a:ln w="9525">
            <a:noFill/>
          </a:ln>
        </p:spPr>
        <p:txBody>
          <a:bodyPr wrap="square">
            <a:spAutoFit/>
          </a:bodyPr>
          <a:lstStyle/>
          <a:p>
            <a:pPr>
              <a:spcBef>
                <a:spcPct val="50000"/>
              </a:spcBef>
            </a:pPr>
            <a:r>
              <a:rPr lang="en-US" altLang="zh-CN" sz="2400" b="1" dirty="0">
                <a:solidFill>
                  <a:srgbClr val="FF0000"/>
                </a:solidFill>
                <a:latin typeface="宋体" panose="02010600030101010101" pitchFamily="2" charset="-122"/>
              </a:rPr>
              <a:t>chēn</a:t>
            </a:r>
            <a:r>
              <a:rPr lang="zh-CN" altLang="zh-CN" sz="2400" b="1" dirty="0">
                <a:solidFill>
                  <a:srgbClr val="FF0000"/>
                </a:solidFill>
                <a:latin typeface="宋体" panose="02010600030101010101" pitchFamily="2" charset="-122"/>
              </a:rPr>
              <a:t> </a:t>
            </a:r>
          </a:p>
        </p:txBody>
      </p:sp>
      <p:sp>
        <p:nvSpPr>
          <p:cNvPr id="10" name="Text Box 18"/>
          <p:cNvSpPr txBox="1"/>
          <p:nvPr/>
        </p:nvSpPr>
        <p:spPr>
          <a:xfrm>
            <a:off x="4293235" y="969010"/>
            <a:ext cx="553720" cy="460375"/>
          </a:xfrm>
          <a:prstGeom prst="rect">
            <a:avLst/>
          </a:prstGeom>
          <a:noFill/>
          <a:ln w="9525">
            <a:noFill/>
          </a:ln>
        </p:spPr>
        <p:txBody>
          <a:bodyPr wrap="square">
            <a:spAutoFit/>
          </a:bodyPr>
          <a:lstStyle/>
          <a:p>
            <a:pPr>
              <a:spcBef>
                <a:spcPct val="50000"/>
              </a:spcBef>
            </a:pPr>
            <a:r>
              <a:rPr lang="en-US" altLang="zh-CN" sz="2400" b="1" dirty="0">
                <a:solidFill>
                  <a:srgbClr val="FF0000"/>
                </a:solidFill>
                <a:latin typeface="宋体" panose="02010600030101010101" pitchFamily="2" charset="-122"/>
                <a:sym typeface="+mn-ea"/>
              </a:rPr>
              <a:t>fú</a:t>
            </a:r>
            <a:r>
              <a:rPr lang="en-US" altLang="zh-CN" sz="2400" b="1" dirty="0">
                <a:solidFill>
                  <a:srgbClr val="FF0000"/>
                </a:solidFill>
                <a:latin typeface="宋体" panose="02010600030101010101" pitchFamily="2" charset="-122"/>
              </a:rPr>
              <a:t> </a:t>
            </a:r>
          </a:p>
        </p:txBody>
      </p:sp>
      <p:sp>
        <p:nvSpPr>
          <p:cNvPr id="15" name="Text Box 12"/>
          <p:cNvSpPr txBox="1"/>
          <p:nvPr/>
        </p:nvSpPr>
        <p:spPr>
          <a:xfrm>
            <a:off x="7096760" y="969010"/>
            <a:ext cx="643890" cy="460375"/>
          </a:xfrm>
          <a:prstGeom prst="rect">
            <a:avLst/>
          </a:prstGeom>
          <a:noFill/>
          <a:ln w="9525">
            <a:noFill/>
          </a:ln>
        </p:spPr>
        <p:txBody>
          <a:bodyPr wrap="none">
            <a:spAutoFit/>
          </a:bodyPr>
          <a:lstStyle/>
          <a:p>
            <a:pPr algn="l"/>
            <a:r>
              <a:rPr lang="en-US" altLang="zh-CN" sz="2400" b="1" dirty="0">
                <a:solidFill>
                  <a:srgbClr val="FF0000"/>
                </a:solidFill>
                <a:latin typeface="宋体" panose="02010600030101010101" pitchFamily="2" charset="-122"/>
              </a:rPr>
              <a:t>shè</a:t>
            </a:r>
          </a:p>
        </p:txBody>
      </p:sp>
      <p:sp>
        <p:nvSpPr>
          <p:cNvPr id="17" name="Text Box 15"/>
          <p:cNvSpPr txBox="1"/>
          <p:nvPr/>
        </p:nvSpPr>
        <p:spPr>
          <a:xfrm>
            <a:off x="2197100" y="1759585"/>
            <a:ext cx="1075055" cy="460375"/>
          </a:xfrm>
          <a:prstGeom prst="rect">
            <a:avLst/>
          </a:prstGeom>
          <a:noFill/>
          <a:ln w="9525">
            <a:noFill/>
          </a:ln>
        </p:spPr>
        <p:txBody>
          <a:bodyPr wrap="square">
            <a:spAutoFit/>
          </a:bodyPr>
          <a:lstStyle/>
          <a:p>
            <a:pPr>
              <a:spcBef>
                <a:spcPct val="50000"/>
              </a:spcBef>
            </a:pPr>
            <a:r>
              <a:rPr lang="en-US" altLang="zh-CN" sz="2400" b="1" dirty="0">
                <a:solidFill>
                  <a:srgbClr val="FF0000"/>
                </a:solidFill>
                <a:latin typeface="宋体" panose="02010600030101010101" pitchFamily="2" charset="-122"/>
              </a:rPr>
              <a:t>pú fú</a:t>
            </a:r>
          </a:p>
        </p:txBody>
      </p:sp>
      <p:sp>
        <p:nvSpPr>
          <p:cNvPr id="18" name="Text Box 15"/>
          <p:cNvSpPr txBox="1"/>
          <p:nvPr/>
        </p:nvSpPr>
        <p:spPr>
          <a:xfrm>
            <a:off x="3621405" y="1759585"/>
            <a:ext cx="1774825" cy="460375"/>
          </a:xfrm>
          <a:prstGeom prst="rect">
            <a:avLst/>
          </a:prstGeom>
          <a:noFill/>
          <a:ln w="9525">
            <a:noFill/>
          </a:ln>
        </p:spPr>
        <p:txBody>
          <a:bodyPr wrap="square">
            <a:spAutoFit/>
          </a:bodyPr>
          <a:lstStyle/>
          <a:p>
            <a:pPr>
              <a:spcBef>
                <a:spcPct val="50000"/>
              </a:spcBef>
            </a:pPr>
            <a:r>
              <a:rPr lang="en-US" altLang="zh-CN" sz="2400" b="1" dirty="0">
                <a:solidFill>
                  <a:srgbClr val="FF0000"/>
                </a:solidFill>
                <a:latin typeface="宋体" panose="02010600030101010101" pitchFamily="2" charset="-122"/>
              </a:rPr>
              <a:t>pán shān</a:t>
            </a:r>
          </a:p>
        </p:txBody>
      </p:sp>
      <p:sp>
        <p:nvSpPr>
          <p:cNvPr id="26" name="Text Box 15"/>
          <p:cNvSpPr txBox="1"/>
          <p:nvPr/>
        </p:nvSpPr>
        <p:spPr>
          <a:xfrm>
            <a:off x="5544185" y="1759585"/>
            <a:ext cx="1002665" cy="460375"/>
          </a:xfrm>
          <a:prstGeom prst="rect">
            <a:avLst/>
          </a:prstGeom>
          <a:noFill/>
          <a:ln w="9525">
            <a:noFill/>
          </a:ln>
        </p:spPr>
        <p:txBody>
          <a:bodyPr wrap="square">
            <a:spAutoFit/>
          </a:bodyPr>
          <a:lstStyle/>
          <a:p>
            <a:pPr>
              <a:spcBef>
                <a:spcPct val="50000"/>
              </a:spcBef>
            </a:pPr>
            <a:r>
              <a:rPr lang="en-US" altLang="zh-CN" sz="2400" b="1" dirty="0">
                <a:solidFill>
                  <a:srgbClr val="FF0000"/>
                </a:solidFill>
                <a:latin typeface="宋体" panose="02010600030101010101" pitchFamily="2" charset="-122"/>
              </a:rPr>
              <a:t>ɡuàn</a:t>
            </a:r>
          </a:p>
        </p:txBody>
      </p:sp>
      <p:sp>
        <p:nvSpPr>
          <p:cNvPr id="27" name="矩形 26"/>
          <p:cNvSpPr/>
          <p:nvPr/>
        </p:nvSpPr>
        <p:spPr>
          <a:xfrm>
            <a:off x="3866378" y="2584206"/>
            <a:ext cx="643890" cy="460375"/>
          </a:xfrm>
          <a:prstGeom prst="rect">
            <a:avLst/>
          </a:prstGeom>
        </p:spPr>
        <p:txBody>
          <a:bodyPr wrap="none">
            <a:spAutoFit/>
          </a:bodyPr>
          <a:lstStyle/>
          <a:p>
            <a:pPr>
              <a:defRPr/>
            </a:pPr>
            <a:r>
              <a:rPr lang="en-US" altLang="zh-CN" sz="2400" b="1" dirty="0">
                <a:solidFill>
                  <a:srgbClr val="FF0000"/>
                </a:solidFill>
                <a:latin typeface="宋体" panose="02010600030101010101" pitchFamily="2" charset="-122"/>
              </a:rPr>
              <a:t>nüè</a:t>
            </a:r>
          </a:p>
        </p:txBody>
      </p:sp>
      <p:sp>
        <p:nvSpPr>
          <p:cNvPr id="32" name="矩形 31"/>
          <p:cNvSpPr/>
          <p:nvPr/>
        </p:nvSpPr>
        <p:spPr>
          <a:xfrm>
            <a:off x="7463473" y="2553970"/>
            <a:ext cx="721995" cy="521970"/>
          </a:xfrm>
          <a:prstGeom prst="rect">
            <a:avLst/>
          </a:prstGeom>
          <a:noFill/>
          <a:ln w="9525">
            <a:noFill/>
          </a:ln>
        </p:spPr>
        <p:txBody>
          <a:bodyPr wrap="none">
            <a:spAutoFit/>
          </a:bodyPr>
          <a:lstStyle/>
          <a:p>
            <a:pPr algn="l"/>
            <a:r>
              <a:rPr lang="en-US" altLang="zh-CN" sz="2800" b="1" dirty="0">
                <a:solidFill>
                  <a:srgbClr val="FF0000"/>
                </a:solidFill>
                <a:latin typeface="宋体" panose="02010600030101010101" pitchFamily="2" charset="-122"/>
              </a:rPr>
              <a:t>huī</a:t>
            </a:r>
          </a:p>
        </p:txBody>
      </p:sp>
      <p:sp>
        <p:nvSpPr>
          <p:cNvPr id="33" name="矩形 32"/>
          <p:cNvSpPr/>
          <p:nvPr/>
        </p:nvSpPr>
        <p:spPr>
          <a:xfrm>
            <a:off x="633413" y="3309620"/>
            <a:ext cx="490220" cy="460375"/>
          </a:xfrm>
          <a:prstGeom prst="rect">
            <a:avLst/>
          </a:prstGeom>
          <a:noFill/>
          <a:ln w="9525">
            <a:noFill/>
          </a:ln>
        </p:spPr>
        <p:txBody>
          <a:bodyPr wrap="none">
            <a:spAutoFit/>
          </a:bodyPr>
          <a:lstStyle/>
          <a:p>
            <a:pPr algn="l"/>
            <a:r>
              <a:rPr lang="en-US" altLang="zh-CN" sz="2400" b="1" dirty="0">
                <a:solidFill>
                  <a:srgbClr val="FF0000"/>
                </a:solidFill>
                <a:latin typeface="宋体" panose="02010600030101010101" pitchFamily="2" charset="-122"/>
              </a:rPr>
              <a:t>mú</a:t>
            </a:r>
          </a:p>
        </p:txBody>
      </p:sp>
      <p:sp>
        <p:nvSpPr>
          <p:cNvPr id="34" name="矩形 33"/>
          <p:cNvSpPr/>
          <p:nvPr/>
        </p:nvSpPr>
        <p:spPr>
          <a:xfrm>
            <a:off x="3830003" y="4121150"/>
            <a:ext cx="1565910" cy="460375"/>
          </a:xfrm>
          <a:prstGeom prst="rect">
            <a:avLst/>
          </a:prstGeom>
          <a:noFill/>
          <a:ln w="9525">
            <a:noFill/>
          </a:ln>
        </p:spPr>
        <p:txBody>
          <a:bodyPr wrap="none">
            <a:spAutoFit/>
          </a:bodyPr>
          <a:lstStyle/>
          <a:p>
            <a:pPr algn="l"/>
            <a:r>
              <a:rPr lang="en-US" altLang="zh-CN" sz="2400" b="1" dirty="0">
                <a:solidFill>
                  <a:srgbClr val="FF0000"/>
                </a:solidFill>
                <a:latin typeface="宋体" panose="02010600030101010101" pitchFamily="2" charset="-122"/>
              </a:rPr>
              <a:t>jìng tíng</a:t>
            </a:r>
          </a:p>
        </p:txBody>
      </p:sp>
      <p:sp>
        <p:nvSpPr>
          <p:cNvPr id="35" name="矩形 34"/>
          <p:cNvSpPr/>
          <p:nvPr/>
        </p:nvSpPr>
        <p:spPr>
          <a:xfrm>
            <a:off x="2196885" y="3324394"/>
            <a:ext cx="643890" cy="460375"/>
          </a:xfrm>
          <a:prstGeom prst="rect">
            <a:avLst/>
          </a:prstGeom>
        </p:spPr>
        <p:txBody>
          <a:bodyPr wrap="none">
            <a:spAutoFit/>
          </a:bodyPr>
          <a:lstStyle/>
          <a:p>
            <a:pPr>
              <a:defRPr/>
            </a:pPr>
            <a:r>
              <a:rPr lang="en-US" altLang="zh-CN" sz="2400" b="1" dirty="0">
                <a:solidFill>
                  <a:srgbClr val="FF0000"/>
                </a:solidFill>
                <a:latin typeface="宋体" panose="02010600030101010101" pitchFamily="2" charset="-122"/>
              </a:rPr>
              <a:t>háo</a:t>
            </a:r>
            <a:endParaRPr lang="en-US" altLang="zh-CN" sz="2400" b="1" dirty="0">
              <a:solidFill>
                <a:srgbClr val="FF0000"/>
              </a:solidFill>
              <a:latin typeface="宋体" panose="02010600030101010101" pitchFamily="2" charset="-122"/>
              <a:ea typeface="+mn-ea"/>
            </a:endParaRPr>
          </a:p>
        </p:txBody>
      </p:sp>
      <p:sp>
        <p:nvSpPr>
          <p:cNvPr id="36" name="矩形 35"/>
          <p:cNvSpPr/>
          <p:nvPr/>
        </p:nvSpPr>
        <p:spPr>
          <a:xfrm>
            <a:off x="4112895" y="3324225"/>
            <a:ext cx="932180" cy="460375"/>
          </a:xfrm>
          <a:prstGeom prst="rect">
            <a:avLst/>
          </a:prstGeom>
        </p:spPr>
        <p:txBody>
          <a:bodyPr wrap="square">
            <a:spAutoFit/>
          </a:bodyPr>
          <a:lstStyle/>
          <a:p>
            <a:pPr algn="l">
              <a:buClrTx/>
              <a:buSzTx/>
            </a:pPr>
            <a:r>
              <a:rPr lang="en-US" altLang="zh-CN" sz="2400" b="1" dirty="0">
                <a:solidFill>
                  <a:srgbClr val="FF0000"/>
                </a:solidFill>
                <a:latin typeface="宋体" panose="02010600030101010101" pitchFamily="2" charset="-122"/>
              </a:rPr>
              <a:t>liǎn</a:t>
            </a:r>
          </a:p>
        </p:txBody>
      </p:sp>
      <p:sp>
        <p:nvSpPr>
          <p:cNvPr id="37" name="矩形 36"/>
          <p:cNvSpPr/>
          <p:nvPr/>
        </p:nvSpPr>
        <p:spPr>
          <a:xfrm>
            <a:off x="5396230" y="3324225"/>
            <a:ext cx="1058545" cy="460375"/>
          </a:xfrm>
          <a:prstGeom prst="rect">
            <a:avLst/>
          </a:prstGeom>
        </p:spPr>
        <p:txBody>
          <a:bodyPr wrap="square">
            <a:spAutoFit/>
          </a:bodyPr>
          <a:lstStyle/>
          <a:p>
            <a:pPr>
              <a:defRPr/>
            </a:pPr>
            <a:r>
              <a:rPr lang="en-US" altLang="zh-CN" sz="2400" b="1" dirty="0">
                <a:solidFill>
                  <a:srgbClr val="FF0000"/>
                </a:solidFill>
                <a:latin typeface="宋体" panose="02010600030101010101" pitchFamily="2" charset="-122"/>
              </a:rPr>
              <a:t>zhòu</a:t>
            </a:r>
          </a:p>
        </p:txBody>
      </p:sp>
      <p:sp>
        <p:nvSpPr>
          <p:cNvPr id="38" name="矩形 37"/>
          <p:cNvSpPr/>
          <p:nvPr/>
        </p:nvSpPr>
        <p:spPr>
          <a:xfrm>
            <a:off x="7174865" y="3324225"/>
            <a:ext cx="1011555" cy="521970"/>
          </a:xfrm>
          <a:prstGeom prst="rect">
            <a:avLst/>
          </a:prstGeom>
        </p:spPr>
        <p:txBody>
          <a:bodyPr wrap="square">
            <a:spAutoFit/>
          </a:bodyPr>
          <a:lstStyle/>
          <a:p>
            <a:pPr>
              <a:defRPr/>
            </a:pPr>
            <a:r>
              <a:rPr lang="en-US" altLang="zh-CN" sz="2800" b="1" dirty="0">
                <a:solidFill>
                  <a:srgbClr val="FF0000"/>
                </a:solidFill>
                <a:latin typeface="宋体" panose="02010600030101010101" pitchFamily="2" charset="-122"/>
              </a:rPr>
              <a:t>cuān</a:t>
            </a:r>
          </a:p>
        </p:txBody>
      </p:sp>
      <p:grpSp>
        <p:nvGrpSpPr>
          <p:cNvPr id="39" name="组合 38"/>
          <p:cNvGrpSpPr/>
          <p:nvPr/>
        </p:nvGrpSpPr>
        <p:grpSpPr>
          <a:xfrm>
            <a:off x="18415" y="212725"/>
            <a:ext cx="2346325" cy="605155"/>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40"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识文辩词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Horizontal)">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6"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Horizont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Horizont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6"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barn(inHorizontal)">
                                      <p:cBhvr>
                                        <p:cTn id="112" dur="500"/>
                                        <p:tgtEl>
                                          <p:spTgt spid="34"/>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arn(inHorizontal)">
                                      <p:cBhvr>
                                        <p:cTn id="1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P spid="23" grpId="0"/>
      <p:bldP spid="24" grpId="0"/>
      <p:bldP spid="25" grpId="0"/>
      <p:bldP spid="3" grpId="0"/>
      <p:bldP spid="4" grpId="0"/>
      <p:bldP spid="10" grpId="0"/>
      <p:bldP spid="15" grpId="0"/>
      <p:bldP spid="17" grpId="0"/>
      <p:bldP spid="18" grpId="0"/>
      <p:bldP spid="26" grpId="0"/>
      <p:bldP spid="27"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3610610" y="541655"/>
            <a:ext cx="2013585"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rgbClr val="0000FF"/>
                </a:solidFill>
                <a:latin typeface="黑体" panose="02010609060101010101" pitchFamily="2" charset="-122"/>
                <a:ea typeface="黑体" panose="02010609060101010101" pitchFamily="2" charset="-122"/>
              </a:rPr>
              <a:t>◆多音字</a:t>
            </a:r>
          </a:p>
        </p:txBody>
      </p:sp>
      <p:sp>
        <p:nvSpPr>
          <p:cNvPr id="3" name="矩形 2"/>
          <p:cNvSpPr>
            <a:spLocks noChangeArrowheads="1"/>
          </p:cNvSpPr>
          <p:nvPr/>
        </p:nvSpPr>
        <p:spPr bwMode="auto">
          <a:xfrm>
            <a:off x="1481455" y="1362710"/>
            <a:ext cx="3263265" cy="1296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zh-CN" altLang="en-US" sz="2800" b="1">
                <a:latin typeface="黑体" panose="02010609060101010101" pitchFamily="2" charset="-122"/>
                <a:ea typeface="黑体" panose="02010609060101010101" pitchFamily="2" charset="-122"/>
                <a:cs typeface="黑体" panose="02010609060101010101" pitchFamily="2" charset="-122"/>
              </a:rPr>
              <a:t>（    ）蛋壳（    ）金蝉脱壳</a:t>
            </a:r>
          </a:p>
        </p:txBody>
      </p:sp>
      <p:sp>
        <p:nvSpPr>
          <p:cNvPr id="4" name="矩形 3"/>
          <p:cNvSpPr>
            <a:spLocks noChangeArrowheads="1"/>
          </p:cNvSpPr>
          <p:nvPr/>
        </p:nvSpPr>
        <p:spPr bwMode="auto">
          <a:xfrm>
            <a:off x="5187950" y="1207135"/>
            <a:ext cx="346710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800" b="1">
                <a:latin typeface="黑体" panose="02010609060101010101" pitchFamily="2" charset="-122"/>
                <a:ea typeface="黑体" panose="02010609060101010101" pitchFamily="2" charset="-122"/>
                <a:cs typeface="黑体" panose="02010609060101010101" pitchFamily="2" charset="-122"/>
              </a:rPr>
              <a:t>（     ）差事</a:t>
            </a:r>
          </a:p>
          <a:p>
            <a:pPr>
              <a:lnSpc>
                <a:spcPct val="120000"/>
              </a:lnSpc>
            </a:pPr>
            <a:r>
              <a:rPr lang="zh-CN" altLang="en-US" sz="2800" b="1">
                <a:latin typeface="黑体" panose="02010609060101010101" pitchFamily="2" charset="-122"/>
                <a:ea typeface="黑体" panose="02010609060101010101" pitchFamily="2" charset="-122"/>
                <a:cs typeface="黑体" panose="02010609060101010101" pitchFamily="2" charset="-122"/>
              </a:rPr>
              <a:t>（     ）阴差阳错</a:t>
            </a:r>
            <a:endParaRPr lang="en-US" altLang="zh-CN" sz="2800" b="1">
              <a:latin typeface="黑体" panose="02010609060101010101" pitchFamily="2" charset="-122"/>
              <a:ea typeface="黑体" panose="02010609060101010101" pitchFamily="2" charset="-122"/>
              <a:cs typeface="黑体" panose="02010609060101010101" pitchFamily="2" charset="-122"/>
            </a:endParaRPr>
          </a:p>
          <a:p>
            <a:pPr>
              <a:lnSpc>
                <a:spcPct val="120000"/>
              </a:lnSpc>
            </a:pPr>
            <a:r>
              <a:rPr lang="zh-CN" altLang="en-US" sz="2800" b="1">
                <a:latin typeface="黑体" panose="02010609060101010101" pitchFamily="2" charset="-122"/>
                <a:ea typeface="黑体" panose="02010609060101010101" pitchFamily="2" charset="-122"/>
                <a:cs typeface="黑体" panose="02010609060101010101" pitchFamily="2" charset="-122"/>
              </a:rPr>
              <a:t>（     ）差不多</a:t>
            </a:r>
          </a:p>
        </p:txBody>
      </p:sp>
      <p:sp>
        <p:nvSpPr>
          <p:cNvPr id="5" name="矩形 4"/>
          <p:cNvSpPr>
            <a:spLocks noChangeArrowheads="1"/>
          </p:cNvSpPr>
          <p:nvPr/>
        </p:nvSpPr>
        <p:spPr bwMode="auto">
          <a:xfrm>
            <a:off x="1640205" y="3156585"/>
            <a:ext cx="2877185" cy="1124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800" b="1">
                <a:latin typeface="黑体" panose="02010609060101010101" pitchFamily="2" charset="-122"/>
                <a:ea typeface="黑体" panose="02010609060101010101" pitchFamily="2" charset="-122"/>
                <a:cs typeface="黑体" panose="02010609060101010101" pitchFamily="2" charset="-122"/>
              </a:rPr>
              <a:t>（    ）冠军（    ）皇冠</a:t>
            </a:r>
          </a:p>
        </p:txBody>
      </p:sp>
      <p:sp>
        <p:nvSpPr>
          <p:cNvPr id="6" name="矩形 5"/>
          <p:cNvSpPr>
            <a:spLocks noChangeArrowheads="1"/>
          </p:cNvSpPr>
          <p:nvPr/>
        </p:nvSpPr>
        <p:spPr bwMode="auto">
          <a:xfrm>
            <a:off x="5288915" y="3223260"/>
            <a:ext cx="3265170" cy="1124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800" b="1">
                <a:latin typeface="黑体" panose="02010609060101010101" pitchFamily="2" charset="-122"/>
                <a:ea typeface="黑体" panose="02010609060101010101" pitchFamily="2" charset="-122"/>
                <a:cs typeface="黑体" panose="02010609060101010101" pitchFamily="2" charset="-122"/>
              </a:rPr>
              <a:t>（    ）睡觉（    ）觉悟</a:t>
            </a:r>
          </a:p>
        </p:txBody>
      </p:sp>
      <p:sp>
        <p:nvSpPr>
          <p:cNvPr id="7" name="矩形 6"/>
          <p:cNvSpPr>
            <a:spLocks noChangeArrowheads="1"/>
          </p:cNvSpPr>
          <p:nvPr/>
        </p:nvSpPr>
        <p:spPr bwMode="auto">
          <a:xfrm>
            <a:off x="710033" y="1715397"/>
            <a:ext cx="591185" cy="632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3200" b="1">
                <a:solidFill>
                  <a:srgbClr val="FF0000"/>
                </a:solidFill>
                <a:latin typeface="黑体" panose="02010609060101010101" pitchFamily="2" charset="-122"/>
                <a:ea typeface="黑体" panose="02010609060101010101" pitchFamily="2" charset="-122"/>
              </a:rPr>
              <a:t>壳</a:t>
            </a:r>
          </a:p>
        </p:txBody>
      </p:sp>
      <p:sp>
        <p:nvSpPr>
          <p:cNvPr id="8" name="左大括号 7"/>
          <p:cNvSpPr/>
          <p:nvPr/>
        </p:nvSpPr>
        <p:spPr>
          <a:xfrm>
            <a:off x="1481455" y="1548130"/>
            <a:ext cx="159385" cy="1110615"/>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400" b="1">
              <a:latin typeface="黑体" panose="02010609060101010101" pitchFamily="2" charset="-122"/>
              <a:ea typeface="黑体" panose="02010609060101010101" pitchFamily="2" charset="-122"/>
            </a:endParaRPr>
          </a:p>
        </p:txBody>
      </p:sp>
      <p:sp>
        <p:nvSpPr>
          <p:cNvPr id="9" name="矩形 8"/>
          <p:cNvSpPr>
            <a:spLocks noChangeArrowheads="1"/>
          </p:cNvSpPr>
          <p:nvPr/>
        </p:nvSpPr>
        <p:spPr bwMode="auto">
          <a:xfrm>
            <a:off x="4561702" y="1643008"/>
            <a:ext cx="591185" cy="681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3200" b="1">
                <a:solidFill>
                  <a:srgbClr val="FF0000"/>
                </a:solidFill>
                <a:latin typeface="黑体" panose="02010609060101010101" pitchFamily="2" charset="-122"/>
                <a:ea typeface="黑体" panose="02010609060101010101" pitchFamily="2" charset="-122"/>
              </a:rPr>
              <a:t>差</a:t>
            </a:r>
          </a:p>
        </p:txBody>
      </p:sp>
      <p:sp>
        <p:nvSpPr>
          <p:cNvPr id="10" name="矩形 9"/>
          <p:cNvSpPr/>
          <p:nvPr/>
        </p:nvSpPr>
        <p:spPr>
          <a:xfrm>
            <a:off x="2031785" y="1548037"/>
            <a:ext cx="542290" cy="521970"/>
          </a:xfrm>
          <a:prstGeom prst="rect">
            <a:avLst/>
          </a:prstGeom>
        </p:spPr>
        <p:txBody>
          <a:bodyPr wrap="non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ké</a:t>
            </a:r>
          </a:p>
        </p:txBody>
      </p:sp>
      <p:sp>
        <p:nvSpPr>
          <p:cNvPr id="11" name="矩形 10"/>
          <p:cNvSpPr/>
          <p:nvPr/>
        </p:nvSpPr>
        <p:spPr>
          <a:xfrm>
            <a:off x="1852296" y="2069793"/>
            <a:ext cx="901700" cy="521970"/>
          </a:xfrm>
          <a:prstGeom prst="rect">
            <a:avLst/>
          </a:prstGeom>
        </p:spPr>
        <p:txBody>
          <a:bodyPr wrap="non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qiào</a:t>
            </a:r>
          </a:p>
        </p:txBody>
      </p:sp>
      <p:sp>
        <p:nvSpPr>
          <p:cNvPr id="12" name="左大括号 11"/>
          <p:cNvSpPr/>
          <p:nvPr/>
        </p:nvSpPr>
        <p:spPr>
          <a:xfrm>
            <a:off x="5102225" y="1283335"/>
            <a:ext cx="255905" cy="1505585"/>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400" b="1">
              <a:latin typeface="黑体" panose="02010609060101010101" pitchFamily="2" charset="-122"/>
              <a:ea typeface="黑体" panose="02010609060101010101" pitchFamily="2" charset="-122"/>
            </a:endParaRPr>
          </a:p>
        </p:txBody>
      </p:sp>
      <p:sp>
        <p:nvSpPr>
          <p:cNvPr id="13" name="矩形 12"/>
          <p:cNvSpPr/>
          <p:nvPr/>
        </p:nvSpPr>
        <p:spPr>
          <a:xfrm>
            <a:off x="5624195" y="1300480"/>
            <a:ext cx="1075055" cy="521970"/>
          </a:xfrm>
          <a:prstGeom prst="rect">
            <a:avLst/>
          </a:prstGeom>
        </p:spPr>
        <p:txBody>
          <a:bodyPr wrap="squar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chāi</a:t>
            </a:r>
          </a:p>
        </p:txBody>
      </p:sp>
      <p:sp>
        <p:nvSpPr>
          <p:cNvPr id="14" name="矩形 13"/>
          <p:cNvSpPr/>
          <p:nvPr/>
        </p:nvSpPr>
        <p:spPr>
          <a:xfrm>
            <a:off x="5624445" y="1822723"/>
            <a:ext cx="749034" cy="521970"/>
          </a:xfrm>
          <a:prstGeom prst="rect">
            <a:avLst/>
          </a:prstGeom>
        </p:spPr>
        <p:txBody>
          <a:bodyPr>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chā</a:t>
            </a:r>
          </a:p>
        </p:txBody>
      </p:sp>
      <p:sp>
        <p:nvSpPr>
          <p:cNvPr id="15" name="矩形 14"/>
          <p:cNvSpPr>
            <a:spLocks noChangeArrowheads="1"/>
          </p:cNvSpPr>
          <p:nvPr/>
        </p:nvSpPr>
        <p:spPr bwMode="auto">
          <a:xfrm>
            <a:off x="4562024" y="3417175"/>
            <a:ext cx="591185" cy="681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3200" b="1">
                <a:solidFill>
                  <a:srgbClr val="FF0000"/>
                </a:solidFill>
                <a:latin typeface="黑体" panose="02010609060101010101" pitchFamily="2" charset="-122"/>
                <a:ea typeface="黑体" panose="02010609060101010101" pitchFamily="2" charset="-122"/>
              </a:rPr>
              <a:t>觉</a:t>
            </a:r>
          </a:p>
        </p:txBody>
      </p:sp>
      <p:sp>
        <p:nvSpPr>
          <p:cNvPr id="18" name="Title 6"/>
          <p:cNvSpPr txBox="1"/>
          <p:nvPr>
            <p:custDataLst>
              <p:tags r:id="rId1"/>
            </p:custDataLst>
          </p:nvPr>
        </p:nvSpPr>
        <p:spPr>
          <a:xfrm>
            <a:off x="709930" y="3338195"/>
            <a:ext cx="569595" cy="564515"/>
          </a:xfrm>
          <a:prstGeom prst="rect">
            <a:avLst/>
          </a:prstGeom>
          <a:noFill/>
          <a:ln w="3175">
            <a:noFill/>
            <a:prstDash val="dash"/>
          </a:ln>
          <a:extLst>
            <a:ext uri="{909E8E84-426E-40DD-AFC4-6F175D3DCCD1}">
              <a14:hiddenFill xmlns=""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3200" b="1" spc="320">
                <a:ln w="3175">
                  <a:noFill/>
                  <a:prstDash val="dash"/>
                </a:ln>
                <a:solidFill>
                  <a:srgbClr val="FF0000"/>
                </a:solidFill>
                <a:uFillTx/>
                <a:latin typeface="黑体" panose="02010609060101010101" pitchFamily="2" charset="-122"/>
                <a:ea typeface="黑体" panose="02010609060101010101" pitchFamily="2" charset="-122"/>
                <a:cs typeface="微软雅黑" panose="020B0503020204020204" pitchFamily="34" charset="-122"/>
                <a:sym typeface="+mn-ea"/>
              </a:rPr>
              <a:t>冠</a:t>
            </a:r>
          </a:p>
        </p:txBody>
      </p:sp>
      <p:sp>
        <p:nvSpPr>
          <p:cNvPr id="17" name="左大括号 16"/>
          <p:cNvSpPr/>
          <p:nvPr/>
        </p:nvSpPr>
        <p:spPr>
          <a:xfrm>
            <a:off x="1427480" y="3283585"/>
            <a:ext cx="267335" cy="82042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400" b="1">
              <a:latin typeface="黑体" panose="02010609060101010101" pitchFamily="2" charset="-122"/>
              <a:ea typeface="黑体" panose="02010609060101010101" pitchFamily="2" charset="-122"/>
            </a:endParaRPr>
          </a:p>
        </p:txBody>
      </p:sp>
      <p:sp>
        <p:nvSpPr>
          <p:cNvPr id="19" name="左大括号 18"/>
          <p:cNvSpPr/>
          <p:nvPr/>
        </p:nvSpPr>
        <p:spPr>
          <a:xfrm>
            <a:off x="5186680" y="3382645"/>
            <a:ext cx="249555" cy="88519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400" b="1">
              <a:latin typeface="黑体" panose="02010609060101010101" pitchFamily="2" charset="-122"/>
              <a:ea typeface="黑体" panose="02010609060101010101" pitchFamily="2" charset="-122"/>
            </a:endParaRPr>
          </a:p>
        </p:txBody>
      </p:sp>
      <p:sp>
        <p:nvSpPr>
          <p:cNvPr id="20" name="矩形 19"/>
          <p:cNvSpPr/>
          <p:nvPr/>
        </p:nvSpPr>
        <p:spPr>
          <a:xfrm>
            <a:off x="1979823" y="3223143"/>
            <a:ext cx="901700" cy="521970"/>
          </a:xfrm>
          <a:prstGeom prst="rect">
            <a:avLst/>
          </a:prstGeom>
        </p:spPr>
        <p:txBody>
          <a:bodyPr wrap="non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ɡuàn</a:t>
            </a:r>
          </a:p>
        </p:txBody>
      </p:sp>
      <p:sp>
        <p:nvSpPr>
          <p:cNvPr id="21" name="矩形 20"/>
          <p:cNvSpPr/>
          <p:nvPr/>
        </p:nvSpPr>
        <p:spPr>
          <a:xfrm>
            <a:off x="1979667" y="3745206"/>
            <a:ext cx="901700" cy="521970"/>
          </a:xfrm>
          <a:prstGeom prst="rect">
            <a:avLst/>
          </a:prstGeom>
        </p:spPr>
        <p:txBody>
          <a:bodyPr wrap="non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ɡuān</a:t>
            </a:r>
          </a:p>
        </p:txBody>
      </p:sp>
      <p:sp>
        <p:nvSpPr>
          <p:cNvPr id="23" name="矩形 22"/>
          <p:cNvSpPr/>
          <p:nvPr/>
        </p:nvSpPr>
        <p:spPr>
          <a:xfrm>
            <a:off x="5624500" y="3283474"/>
            <a:ext cx="901700" cy="521970"/>
          </a:xfrm>
          <a:prstGeom prst="rect">
            <a:avLst/>
          </a:prstGeom>
        </p:spPr>
        <p:txBody>
          <a:bodyPr wrap="non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jiào</a:t>
            </a:r>
          </a:p>
        </p:txBody>
      </p:sp>
      <p:sp>
        <p:nvSpPr>
          <p:cNvPr id="24" name="矩形 23"/>
          <p:cNvSpPr/>
          <p:nvPr/>
        </p:nvSpPr>
        <p:spPr>
          <a:xfrm>
            <a:off x="5714607" y="3759180"/>
            <a:ext cx="721995" cy="521970"/>
          </a:xfrm>
          <a:prstGeom prst="rect">
            <a:avLst/>
          </a:prstGeom>
        </p:spPr>
        <p:txBody>
          <a:bodyPr wrap="none">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jué</a:t>
            </a:r>
          </a:p>
        </p:txBody>
      </p:sp>
      <p:sp>
        <p:nvSpPr>
          <p:cNvPr id="25" name="矩形 24"/>
          <p:cNvSpPr/>
          <p:nvPr/>
        </p:nvSpPr>
        <p:spPr>
          <a:xfrm>
            <a:off x="5624284" y="2326709"/>
            <a:ext cx="749034" cy="521970"/>
          </a:xfrm>
          <a:prstGeom prst="rect">
            <a:avLst/>
          </a:prstGeom>
        </p:spPr>
        <p:txBody>
          <a:bodyPr>
            <a:spAutoFit/>
          </a:bodyPr>
          <a:lstStyle/>
          <a:p>
            <a:pPr>
              <a:defRPr/>
            </a:pPr>
            <a:r>
              <a:rPr lang="en-US" altLang="zh-CN" sz="2800" b="1" dirty="0" err="1">
                <a:solidFill>
                  <a:srgbClr val="0000FF"/>
                </a:solidFill>
                <a:latin typeface="黑体" panose="02010609060101010101" pitchFamily="2" charset="-122"/>
                <a:ea typeface="黑体" panose="02010609060101010101" pitchFamily="2" charset="-122"/>
              </a:rPr>
              <a:t>chà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bldLvl="0" animBg="1"/>
      <p:bldP spid="9" grpId="0"/>
      <p:bldP spid="10" grpId="0"/>
      <p:bldP spid="11" grpId="0"/>
      <p:bldP spid="12" grpId="0" bldLvl="0" animBg="1"/>
      <p:bldP spid="13" grpId="0"/>
      <p:bldP spid="14" grpId="0"/>
      <p:bldP spid="15" grpId="0"/>
      <p:bldP spid="17" grpId="0" bldLvl="0" animBg="1"/>
      <p:bldP spid="19" grpId="0" bldLvl="0" animBg="1"/>
      <p:bldP spid="20" grpId="0"/>
      <p:bldP spid="21"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a:spLocks noChangeArrowheads="1"/>
          </p:cNvSpPr>
          <p:nvPr/>
        </p:nvSpPr>
        <p:spPr bwMode="auto">
          <a:xfrm>
            <a:off x="3276482" y="311205"/>
            <a:ext cx="1970405"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00FF"/>
                </a:solidFill>
                <a:latin typeface="黑体" panose="02010609060101010101" pitchFamily="2" charset="-122"/>
                <a:ea typeface="黑体" panose="02010609060101010101" pitchFamily="2" charset="-122"/>
              </a:rPr>
              <a:t>◆词语集注</a:t>
            </a:r>
          </a:p>
        </p:txBody>
      </p:sp>
      <p:sp>
        <p:nvSpPr>
          <p:cNvPr id="15363" name="矩形 2"/>
          <p:cNvSpPr>
            <a:spLocks noChangeArrowheads="1"/>
          </p:cNvSpPr>
          <p:nvPr/>
        </p:nvSpPr>
        <p:spPr bwMode="auto">
          <a:xfrm>
            <a:off x="-12700" y="892810"/>
            <a:ext cx="9169400" cy="3992880"/>
          </a:xfrm>
          <a:prstGeom prst="rect">
            <a:avLst/>
          </a:prstGeom>
          <a:solidFill>
            <a:schemeClr val="bg1">
              <a:alpha val="2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【嗔怪】</a:t>
            </a:r>
            <a:r>
              <a:rPr lang="zh-CN" altLang="en-US" sz="2800" b="1" dirty="0">
                <a:latin typeface="黑体" panose="02010609060101010101" pitchFamily="2" charset="-122"/>
                <a:ea typeface="黑体" panose="02010609060101010101" pitchFamily="2" charset="-122"/>
                <a:cs typeface="黑体" panose="02010609060101010101" pitchFamily="2" charset="-122"/>
              </a:rPr>
              <a:t>对人表示不满。</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匍匐】</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以腹贴地前进。</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a:p>
            <a:pPr>
              <a:lnSpc>
                <a:spcPct val="100000"/>
              </a:lnSpc>
              <a:spcBef>
                <a:spcPts val="600"/>
              </a:spcBef>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【需索】</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索取，求取。</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【俯冲】</a:t>
            </a:r>
            <a:r>
              <a:rPr lang="en-US" altLang="zh-CN" sz="2800" b="1" dirty="0">
                <a:latin typeface="黑体" panose="02010609060101010101" pitchFamily="2" charset="-122"/>
                <a:ea typeface="黑体" panose="02010609060101010101" pitchFamily="2" charset="-122"/>
                <a:cs typeface="黑体" panose="02010609060101010101" pitchFamily="2" charset="-122"/>
                <a:sym typeface="+mn-ea"/>
              </a:rPr>
              <a:t>(</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飞机等</a:t>
            </a:r>
            <a:r>
              <a:rPr lang="en-US" altLang="zh-CN" sz="2800" b="1" dirty="0">
                <a:latin typeface="黑体" panose="02010609060101010101" pitchFamily="2" charset="-122"/>
                <a:ea typeface="黑体" panose="02010609060101010101" pitchFamily="2" charset="-122"/>
                <a:cs typeface="黑体" panose="02010609060101010101" pitchFamily="2" charset="-122"/>
                <a:sym typeface="+mn-ea"/>
              </a:rPr>
              <a:t>)</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以高速度向下飞。</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a:p>
            <a:pPr>
              <a:lnSpc>
                <a:spcPct val="11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【蹒跚】</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腿脚不灵便，走路缓慢、摇摆的样子。</a:t>
            </a:r>
          </a:p>
          <a:p>
            <a:pPr>
              <a:lnSpc>
                <a:spcPct val="110000"/>
              </a:lnSpc>
              <a:spcBef>
                <a:spcPts val="600"/>
              </a:spcBef>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【滑翔】</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物体不依靠动力，而利用空气的浮力和本身重力的相互作用在空中飘行。</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a:p>
            <a:pPr>
              <a:lnSpc>
                <a:spcPct val="11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【怪诞不经】</a:t>
            </a:r>
            <a:r>
              <a:rPr lang="zh-CN" altLang="en-US" sz="2800" b="1" dirty="0">
                <a:latin typeface="黑体" panose="02010609060101010101" pitchFamily="2" charset="-122"/>
                <a:ea typeface="黑体" panose="02010609060101010101" pitchFamily="2" charset="-122"/>
                <a:cs typeface="黑体" panose="02010609060101010101" pitchFamily="2" charset="-122"/>
              </a:rPr>
              <a:t>离奇古怪，不合常理。</a:t>
            </a:r>
          </a:p>
          <a:p>
            <a:pPr>
              <a:lnSpc>
                <a:spcPct val="11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【大相径庭】</a:t>
            </a:r>
            <a:r>
              <a:rPr lang="zh-CN" altLang="en-US" sz="2800" b="1" dirty="0">
                <a:latin typeface="黑体" panose="02010609060101010101" pitchFamily="2" charset="-122"/>
                <a:ea typeface="黑体" panose="02010609060101010101" pitchFamily="2" charset="-122"/>
                <a:cs typeface="黑体" panose="02010609060101010101" pitchFamily="2" charset="-122"/>
              </a:rPr>
              <a:t>形容彼此相差很远。</a:t>
            </a:r>
          </a:p>
          <a:p>
            <a:pPr>
              <a:lnSpc>
                <a:spcPct val="11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【神采奕奕】</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形容精神饱满，容光焕发。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7990" y="1990725"/>
            <a:ext cx="8287385" cy="2276475"/>
          </a:xfrm>
          <a:prstGeom prst="rect">
            <a:avLst/>
          </a:prstGeom>
          <a:solidFill>
            <a:schemeClr val="accent2">
              <a:lumMod val="40000"/>
              <a:lumOff val="60000"/>
              <a:alpha val="25000"/>
            </a:schemeClr>
          </a:solidFill>
        </p:spPr>
        <p:txBody>
          <a:bodyPr wrap="square">
            <a:spAutoFit/>
          </a:bodyPr>
          <a:lstStyle/>
          <a:p>
            <a:pPr>
              <a:lnSpc>
                <a:spcPct val="110000"/>
              </a:lnSpc>
              <a:spcBef>
                <a:spcPts val="1200"/>
              </a:spcBef>
              <a:defRPr/>
            </a:pPr>
            <a:r>
              <a:rPr lang="zh-CN" altLang="en-US" sz="3000" b="1" dirty="0">
                <a:latin typeface="黑体" panose="02010609060101010101" pitchFamily="2" charset="-122"/>
                <a:ea typeface="黑体" panose="02010609060101010101" pitchFamily="2" charset="-122"/>
                <a:cs typeface="黑体" panose="02010609060101010101" pitchFamily="2" charset="-122"/>
              </a:rPr>
              <a:t>    </a:t>
            </a: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rPr>
              <a:t>第一部分（1）：</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总领全文，写“我”研究动物时出现的趣事，被人视为疯子。</a:t>
            </a:r>
            <a:endParaRPr lang="en-US" altLang="zh-CN" sz="3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10000"/>
              </a:lnSpc>
              <a:spcBef>
                <a:spcPts val="1200"/>
              </a:spcBef>
              <a:defRPr/>
            </a:pPr>
            <a:r>
              <a:rPr lang="zh-CN" altLang="en-US" sz="3000" b="1" dirty="0">
                <a:latin typeface="黑体" panose="02010609060101010101" pitchFamily="2" charset="-122"/>
                <a:ea typeface="黑体" panose="02010609060101010101" pitchFamily="2" charset="-122"/>
                <a:cs typeface="黑体" panose="02010609060101010101" pitchFamily="2" charset="-122"/>
              </a:rPr>
              <a:t>   </a:t>
            </a:r>
            <a:r>
              <a:rPr lang="zh-CN" altLang="en-US" sz="3000" b="1" dirty="0">
                <a:solidFill>
                  <a:srgbClr val="FF00FF"/>
                </a:solidFill>
                <a:latin typeface="黑体" panose="02010609060101010101" pitchFamily="2" charset="-122"/>
                <a:ea typeface="黑体" panose="02010609060101010101" pitchFamily="2" charset="-122"/>
                <a:cs typeface="黑体" panose="02010609060101010101" pitchFamily="2" charset="-122"/>
              </a:rPr>
              <a:t> 第二部分（2～19）：</a:t>
            </a:r>
            <a:r>
              <a:rPr lang="zh-CN" altLang="en-US" sz="3000" b="1" dirty="0">
                <a:solidFill>
                  <a:srgbClr val="FF0000"/>
                </a:solidFill>
                <a:latin typeface="黑体" panose="02010609060101010101" pitchFamily="2" charset="-122"/>
                <a:ea typeface="黑体" panose="02010609060101010101" pitchFamily="2" charset="-122"/>
                <a:cs typeface="黑体" panose="02010609060101010101" pitchFamily="2" charset="-122"/>
              </a:rPr>
              <a:t>具体记叙研究水鸭子与黄冠大鹦鹉的趣事。</a:t>
            </a:r>
          </a:p>
        </p:txBody>
      </p:sp>
      <p:sp>
        <p:nvSpPr>
          <p:cNvPr id="12291" name="文本框 5"/>
          <p:cNvSpPr txBox="1">
            <a:spLocks noChangeArrowheads="1"/>
          </p:cNvSpPr>
          <p:nvPr/>
        </p:nvSpPr>
        <p:spPr bwMode="auto">
          <a:xfrm>
            <a:off x="574675" y="1148080"/>
            <a:ext cx="6928485" cy="512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443" tIns="25721" rIns="51443" bIns="257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spcBef>
                <a:spcPts val="600"/>
              </a:spcBef>
              <a:buFont typeface="Wingdings" panose="05000000000000000000" charset="0"/>
              <a:buChar char="u"/>
            </a:pPr>
            <a:r>
              <a:rPr lang="zh-CN" altLang="en-US" sz="3000" b="1">
                <a:solidFill>
                  <a:srgbClr val="0000FF"/>
                </a:solidFill>
                <a:latin typeface="黑体" panose="02010609060101010101" pitchFamily="2" charset="-122"/>
                <a:ea typeface="黑体" panose="02010609060101010101" pitchFamily="2" charset="-122"/>
              </a:rPr>
              <a:t>朗读课文，给文章分段，归纳段意。</a:t>
            </a:r>
          </a:p>
        </p:txBody>
      </p:sp>
      <p:grpSp>
        <p:nvGrpSpPr>
          <p:cNvPr id="3" name="组合 2"/>
          <p:cNvGrpSpPr/>
          <p:nvPr/>
        </p:nvGrpSpPr>
        <p:grpSpPr>
          <a:xfrm>
            <a:off x="18415" y="212725"/>
            <a:ext cx="2346325" cy="605155"/>
            <a:chOff x="677" y="589"/>
            <a:chExt cx="3695" cy="1103"/>
          </a:xfrm>
        </p:grpSpPr>
        <p:pic>
          <p:nvPicPr>
            <p:cNvPr id="4"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5" name="文本框 3"/>
            <p:cNvSpPr txBox="1"/>
            <p:nvPr/>
          </p:nvSpPr>
          <p:spPr>
            <a:xfrm>
              <a:off x="882" y="628"/>
              <a:ext cx="2848" cy="1064"/>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文章感知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31"/>
  <p:tag name="KSO_WM_UNIT_HIGHLIGHT" val="0"/>
  <p:tag name="KSO_WM_UNIT_COMPATIBLE" val="0"/>
  <p:tag name="KSO_WM_UNIT_DIAGRAM_ISNUMVISUAL" val="0"/>
  <p:tag name="KSO_WM_UNIT_DIAGRAM_ISREFERUNIT" val="0"/>
  <p:tag name="KSO_WM_UNIT_TYPE" val="f"/>
  <p:tag name="KSO_WM_UNIT_INDEX" val="1"/>
  <p:tag name="KSO_WM_UNIT_ID" val="OneParaText2_6*f*1"/>
  <p:tag name="KSO_WM_TEMPLATE_CATEGORY" val="OneParaText"/>
  <p:tag name="KSO_WM_TEMPLATE_INDEX" val="2"/>
  <p:tag name="KSO_WM_UNIT_LAYERLEVEL" val="1"/>
  <p:tag name="KSO_WM_TAG_VERSION" val="1.0"/>
  <p:tag name="KSO_WM_BEAUTIFY_FLAG" val="#wm#"/>
  <p:tag name="KSO_WM_UNIT_TEXTBOXSTYLE_GUID" val="{e6c6df3b-fdc3-47d6-8396-9dde77335bb5}"/>
  <p:tag name="KSO_WM_UNIT_TEXTBOXSTYLE_INDEX" val="6"/>
  <p:tag name="KSO_WM_UNIT_TEXTBOXSTYLE_TYPE" val="OneParaTitle"/>
</p:tagLst>
</file>

<file path=ppt/tags/tag2.xml><?xml version="1.0" encoding="utf-8"?>
<p:tagLst xmlns:a="http://schemas.openxmlformats.org/drawingml/2006/main" xmlns:r="http://schemas.openxmlformats.org/officeDocument/2006/relationships" xmlns:p="http://schemas.openxmlformats.org/presentationml/2006/main">
  <p:tag name="TIMING" val="|1.5|1.3"/>
</p:tagLst>
</file>

<file path=ppt/tags/tag3.xml><?xml version="1.0" encoding="utf-8"?>
<p:tagLst xmlns:a="http://schemas.openxmlformats.org/drawingml/2006/main" xmlns:r="http://schemas.openxmlformats.org/officeDocument/2006/relationships" xmlns:p="http://schemas.openxmlformats.org/presentationml/2006/main">
  <p:tag name="TIMING" val="|1.5|1.3"/>
</p:tagLst>
</file>

<file path=ppt/tags/tag4.xml><?xml version="1.0" encoding="utf-8"?>
<p:tagLst xmlns:a="http://schemas.openxmlformats.org/drawingml/2006/main" xmlns:r="http://schemas.openxmlformats.org/officeDocument/2006/relationships" xmlns:p="http://schemas.openxmlformats.org/presentationml/2006/main">
  <p:tag name="TIMING" val="|1.5|1.3"/>
</p:tagLst>
</file>

<file path=ppt/tags/tag5.xml><?xml version="1.0" encoding="utf-8"?>
<p:tagLst xmlns:a="http://schemas.openxmlformats.org/drawingml/2006/main" xmlns:r="http://schemas.openxmlformats.org/officeDocument/2006/relationships" xmlns:p="http://schemas.openxmlformats.org/presentationml/2006/main">
  <p:tag name="TIMING" val="|1.5|1.3"/>
</p:tagLst>
</file>

<file path=ppt/tags/tag6.xml><?xml version="1.0" encoding="utf-8"?>
<p:tagLst xmlns:a="http://schemas.openxmlformats.org/drawingml/2006/main" xmlns:r="http://schemas.openxmlformats.org/officeDocument/2006/relationships" xmlns:p="http://schemas.openxmlformats.org/presentationml/2006/main">
  <p:tag name="TIMING" val="|1.5|1.3"/>
</p:tagLst>
</file>

<file path=ppt/tags/tag7.xml><?xml version="1.0" encoding="utf-8"?>
<p:tagLst xmlns:a="http://schemas.openxmlformats.org/drawingml/2006/main" xmlns:r="http://schemas.openxmlformats.org/officeDocument/2006/relationships" xmlns:p="http://schemas.openxmlformats.org/presentationml/2006/main">
  <p:tag name="TIMING" val="|1.5|1.3"/>
</p:tagLst>
</file>

<file path=ppt/tags/tag8.xml><?xml version="1.0" encoding="utf-8"?>
<p:tagLst xmlns:a="http://schemas.openxmlformats.org/drawingml/2006/main" xmlns:r="http://schemas.openxmlformats.org/officeDocument/2006/relationships" xmlns:p="http://schemas.openxmlformats.org/presentationml/2006/main">
  <p:tag name="TIMING" val="|1.5|1.3"/>
</p:tagLst>
</file>

<file path=ppt/tags/tag9.xml><?xml version="1.0" encoding="utf-8"?>
<p:tagLst xmlns:a="http://schemas.openxmlformats.org/drawingml/2006/main" xmlns:r="http://schemas.openxmlformats.org/officeDocument/2006/relationships" xmlns:p="http://schemas.openxmlformats.org/presentationml/2006/main">
  <p:tag name="TIMING" val="|1.5|1.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4703</Words>
  <Application>Microsoft Office PowerPoint</Application>
  <PresentationFormat>全屏显示(16:9)</PresentationFormat>
  <Paragraphs>222</Paragraphs>
  <Slides>44</Slides>
  <Notes>11</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2</cp:revision>
  <dcterms:created xsi:type="dcterms:W3CDTF">2019-08-01T06:06:13Z</dcterms:created>
  <dcterms:modified xsi:type="dcterms:W3CDTF">2019-08-27T10:34:31Z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