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3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</p:sldMasterIdLst>
  <p:notesMasterIdLst>
    <p:notesMasterId r:id="rId22"/>
  </p:notesMasterIdLst>
  <p:sldIdLst>
    <p:sldId id="319" r:id="rId2"/>
    <p:sldId id="256" r:id="rId3"/>
    <p:sldId id="321" r:id="rId4"/>
    <p:sldId id="414" r:id="rId5"/>
    <p:sldId id="353" r:id="rId6"/>
    <p:sldId id="415" r:id="rId7"/>
    <p:sldId id="367" r:id="rId8"/>
    <p:sldId id="424" r:id="rId9"/>
    <p:sldId id="423" r:id="rId10"/>
    <p:sldId id="425" r:id="rId11"/>
    <p:sldId id="426" r:id="rId12"/>
    <p:sldId id="427" r:id="rId13"/>
    <p:sldId id="429" r:id="rId14"/>
    <p:sldId id="428" r:id="rId15"/>
    <p:sldId id="430" r:id="rId16"/>
    <p:sldId id="433" r:id="rId17"/>
    <p:sldId id="360" r:id="rId18"/>
    <p:sldId id="432" r:id="rId19"/>
    <p:sldId id="363" r:id="rId20"/>
    <p:sldId id="393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3B79A"/>
    <a:srgbClr val="3EB265"/>
    <a:srgbClr val="FFFFFF"/>
    <a:srgbClr val="CCFFFF"/>
    <a:srgbClr val="CCFFCC"/>
    <a:srgbClr val="99FFCC"/>
    <a:srgbClr val="99FF99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04" y="-390"/>
      </p:cViewPr>
      <p:guideLst>
        <p:guide orient="horz" pos="1503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3A344B-3D56-447F-8EA9-DF9D0DB90198}" type="datetimeFigureOut">
              <a:rPr lang="zh-CN" altLang="en-US"/>
              <a:pPr>
                <a:defRPr/>
              </a:pPr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E4EC52-F380-45E0-9679-30AB194D1C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push dir="u"/>
      </p:transition>
    </mc:Choice>
    <mc:Fallback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1C54-7AFC-41EA-9846-4C0079A3BB1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EB66-C89E-41B3-B4C3-F6D3CF988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2261685"/>
            <a:ext cx="9144000" cy="1191895"/>
            <a:chOff x="0" y="6875"/>
            <a:chExt cx="14400" cy="1877"/>
          </a:xfrm>
        </p:grpSpPr>
        <p:sp>
          <p:nvSpPr>
            <p:cNvPr id="36" name="矩形 35"/>
            <p:cNvSpPr/>
            <p:nvPr/>
          </p:nvSpPr>
          <p:spPr>
            <a:xfrm>
              <a:off x="0" y="6875"/>
              <a:ext cx="14400" cy="18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04" name="文本框 4130"/>
            <p:cNvSpPr txBox="1"/>
            <p:nvPr/>
          </p:nvSpPr>
          <p:spPr>
            <a:xfrm>
              <a:off x="2437" y="7118"/>
              <a:ext cx="9525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古代诗歌四首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3844" y="8425"/>
              <a:ext cx="6712" cy="58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2420" y="2127250"/>
            <a:ext cx="8519160" cy="2781300"/>
            <a:chOff x="773" y="5310"/>
            <a:chExt cx="13416" cy="4380"/>
          </a:xfrm>
          <a:solidFill>
            <a:schemeClr val="accent2">
              <a:lumMod val="40000"/>
              <a:lumOff val="60000"/>
              <a:alpha val="24000"/>
            </a:schemeClr>
          </a:solidFill>
        </p:grpSpPr>
        <p:sp>
          <p:nvSpPr>
            <p:cNvPr id="3" name="矩形: 圆角 2"/>
            <p:cNvSpPr/>
            <p:nvPr/>
          </p:nvSpPr>
          <p:spPr>
            <a:xfrm>
              <a:off x="773" y="5310"/>
              <a:ext cx="13416" cy="43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38000"/>
              </a:scheme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 b="1" dirty="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862" y="5393"/>
              <a:ext cx="13327" cy="42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 defTabSz="685800">
                <a:lnSpc>
                  <a:spcPct val="100000"/>
                </a:lnSpc>
              </a:pPr>
              <a:r>
                <a:rPr lang="en-US" altLang="zh-CN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    </a:t>
              </a:r>
              <a:r>
                <a:rPr lang="zh-CN" altLang="en-US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赏析：后两句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抒情</a:t>
              </a:r>
              <a:r>
                <a:rPr lang="zh-CN" altLang="en-US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。人隔两地，难以相从，而月照中天，千里可共，所以要将自己的愁心寄与明月，随风飘到龙标。最后两句采用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拟人</a:t>
              </a:r>
              <a:r>
                <a:rPr lang="zh-CN" altLang="en-US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的修辞手法，将月亮人格化。明月有了人性，能将“愁心”带给远方的朋友，诗句生动形象地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表达了诗人的忧愁和无奈，抒发了作者对友人被贬远行的忧虑、关心之情</a:t>
              </a:r>
              <a:r>
                <a:rPr lang="zh-CN" altLang="en-US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6325" y="919480"/>
            <a:ext cx="669417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1.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第一句写了哪些事物？作用是什么？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4150" y="222885"/>
            <a:ext cx="2346325" cy="583810"/>
            <a:chOff x="923" y="1552"/>
            <a:chExt cx="3695" cy="90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52"/>
              <a:ext cx="2848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文章解析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68605" y="1576705"/>
            <a:ext cx="8725535" cy="3338195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杨花，子规的啼鸣。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点明时令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：写“杨花落尽”点明暮春时节。</a:t>
            </a:r>
            <a:b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渲染气氛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：黯淡、凄楚的气氛。</a:t>
            </a:r>
          </a:p>
          <a:p>
            <a:pPr algn="l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杨花：漂泊不定，如友人的身世；</a:t>
            </a:r>
          </a:p>
          <a:p>
            <a:pPr algn="l"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子规啼鸣：离愁别恨，与友人分离的痛苦。</a:t>
            </a:r>
            <a:b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烘托心情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：痛苦，痛惜，悲痛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9535" y="589280"/>
            <a:ext cx="59010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2.</a:t>
            </a:r>
            <a:r>
              <a:rPr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前两句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含有作者怎样的感情？</a:t>
            </a:r>
            <a:endParaRPr sz="32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710" y="1492250"/>
            <a:ext cx="7418705" cy="284861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景中含情，融情入景。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本诗首句通过各种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意象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渲染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出在暮春季节的一种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哀伤、惆怅的气氛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表达了作者悲苦、哀怨的心情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835" y="532130"/>
            <a:ext cx="83508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3.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“直到”的“直”表达了作者怎样的心情？</a:t>
            </a:r>
          </a:p>
        </p:txBody>
      </p:sp>
      <p:sp>
        <p:nvSpPr>
          <p:cNvPr id="6" name="矩形 5"/>
          <p:cNvSpPr/>
          <p:nvPr/>
        </p:nvSpPr>
        <p:spPr>
          <a:xfrm>
            <a:off x="278130" y="1377950"/>
            <a:ext cx="8587740" cy="3338195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表现了作者盼望自己的心意早日到达朋友身边的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焦急的心情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。明月虽可寄托，长风虽然迅疾，但这份情意送到朋友身边毕竟需要时间，作者希望长风一路快跑，不作片刻的停留，以早一点把自己对友人的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牵挂与安慰之情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送到朋友身边。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8620" y="332105"/>
            <a:ext cx="8369300" cy="1173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32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  4.</a:t>
            </a:r>
            <a:r>
              <a:rPr sz="32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“我寄愁心与明月，随君直到夜郎西。”这句这样写有什么好处？</a:t>
            </a:r>
          </a:p>
        </p:txBody>
      </p:sp>
      <p:sp>
        <p:nvSpPr>
          <p:cNvPr id="6" name="矩形 5"/>
          <p:cNvSpPr/>
          <p:nvPr/>
        </p:nvSpPr>
        <p:spPr>
          <a:xfrm>
            <a:off x="388620" y="1696085"/>
            <a:ext cx="8474075" cy="2797175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世上唯有明月能分别照见远隔千里的人，在这首诗中，诗人将月亮人格化，请她将自己的忧愁之心传与王昌龄，带去诗人莫大的精神慰藉。这一奇特的景象，既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饱含了对友人的无限同情，也抒发了对官场倾轧的憎恶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8080" y="927735"/>
            <a:ext cx="71850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诗人为什么要把“愁心”寄与明月呢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?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4150" y="222885"/>
            <a:ext cx="2346325" cy="583810"/>
            <a:chOff x="923" y="1552"/>
            <a:chExt cx="3695" cy="90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52"/>
              <a:ext cx="2848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合作探究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42570" y="1597025"/>
            <a:ext cx="86588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甲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：明月是圆的，让人想起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团圆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这个概念，如果月圆人不圆（全），就会引起望月人的情思。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乙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：明月升起时，天地之间是宁静的，明月的光辉是柔和的，人们在夜的宁静中沐浴柔和的月光，容易引起无限的遐想。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丙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：明月升起，远隔两地的亲友都能同时看到它，千里可共，因而人们望月时容易想起远方的亲朋和故乡。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7080" y="954405"/>
            <a:ext cx="437070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融情于景，借景抒情：</a:t>
            </a:r>
          </a:p>
        </p:txBody>
      </p:sp>
      <p:sp>
        <p:nvSpPr>
          <p:cNvPr id="4" name="矩形 3"/>
          <p:cNvSpPr/>
          <p:nvPr/>
        </p:nvSpPr>
        <p:spPr>
          <a:xfrm>
            <a:off x="767080" y="1507490"/>
            <a:ext cx="80003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</a:rPr>
              <a:t>表达了对朋友的真切关怀，也展示了诗人飘逸豪放的性格。</a:t>
            </a:r>
          </a:p>
        </p:txBody>
      </p:sp>
      <p:sp>
        <p:nvSpPr>
          <p:cNvPr id="5" name="矩形 4"/>
          <p:cNvSpPr/>
          <p:nvPr/>
        </p:nvSpPr>
        <p:spPr>
          <a:xfrm>
            <a:off x="767080" y="2636520"/>
            <a:ext cx="41046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运用浪漫主义手法：</a:t>
            </a:r>
          </a:p>
        </p:txBody>
      </p:sp>
      <p:sp>
        <p:nvSpPr>
          <p:cNvPr id="6" name="矩形 5"/>
          <p:cNvSpPr/>
          <p:nvPr/>
        </p:nvSpPr>
        <p:spPr>
          <a:xfrm>
            <a:off x="767080" y="3189605"/>
            <a:ext cx="8000365" cy="161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凭借想象让自己的心独立于身体之外，或随狂风，或随明月，飞向远方，于浪漫的想象中表达了悠远深邃的感情。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4150" y="222885"/>
            <a:ext cx="2346325" cy="583810"/>
            <a:chOff x="923" y="1552"/>
            <a:chExt cx="3695" cy="90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60" y="1552"/>
              <a:ext cx="2848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写作手法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4030" y="323850"/>
            <a:ext cx="7673340" cy="4766310"/>
            <a:chOff x="778" y="510"/>
            <a:chExt cx="12084" cy="7506"/>
          </a:xfrm>
        </p:grpSpPr>
        <p:pic>
          <p:nvPicPr>
            <p:cNvPr id="3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800000">
              <a:off x="7948" y="3102"/>
              <a:ext cx="7507" cy="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圆角矩形 9"/>
            <p:cNvSpPr/>
            <p:nvPr/>
          </p:nvSpPr>
          <p:spPr>
            <a:xfrm>
              <a:off x="778" y="2203"/>
              <a:ext cx="9624" cy="4340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60000"/>
                </a:lnSpc>
              </a:pPr>
              <a:r>
                <a:rPr lang="en-US" altLang="zh-CN" sz="3200" b="1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    </a:t>
              </a:r>
              <a:r>
                <a:rPr lang="zh-CN" altLang="en-US" sz="3200" b="1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表达了对友人的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同情和关切之情</a:t>
              </a:r>
              <a:r>
                <a:rPr lang="zh-CN" altLang="en-US" sz="3200" b="1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，同时也流露出对自己遭遇的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感伤情绪</a:t>
              </a:r>
              <a:r>
                <a:rPr lang="zh-CN" altLang="en-US" sz="3200" b="1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3675" y="231775"/>
            <a:ext cx="2346325" cy="583810"/>
            <a:chOff x="923" y="1552"/>
            <a:chExt cx="3695" cy="90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160" y="1552"/>
              <a:ext cx="2848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093595" y="1398905"/>
            <a:ext cx="475234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杨花：漂泊无定（友人的现状）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子规啼：离愁别恨（诗人的心情）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闻道：震惊，痛惜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过五溪：偏远，艰难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1837781" y="1502242"/>
            <a:ext cx="213148" cy="136065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"/>
          </a:p>
        </p:txBody>
      </p:sp>
      <p:sp>
        <p:nvSpPr>
          <p:cNvPr id="8" name="左大括号 7"/>
          <p:cNvSpPr/>
          <p:nvPr/>
        </p:nvSpPr>
        <p:spPr>
          <a:xfrm>
            <a:off x="1847215" y="3175635"/>
            <a:ext cx="203835" cy="174117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64235" y="1706880"/>
            <a:ext cx="97345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写景 </a:t>
            </a:r>
          </a:p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叙事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42035" y="3569970"/>
            <a:ext cx="55689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抒情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0295" y="815340"/>
            <a:ext cx="45840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闻王昌龄左迁龙标遥有此寄</a:t>
            </a:r>
          </a:p>
        </p:txBody>
      </p:sp>
      <p:sp>
        <p:nvSpPr>
          <p:cNvPr id="14" name="右大括号 13"/>
          <p:cNvSpPr/>
          <p:nvPr/>
        </p:nvSpPr>
        <p:spPr>
          <a:xfrm>
            <a:off x="6944360" y="1399540"/>
            <a:ext cx="326390" cy="351663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194550" y="2426335"/>
            <a:ext cx="181737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关切同情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情意绵长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051050" y="3077210"/>
            <a:ext cx="49949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愁心：同情，牵挂，关切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明月：千里可共（客观事物人格化）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随君：时刻相伴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直：不停留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急切</a:t>
            </a:r>
            <a:endParaRPr lang="en-US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夜郎西：更加偏远之</a:t>
            </a: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地 </a:t>
            </a:r>
          </a:p>
        </p:txBody>
      </p:sp>
      <p:sp>
        <p:nvSpPr>
          <p:cNvPr id="59409" name="直接连接符 59408"/>
          <p:cNvSpPr/>
          <p:nvPr/>
        </p:nvSpPr>
        <p:spPr>
          <a:xfrm>
            <a:off x="1350645" y="2721928"/>
            <a:ext cx="0" cy="7921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10" name="文本框 59409"/>
          <p:cNvSpPr txBox="1"/>
          <p:nvPr/>
        </p:nvSpPr>
        <p:spPr>
          <a:xfrm>
            <a:off x="889635" y="2863215"/>
            <a:ext cx="921385" cy="50990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垫      铺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2725" y="231775"/>
            <a:ext cx="2346325" cy="583810"/>
            <a:chOff x="923" y="1552"/>
            <a:chExt cx="3695" cy="902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160" y="1552"/>
              <a:ext cx="2848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/>
      <p:bldP spid="10" grpId="0"/>
      <p:bldP spid="13" grpId="0"/>
      <p:bldP spid="14" grpId="0" bldLvl="0" animBg="1"/>
      <p:bldP spid="15" grpId="0"/>
      <p:bldP spid="22" grpId="0"/>
      <p:bldP spid="59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3675" y="231775"/>
            <a:ext cx="2346325" cy="583810"/>
            <a:chOff x="923" y="1552"/>
            <a:chExt cx="3695" cy="90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60" y="1552"/>
              <a:ext cx="2848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  <p:sp>
        <p:nvSpPr>
          <p:cNvPr id="25602" name="矩形 6"/>
          <p:cNvSpPr/>
          <p:nvPr/>
        </p:nvSpPr>
        <p:spPr>
          <a:xfrm>
            <a:off x="949325" y="1172210"/>
            <a:ext cx="7529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同学们，你们还知道月亮的其他称呼吗？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240" y="2033905"/>
            <a:ext cx="6826885" cy="1076325"/>
          </a:xfrm>
          <a:prstGeom prst="rect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夜光、素娥、冰轮、玉轮、玉盘、玉蟾、桂魄、蟾蜍等。</a:t>
            </a:r>
          </a:p>
        </p:txBody>
      </p:sp>
      <p:pic>
        <p:nvPicPr>
          <p:cNvPr id="47108" name="Picture 2" descr="http://p2.so.qhimgs1.com/bdr/_240_/t019ec2561b34d17e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1128" y="2758758"/>
            <a:ext cx="3438525" cy="2286000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695390"/>
            <a:ext cx="9144000" cy="1219835"/>
            <a:chOff x="14" y="5526"/>
            <a:chExt cx="14400" cy="1921"/>
          </a:xfrm>
        </p:grpSpPr>
        <p:grpSp>
          <p:nvGrpSpPr>
            <p:cNvPr id="13" name="组合 12"/>
            <p:cNvGrpSpPr/>
            <p:nvPr/>
          </p:nvGrpSpPr>
          <p:grpSpPr>
            <a:xfrm>
              <a:off x="14" y="5526"/>
              <a:ext cx="14400" cy="1921"/>
              <a:chOff x="0" y="7064"/>
              <a:chExt cx="14400" cy="1921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0" y="7064"/>
                <a:ext cx="14400" cy="1921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04" name="文本框 4130"/>
              <p:cNvSpPr txBox="1"/>
              <p:nvPr/>
            </p:nvSpPr>
            <p:spPr>
              <a:xfrm>
                <a:off x="133" y="7248"/>
                <a:ext cx="13676" cy="13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闻王昌龄左迁龙标遥有此寄        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V="1">
                <a:off x="1438" y="8462"/>
                <a:ext cx="11525" cy="93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13080" y="6819"/>
              <a:ext cx="125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李白</a:t>
              </a: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536733" y="1558959"/>
            <a:ext cx="44992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60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09550" y="279400"/>
            <a:ext cx="2346325" cy="586105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52"/>
              <a:ext cx="2848" cy="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4960" y="1139825"/>
            <a:ext cx="8513445" cy="379476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ts val="256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   【李白】</a:t>
            </a:r>
            <a:r>
              <a:rPr lang="en-US" altLang="zh-CN" sz="2800" b="1" dirty="0">
                <a:latin typeface="+mj-ea"/>
                <a:ea typeface="+mj-ea"/>
              </a:rPr>
              <a:t>(</a:t>
            </a:r>
            <a:r>
              <a:rPr lang="zh-CN" altLang="en-US" sz="2800" b="1" dirty="0">
                <a:latin typeface="+mj-ea"/>
                <a:ea typeface="+mj-ea"/>
              </a:rPr>
              <a:t>701年—762年</a:t>
            </a:r>
            <a:r>
              <a:rPr lang="en-US" altLang="zh-CN" sz="2800" b="1" dirty="0">
                <a:latin typeface="+mj-ea"/>
                <a:ea typeface="+mj-ea"/>
              </a:rPr>
              <a:t>),</a:t>
            </a:r>
            <a:r>
              <a:rPr lang="zh-CN" altLang="en-US" sz="2800" b="1" dirty="0">
                <a:latin typeface="+mj-ea"/>
                <a:ea typeface="+mj-ea"/>
              </a:rPr>
              <a:t>字太白</a:t>
            </a:r>
            <a:r>
              <a:rPr lang="en-US" altLang="zh-CN" sz="2800" b="1" dirty="0">
                <a:latin typeface="+mj-ea"/>
                <a:ea typeface="+mj-ea"/>
              </a:rPr>
              <a:t>,</a:t>
            </a:r>
            <a:r>
              <a:rPr lang="zh-CN" altLang="en-US" sz="2800" b="1" dirty="0">
                <a:latin typeface="+mj-ea"/>
                <a:ea typeface="+mj-ea"/>
              </a:rPr>
              <a:t>号</a:t>
            </a:r>
          </a:p>
          <a:p>
            <a:pPr eaLnBrk="1" latinLnBrk="0" hangingPunct="1">
              <a:lnSpc>
                <a:spcPts val="256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</a:rPr>
              <a:t>青莲居士</a:t>
            </a:r>
            <a:r>
              <a:rPr lang="zh-CN" altLang="en-US" sz="2800" b="1" dirty="0">
                <a:latin typeface="+mj-ea"/>
                <a:ea typeface="+mj-ea"/>
              </a:rPr>
              <a:t>，又号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</a:rPr>
              <a:t>“谪仙人”</a:t>
            </a:r>
            <a:r>
              <a:rPr lang="zh-CN" altLang="en-US" sz="2800" b="1" dirty="0">
                <a:latin typeface="+mj-ea"/>
                <a:ea typeface="+mj-ea"/>
              </a:rPr>
              <a:t>。是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</a:rPr>
              <a:t>唐代伟大</a:t>
            </a:r>
          </a:p>
          <a:p>
            <a:pPr eaLnBrk="1" latinLnBrk="0" hangingPunct="1">
              <a:lnSpc>
                <a:spcPts val="256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</a:rPr>
              <a:t>的浪漫主义诗人</a:t>
            </a:r>
            <a:r>
              <a:rPr lang="zh-CN" altLang="en-US" sz="2800" b="1" dirty="0">
                <a:latin typeface="+mj-ea"/>
                <a:ea typeface="+mj-ea"/>
              </a:rPr>
              <a:t>，被后人誉为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</a:rPr>
              <a:t>“诗仙”</a:t>
            </a:r>
            <a:r>
              <a:rPr lang="zh-CN" altLang="en-US" sz="2800" b="1" dirty="0">
                <a:latin typeface="+mj-ea"/>
                <a:ea typeface="+mj-ea"/>
              </a:rPr>
              <a:t>。</a:t>
            </a:r>
          </a:p>
          <a:p>
            <a:pPr eaLnBrk="1" latinLnBrk="0" hangingPunct="1">
              <a:lnSpc>
                <a:spcPts val="256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latin typeface="+mj-ea"/>
                <a:ea typeface="+mj-ea"/>
              </a:rPr>
              <a:t>与杜甫并称为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</a:rPr>
              <a:t>“李杜”</a:t>
            </a:r>
            <a:r>
              <a:rPr lang="zh-CN" altLang="en-US" sz="2800" b="1" dirty="0">
                <a:latin typeface="+mj-ea"/>
                <a:ea typeface="+mj-ea"/>
              </a:rPr>
              <a:t>。其人爽朗大方，爱饮酒作诗，</a:t>
            </a:r>
          </a:p>
          <a:p>
            <a:pPr eaLnBrk="1" latinLnBrk="0" hangingPunct="1">
              <a:lnSpc>
                <a:spcPts val="256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latin typeface="+mj-ea"/>
                <a:ea typeface="+mj-ea"/>
              </a:rPr>
              <a:t>喜交友。</a:t>
            </a:r>
          </a:p>
          <a:p>
            <a:pPr eaLnBrk="1" latinLnBrk="0" hangingPunct="1">
              <a:lnSpc>
                <a:spcPts val="256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latin typeface="+mj-ea"/>
                <a:ea typeface="+mj-ea"/>
              </a:rPr>
              <a:t>    著有《李太白集》，诗作中多以醉时写的，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代表</a:t>
            </a:r>
          </a:p>
          <a:p>
            <a:pPr eaLnBrk="1" latinLnBrk="0" hangingPunct="1">
              <a:lnSpc>
                <a:spcPts val="256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作有《望庐山瀑布》《行路难》《蜀道难》《将进酒》</a:t>
            </a:r>
          </a:p>
          <a:p>
            <a:pPr eaLnBrk="1" latinLnBrk="0" hangingPunct="1">
              <a:lnSpc>
                <a:spcPts val="256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《早发白帝城》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静夜思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》《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梦游天姥吟留别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1970" y="69850"/>
            <a:ext cx="2029460" cy="2406650"/>
          </a:xfrm>
          <a:prstGeom prst="round2DiagRect">
            <a:avLst/>
          </a:prstGeom>
          <a:effectLst>
            <a:softEdge rad="1016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09550" y="279400"/>
            <a:ext cx="2346325" cy="586105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0" y="1552"/>
              <a:ext cx="2848" cy="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写作背景</a:t>
              </a: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2140" y="1115060"/>
            <a:ext cx="8079105" cy="364617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王昌龄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是盛唐诗坛上一位以写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边塞题材</a:t>
            </a:r>
            <a:r>
              <a:rPr lang="zh-CN" altLang="en-US" sz="3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为主的著名诗人。他特别擅长写七绝。天宝初年，李白在长安供奉翰林时，与他便有密切的交往。王昌龄一生遭遇坎坷，他的性格与李白的傲岸不羁有着相似之处。据说李白离京漫游，到扬州时，听到王昌龄被贬龙标尉这个不幸的消息，便题诗抒怀，遥寄给远方的友人。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556250" y="1156785"/>
            <a:ext cx="1865313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朗读诗歌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注意节奏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读准字音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读出感情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3675" y="231775"/>
            <a:ext cx="2346325" cy="583810"/>
            <a:chOff x="923" y="1552"/>
            <a:chExt cx="3695" cy="90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52"/>
              <a:ext cx="2848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文章感知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9900" y="1156970"/>
            <a:ext cx="2738755" cy="3253740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10247"/>
          <p:cNvSpPr txBox="1">
            <a:spLocks noChangeArrowheads="1"/>
          </p:cNvSpPr>
          <p:nvPr/>
        </p:nvSpPr>
        <p:spPr bwMode="auto">
          <a:xfrm>
            <a:off x="1725930" y="212725"/>
            <a:ext cx="5692140" cy="471932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闻王昌龄左迁龙标遥有此寄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         李白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杨花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落尽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子规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啼，</a:t>
            </a:r>
            <a:b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</a:b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闻道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龙标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过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五溪。 </a:t>
            </a:r>
            <a:b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</a:b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我寄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愁心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与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明月，</a:t>
            </a:r>
            <a:b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</a:b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随风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直到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夜郎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西。</a:t>
            </a:r>
          </a:p>
        </p:txBody>
      </p:sp>
      <p:pic>
        <p:nvPicPr>
          <p:cNvPr id="2" name="7、闻王昌龄左迁龙标遥有此寄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0245" y="777240"/>
            <a:ext cx="737870" cy="81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36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1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411730" y="875030"/>
            <a:ext cx="4528820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杨花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落尽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子规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啼，</a:t>
            </a:r>
            <a:b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闻道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龙标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五溪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4150" y="127635"/>
            <a:ext cx="2346325" cy="583810"/>
            <a:chOff x="923" y="1552"/>
            <a:chExt cx="3695" cy="90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0" y="1552"/>
              <a:ext cx="2848" cy="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文章释义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01370" y="3157855"/>
            <a:ext cx="7541260" cy="151257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诗意：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暮春时节，树上柳絮落尽，杜鹃在不停地啼叫，听说你被贬到龙标去了，一路上要经过五条溪流。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30475" y="688340"/>
            <a:ext cx="1040765" cy="386080"/>
          </a:xfrm>
          <a:prstGeom prst="rect">
            <a:avLst/>
          </a:prstGeom>
          <a:noFill/>
          <a:ln cmpd="dbl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柳絮。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09160" y="483870"/>
            <a:ext cx="2049145" cy="681355"/>
          </a:xfrm>
          <a:prstGeom prst="rect">
            <a:avLst/>
          </a:prstGeom>
          <a:noFill/>
          <a:ln cmpd="dbl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即布谷鸟，又称“杜鹃”。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215" y="1495425"/>
            <a:ext cx="2461260" cy="1271270"/>
          </a:xfrm>
          <a:prstGeom prst="rect">
            <a:avLst/>
          </a:prstGeom>
          <a:noFill/>
          <a:ln cmpd="dbl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即王昌龄。古代常用管制或任职之地的州县名来称呼一个人。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58305" y="1700530"/>
            <a:ext cx="2212340" cy="975995"/>
          </a:xfrm>
          <a:prstGeom prst="rect">
            <a:avLst/>
          </a:prstGeom>
          <a:noFill/>
          <a:ln cmpd="dbl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今湖南西部、贵州东部五条溪流的合称。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bldLvl="0" animBg="1"/>
      <p:bldP spid="9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31800" y="683895"/>
            <a:ext cx="8211820" cy="3670300"/>
            <a:chOff x="986" y="7623"/>
            <a:chExt cx="12932" cy="5780"/>
          </a:xfrm>
          <a:solidFill>
            <a:schemeClr val="accent2">
              <a:lumMod val="40000"/>
              <a:lumOff val="60000"/>
              <a:alpha val="24000"/>
            </a:schemeClr>
          </a:solidFill>
        </p:grpSpPr>
        <p:sp>
          <p:nvSpPr>
            <p:cNvPr id="6" name="矩形: 圆角 2"/>
            <p:cNvSpPr/>
            <p:nvPr/>
          </p:nvSpPr>
          <p:spPr>
            <a:xfrm>
              <a:off x="986" y="7623"/>
              <a:ext cx="12932" cy="57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45000"/>
              </a:scheme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 b="1" dirty="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17415" name="Text Box 12"/>
            <p:cNvSpPr txBox="1">
              <a:spLocks noChangeArrowheads="1"/>
            </p:cNvSpPr>
            <p:nvPr/>
          </p:nvSpPr>
          <p:spPr bwMode="auto">
            <a:xfrm>
              <a:off x="1039" y="7830"/>
              <a:ext cx="12826" cy="5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R="0" defTabSz="914400">
                <a:lnSpc>
                  <a:spcPct val="110000"/>
                </a:lnSpc>
                <a:buClrTx/>
                <a:buSzTx/>
                <a:buFontTx/>
                <a:defRPr/>
              </a:pPr>
              <a:r>
                <a:rPr lang="en-US" altLang="zh-CN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  </a:t>
              </a:r>
              <a:r>
                <a:rPr lang="en-US" altLang="zh-CN" sz="2800" b="1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  </a:t>
              </a:r>
              <a:r>
                <a:rPr lang="zh-CN" altLang="en-US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赏析：首句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写景</a:t>
              </a:r>
              <a:r>
                <a:rPr lang="zh-CN" altLang="en-US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兼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点明时令</a:t>
              </a:r>
              <a:r>
                <a:rPr lang="zh-CN" altLang="en-US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，而于景物独取漂泊无定的杨花，叫着“不如归去”的子规，即含有飘零之感、离别之恨在内，还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渲染了凄清的气氛，衬托离愁别绪</a:t>
              </a:r>
              <a:r>
                <a:rPr lang="zh-CN" altLang="en-US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，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融情入景、景中见情。</a:t>
              </a:r>
            </a:p>
            <a:p>
              <a:pPr marR="0" defTabSz="914400">
                <a:lnSpc>
                  <a:spcPct val="110000"/>
                </a:lnSpc>
                <a:buClrTx/>
                <a:buSzTx/>
                <a:buFontTx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    </a:t>
              </a:r>
              <a:r>
                <a:rPr lang="zh-CN" altLang="en-US" sz="2800" b="1" dirty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次句便直叙其事。“闻道”，表示惊惜。“过五溪”，见迁谪之荒远，道路之艰难。不着悲痛之语，而悲痛之意自见。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407920" y="625475"/>
            <a:ext cx="4528820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我寄愁心与明月，随风直到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夜郎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西。</a:t>
            </a:r>
          </a:p>
        </p:txBody>
      </p:sp>
      <p:pic>
        <p:nvPicPr>
          <p:cNvPr id="33797" name="Picture 2" descr="http://p3.so.qhimgs1.com/t01eaa60c83d01bc2a3.jpg"/>
          <p:cNvPicPr>
            <a:picLocks noChangeAspect="1"/>
          </p:cNvPicPr>
          <p:nvPr/>
        </p:nvPicPr>
        <p:blipFill>
          <a:blip r:embed="rId3" cstate="print"/>
          <a:srcRect l="4715" t="5121" r="6764" b="5981"/>
          <a:stretch>
            <a:fillRect/>
          </a:stretch>
        </p:blipFill>
        <p:spPr>
          <a:xfrm>
            <a:off x="126365" y="110490"/>
            <a:ext cx="2224405" cy="2200275"/>
          </a:xfrm>
          <a:prstGeom prst="ellipse">
            <a:avLst/>
          </a:prstGeom>
          <a:noFill/>
          <a:ln w="9525">
            <a:noFill/>
          </a:ln>
          <a:effectLst>
            <a:softEdge rad="50800"/>
          </a:effectLst>
        </p:spPr>
      </p:pic>
      <p:sp>
        <p:nvSpPr>
          <p:cNvPr id="5" name="TextBox 4"/>
          <p:cNvSpPr txBox="1"/>
          <p:nvPr/>
        </p:nvSpPr>
        <p:spPr>
          <a:xfrm>
            <a:off x="732790" y="3221355"/>
            <a:ext cx="7541260" cy="103886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诗意：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让我把为你而忧愁的心托付给天上的明月吧，伴随着你一直走到那夜郎以西。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77990" y="1297940"/>
            <a:ext cx="2319020" cy="1198880"/>
          </a:xfrm>
          <a:prstGeom prst="rect">
            <a:avLst/>
          </a:prstGeom>
          <a:noFill/>
          <a:ln cmpd="dbl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唐代夜郎有三处，两个在今贵州桐梓，本诗所说的“夜郎”在今湖南怀化境内。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bldLvl="0" animBg="1"/>
      <p:bldP spid="2" grpId="0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</Words>
  <Application>Microsoft Office PowerPoint</Application>
  <PresentationFormat>全屏显示(16:9)</PresentationFormat>
  <Paragraphs>80</Paragraphs>
  <Slides>20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3</cp:revision>
  <dcterms:created xsi:type="dcterms:W3CDTF">2019-07-24T05:58:00Z</dcterms:created>
  <dcterms:modified xsi:type="dcterms:W3CDTF">2019-08-27T08:06:17Z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