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59" r:id="rId1"/>
  </p:sldMasterIdLst>
  <p:notesMasterIdLst>
    <p:notesMasterId r:id="rId29"/>
  </p:notesMasterIdLst>
  <p:sldIdLst>
    <p:sldId id="543" r:id="rId2"/>
    <p:sldId id="835" r:id="rId3"/>
    <p:sldId id="508" r:id="rId4"/>
    <p:sldId id="548" r:id="rId5"/>
    <p:sldId id="771" r:id="rId6"/>
    <p:sldId id="549" r:id="rId7"/>
    <p:sldId id="551" r:id="rId8"/>
    <p:sldId id="552" r:id="rId9"/>
    <p:sldId id="553" r:id="rId10"/>
    <p:sldId id="554" r:id="rId11"/>
    <p:sldId id="570" r:id="rId12"/>
    <p:sldId id="571" r:id="rId13"/>
    <p:sldId id="569" r:id="rId14"/>
    <p:sldId id="568" r:id="rId15"/>
    <p:sldId id="572" r:id="rId16"/>
    <p:sldId id="576" r:id="rId17"/>
    <p:sldId id="561" r:id="rId18"/>
    <p:sldId id="562" r:id="rId19"/>
    <p:sldId id="509" r:id="rId20"/>
    <p:sldId id="564" r:id="rId21"/>
    <p:sldId id="565" r:id="rId22"/>
    <p:sldId id="558" r:id="rId23"/>
    <p:sldId id="567" r:id="rId24"/>
    <p:sldId id="566" r:id="rId25"/>
    <p:sldId id="573" r:id="rId26"/>
    <p:sldId id="577" r:id="rId27"/>
    <p:sldId id="834" r:id="rId28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88a6a30a-6620-46bd-8768-dc8fb381fee2}">
          <p14:sldIdLst>
            <p14:sldId id="543"/>
          </p14:sldIdLst>
        </p14:section>
        <p14:section name="无标题节" id="{39e17358-3c9e-43e6-9d22-f41877e7e239}">
          <p14:sldIdLst>
            <p14:sldId id="835"/>
            <p14:sldId id="508"/>
            <p14:sldId id="548"/>
            <p14:sldId id="771"/>
            <p14:sldId id="549"/>
            <p14:sldId id="551"/>
            <p14:sldId id="552"/>
            <p14:sldId id="553"/>
            <p14:sldId id="554"/>
            <p14:sldId id="570"/>
            <p14:sldId id="571"/>
            <p14:sldId id="569"/>
            <p14:sldId id="568"/>
            <p14:sldId id="572"/>
            <p14:sldId id="576"/>
            <p14:sldId id="561"/>
            <p14:sldId id="562"/>
            <p14:sldId id="509"/>
            <p14:sldId id="564"/>
            <p14:sldId id="565"/>
            <p14:sldId id="558"/>
            <p14:sldId id="567"/>
            <p14:sldId id="566"/>
            <p14:sldId id="573"/>
            <p14:sldId id="577"/>
            <p14:sldId id="83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FF0000"/>
    <a:srgbClr val="000000"/>
    <a:srgbClr val="70D34D"/>
    <a:srgbClr val="E16734"/>
    <a:srgbClr val="FDD903"/>
    <a:srgbClr val="FFFFFF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>
        <p:scale>
          <a:sx n="66" d="100"/>
          <a:sy n="66" d="100"/>
        </p:scale>
        <p:origin x="-2088" y="-486"/>
      </p:cViewPr>
      <p:guideLst>
        <p:guide orient="horz" pos="206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678"/>
            <a:ext cx="2133600" cy="3651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2019/8/27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678"/>
            <a:ext cx="2895600" cy="3651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678"/>
            <a:ext cx="2133600" cy="3651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8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678"/>
            <a:ext cx="2133600" cy="3651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2019/8/27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678"/>
            <a:ext cx="2895600" cy="3651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678"/>
            <a:ext cx="2133600" cy="3651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6858"/>
            <a:ext cx="10515600" cy="17675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8475570"/>
            <a:ext cx="2743200" cy="486858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8475570"/>
            <a:ext cx="4114800" cy="48685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8475570"/>
            <a:ext cx="2743200" cy="486858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C007-2E09-4F9A-80D7-B4CFC21B086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66A7-A99F-4CD3-8EFB-3C0BA07C5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55" r:id="rId25"/>
    <p:sldLayoutId id="2147483657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49053" y="5092674"/>
            <a:ext cx="144922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" dirty="0">
                <a:latin typeface="楷体" panose="02010609060101010101" pitchFamily="49" charset="-122"/>
                <a:ea typeface="楷体" panose="02010609060101010101" pitchFamily="49" charset="-122"/>
              </a:rPr>
              <a:t>汇</a:t>
            </a:r>
            <a:r>
              <a:rPr lang="zh-CN" altLang="en-US" sz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报人：第一</a:t>
            </a:r>
            <a:r>
              <a:rPr lang="en-US" altLang="zh-CN" sz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endParaRPr lang="en-US" altLang="zh-CN" sz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11729" y="1484670"/>
            <a:ext cx="887186" cy="1191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5675295" y="3346747"/>
            <a:ext cx="3468349" cy="224055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07055" y="2552832"/>
            <a:ext cx="4805680" cy="966470"/>
            <a:chOff x="4430" y="2670"/>
            <a:chExt cx="7568" cy="1522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354" y="3299"/>
              <a:ext cx="645" cy="75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430" y="2670"/>
              <a:ext cx="7420" cy="1523"/>
              <a:chOff x="1807" y="1036"/>
              <a:chExt cx="7420" cy="1523"/>
            </a:xfrm>
          </p:grpSpPr>
          <p:sp>
            <p:nvSpPr>
              <p:cNvPr id="16387" name="标题 1"/>
              <p:cNvSpPr>
                <a:spLocks noGrp="1"/>
              </p:cNvSpPr>
              <p:nvPr/>
            </p:nvSpPr>
            <p:spPr>
              <a:xfrm>
                <a:off x="2061" y="1036"/>
                <a:ext cx="6912" cy="1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91440" tIns="45720" rIns="91440" bIns="45720" anchor="ctr"/>
              <a:lstStyle>
                <a:lvl1pPr lvl="0">
                  <a:buClrTx/>
                  <a:buSzTx/>
                  <a:buFontTx/>
                  <a:defRPr/>
                </a:lvl1pPr>
              </a:lstStyle>
              <a:p>
                <a:pPr lvl="0" eaLnBrk="1" hangingPunct="1"/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21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《孟子》三章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807" y="2559"/>
                <a:ext cx="742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19"/>
          <a:stretch>
            <a:fillRect/>
          </a:stretch>
        </p:blipFill>
        <p:spPr>
          <a:xfrm>
            <a:off x="534670" y="2676657"/>
            <a:ext cx="2868930" cy="30835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/>
          <p:nvPr/>
        </p:nvSpPr>
        <p:spPr>
          <a:xfrm>
            <a:off x="351790" y="814070"/>
            <a:ext cx="84397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译文：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（大丈夫应该）住进天下最宽广的住宅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仁，站在天下最正确的位置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礼，走着天下最正确的道路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义。得志的时候，与百姓一同遵循正道而行；不得志的时候，独自走自己的道路。富贵不能使我迷惑，贫贱不能使我改移节操，威武不能使我屈服意志。这样才叫作大丈夫！”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4641215"/>
            <a:ext cx="7891145" cy="22047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09610" y="23050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170" y="869950"/>
            <a:ext cx="1438910" cy="822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1635" y="768350"/>
            <a:ext cx="3300095" cy="1153795"/>
          </a:xfrm>
          <a:prstGeom prst="rect">
            <a:avLst/>
          </a:prstGeom>
        </p:spPr>
      </p:pic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345" y="5408295"/>
            <a:ext cx="7891145" cy="1437640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376930" y="988695"/>
            <a:ext cx="23907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一词多义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914400" y="1731645"/>
            <a:ext cx="8236585" cy="39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6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丈夫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冠也（                               ）</a:t>
            </a:r>
          </a:p>
          <a:p>
            <a:pPr eaLnBrk="1" fontAlgn="base" hangingPunct="1">
              <a:lnSpc>
                <a:spcPct val="16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往送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门（           ）</a:t>
            </a:r>
          </a:p>
          <a:p>
            <a:pPr eaLnBrk="1" fontAlgn="base" hangingPunct="1">
              <a:lnSpc>
                <a:spcPct val="16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妾妇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道也（               ）</a:t>
            </a:r>
          </a:p>
          <a:p>
            <a:pPr eaLnBrk="1" fontAlgn="base" hangingPunct="1">
              <a:lnSpc>
                <a:spcPct val="16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与民由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     ）</a:t>
            </a:r>
          </a:p>
          <a:p>
            <a:pPr eaLnBrk="1" fontAlgn="base" hangingPunct="1">
              <a:lnSpc>
                <a:spcPct val="16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此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谓大丈夫（                              ）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098165" y="1938655"/>
            <a:ext cx="5607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用在主谓之间，取消句子的独立性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098165" y="2745740"/>
            <a:ext cx="16192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动词，到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376295" y="3547110"/>
            <a:ext cx="24879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结构助词，的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20695" y="4340225"/>
            <a:ext cx="2352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代词，指正道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50590" y="5132070"/>
            <a:ext cx="55537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用在主谓之间，取消句子的独立性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2085" y="1922145"/>
            <a:ext cx="843915" cy="3770630"/>
            <a:chOff x="271" y="2551"/>
            <a:chExt cx="1329" cy="5938"/>
          </a:xfrm>
        </p:grpSpPr>
        <p:sp>
          <p:nvSpPr>
            <p:cNvPr id="6" name="AutoShape 7"/>
            <p:cNvSpPr/>
            <p:nvPr/>
          </p:nvSpPr>
          <p:spPr bwMode="auto">
            <a:xfrm>
              <a:off x="1208" y="2551"/>
              <a:ext cx="393" cy="5939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1" y="5012"/>
              <a:ext cx="938" cy="101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之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9870" y="283845"/>
            <a:ext cx="2566035" cy="633095"/>
            <a:chOff x="677" y="701"/>
            <a:chExt cx="3695" cy="997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29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8" grpId="0" bldLvl="0"/>
      <p:bldP spid="12" grpId="0" bldLvl="0"/>
      <p:bldP spid="13" grpId="0" bldLvl="0"/>
      <p:bldP spid="14" grpId="0" bldLvl="0"/>
      <p:bldP spid="1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986915" y="587375"/>
            <a:ext cx="6136640" cy="14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往送之门，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戒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之曰（           ）</a:t>
            </a:r>
          </a:p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必敬必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戒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   ）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710" y="5356860"/>
            <a:ext cx="7891145" cy="1670050"/>
          </a:xfrm>
          <a:prstGeom prst="rect">
            <a:avLst/>
          </a:prstGeom>
        </p:spPr>
      </p:pic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1986915" y="2205990"/>
            <a:ext cx="6136640" cy="14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妾妇之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道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也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 ）</a:t>
            </a:r>
          </a:p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不得志，独行其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道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）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565775" y="734695"/>
            <a:ext cx="219964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动词，告诫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105275" y="1470025"/>
            <a:ext cx="26714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形容词，谨慎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7880" y="734695"/>
            <a:ext cx="1113155" cy="1351915"/>
            <a:chOff x="1985" y="3269"/>
            <a:chExt cx="1753" cy="2129"/>
          </a:xfrm>
        </p:grpSpPr>
        <p:sp>
          <p:nvSpPr>
            <p:cNvPr id="6" name="AutoShape 7"/>
            <p:cNvSpPr/>
            <p:nvPr/>
          </p:nvSpPr>
          <p:spPr bwMode="auto">
            <a:xfrm>
              <a:off x="3416" y="3269"/>
              <a:ext cx="322" cy="2129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85" y="4044"/>
              <a:ext cx="938" cy="101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戒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7880" y="2501265"/>
            <a:ext cx="1113155" cy="1203960"/>
            <a:chOff x="1985" y="3399"/>
            <a:chExt cx="1753" cy="1896"/>
          </a:xfrm>
        </p:grpSpPr>
        <p:sp>
          <p:nvSpPr>
            <p:cNvPr id="5" name="AutoShape 7"/>
            <p:cNvSpPr/>
            <p:nvPr/>
          </p:nvSpPr>
          <p:spPr bwMode="auto">
            <a:xfrm>
              <a:off x="3416" y="3399"/>
              <a:ext cx="322" cy="1896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85" y="3839"/>
              <a:ext cx="938" cy="101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道</a:t>
              </a:r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341495" y="2342515"/>
            <a:ext cx="219964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准则，原则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923280" y="3152140"/>
            <a:ext cx="12261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道路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17880" y="4126865"/>
            <a:ext cx="1169035" cy="1319530"/>
            <a:chOff x="1898" y="3399"/>
            <a:chExt cx="1841" cy="2078"/>
          </a:xfrm>
        </p:grpSpPr>
        <p:sp>
          <p:nvSpPr>
            <p:cNvPr id="15" name="AutoShape 7"/>
            <p:cNvSpPr/>
            <p:nvPr/>
          </p:nvSpPr>
          <p:spPr bwMode="auto">
            <a:xfrm>
              <a:off x="3416" y="3399"/>
              <a:ext cx="323" cy="2078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98" y="3931"/>
              <a:ext cx="938" cy="101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得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86280" y="3947795"/>
            <a:ext cx="6136640" cy="14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是焉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得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为大丈夫乎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  ）</a:t>
            </a:r>
          </a:p>
          <a:p>
            <a:pPr eaLnBrk="1" fontAlgn="base" hangingPunct="1">
              <a:lnSpc>
                <a:spcPct val="14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得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志，与民由之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          ）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565775" y="4126865"/>
            <a:ext cx="219964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能够，可以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50535" y="4893310"/>
            <a:ext cx="12261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实现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531" grpId="0"/>
      <p:bldP spid="13" grpId="0" bldLvl="0"/>
      <p:bldP spid="10" grpId="0" bldLvl="0"/>
      <p:bldP spid="11" grpId="0" bldLvl="0"/>
      <p:bldP spid="12" grpId="0" bldLvl="0"/>
      <p:bldP spid="17" grpId="0"/>
      <p:bldP spid="18" grpId="0" bldLvl="0"/>
      <p:bldP spid="1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03500" y="462280"/>
            <a:ext cx="3300095" cy="1153795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39745" y="747395"/>
            <a:ext cx="31476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词类活用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79780" y="1720533"/>
            <a:ext cx="766826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丈夫之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冠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也</a:t>
            </a:r>
            <a:endParaRPr lang="en-US" altLang="zh-CN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富贵不能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淫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，贫贱不能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移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，威武不能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屈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79145" y="2459355"/>
            <a:ext cx="63074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名词用作动词，行加冠之礼。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9780" y="3968115"/>
            <a:ext cx="6946900" cy="1173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使动用法，使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惑乱，使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改变，使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屈服。</a:t>
            </a:r>
          </a:p>
        </p:txBody>
      </p:sp>
      <p:pic>
        <p:nvPicPr>
          <p:cNvPr id="2" name="图片 1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4641215"/>
            <a:ext cx="7891145" cy="2204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/>
      <p:bldP spid="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1635" y="696595"/>
            <a:ext cx="3300095" cy="1153795"/>
          </a:xfrm>
          <a:prstGeom prst="rect">
            <a:avLst/>
          </a:prstGeom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3317240" y="981710"/>
            <a:ext cx="25101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古今异义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256540" y="1787525"/>
            <a:ext cx="8631555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安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居而天下</a:t>
            </a: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熄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（                                                 ）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与民</a:t>
            </a: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由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之（                                                   ）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岂不</a:t>
            </a: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诚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大</a:t>
            </a: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丈夫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哉？（                                     ）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丈夫之冠也，父</a:t>
            </a:r>
            <a:r>
              <a:rPr lang="zh-CN" altLang="en-US" sz="3200" b="1" u="sng" dirty="0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命</a:t>
            </a:r>
            <a:r>
              <a:rPr lang="zh-CN" altLang="en-US" sz="3200" b="1" dirty="0">
                <a:solidFill>
                  <a:prstClr val="black"/>
                </a:solidFill>
                <a:ea typeface="黑体" panose="02010609060101010101" charset="-122"/>
              </a:rPr>
              <a:t>之。（                               ）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9770" y="2011045"/>
            <a:ext cx="56483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古义：安静，平静；今义：定居。</a:t>
            </a:r>
            <a:endParaRPr lang="en-US" altLang="zh-CN" sz="2800" b="1" dirty="0">
              <a:solidFill>
                <a:srgbClr val="0000FF"/>
              </a:solidFill>
              <a:latin typeface="仿宋_GB2312" pitchFamily="49" charset="-122"/>
              <a:ea typeface="黑体" panose="02010609060101010101" charset="-122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古义：太平；今义：熄灭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35250" y="3189605"/>
            <a:ext cx="534670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古义：遵循；今义：介词，从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64330" y="4088765"/>
            <a:ext cx="3307715" cy="7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古义：真正，确实；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今义：诚实。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1715" y="5095875"/>
            <a:ext cx="4056380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古义：教导、训诲；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黑体" panose="02010609060101010101" charset="-122"/>
              </a:rPr>
              <a:t>今义：命令。</a:t>
            </a:r>
          </a:p>
        </p:txBody>
      </p:sp>
      <p:pic>
        <p:nvPicPr>
          <p:cNvPr id="8" name="图片 7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603875"/>
            <a:ext cx="7891145" cy="1362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bldLvl="0"/>
      <p:bldP spid="44040" grpId="0" bldLvl="0"/>
      <p:bldP spid="10" grpId="0" bldLvl="0"/>
      <p:bldP spid="12" grpId="0" bldLvl="0"/>
      <p:bldP spid="3" grpId="0" bldLvl="0"/>
      <p:bldP spid="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9555" y="726440"/>
            <a:ext cx="3300095" cy="1153795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87065" y="955675"/>
            <a:ext cx="27698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文言句式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8160" y="1880235"/>
            <a:ext cx="61404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仿宋_GB2312" pitchFamily="49" charset="-122"/>
                <a:ea typeface="黑体" panose="02010609060101010101" charset="-122"/>
              </a:rPr>
              <a:t>判断句：</a:t>
            </a:r>
            <a:endParaRPr lang="en-US" altLang="zh-CN" sz="3200" b="1">
              <a:solidFill>
                <a:srgbClr val="0000FF"/>
              </a:solidFill>
              <a:latin typeface="仿宋_GB2312" pitchFamily="49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仿宋_GB2312" pitchFamily="49" charset="-122"/>
                <a:ea typeface="黑体" panose="02010609060101010101" charset="-122"/>
              </a:rPr>
              <a:t>妾妇之道也（              ）  </a:t>
            </a:r>
            <a:endParaRPr lang="en-US" altLang="zh-CN" sz="3200" b="1">
              <a:solidFill>
                <a:prstClr val="black"/>
              </a:solidFill>
              <a:latin typeface="仿宋_GB2312" pitchFamily="49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仿宋_GB2312" pitchFamily="49" charset="-122"/>
                <a:ea typeface="黑体" panose="02010609060101010101" charset="-122"/>
              </a:rPr>
              <a:t>此之谓大丈夫（             ）</a:t>
            </a:r>
          </a:p>
        </p:txBody>
      </p:sp>
      <p:pic>
        <p:nvPicPr>
          <p:cNvPr id="2" name="图片 1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4187190"/>
            <a:ext cx="7891145" cy="2658745"/>
          </a:xfrm>
          <a:prstGeom prst="rect">
            <a:avLst/>
          </a:prstGeom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359910" y="2778760"/>
            <a:ext cx="31432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仿宋_GB2312" pitchFamily="49" charset="-122"/>
                <a:ea typeface="黑体" panose="02010609060101010101" charset="-122"/>
                <a:sym typeface="+mn-ea"/>
              </a:rPr>
              <a:t>“也”表判断 </a:t>
            </a:r>
            <a:endParaRPr lang="zh-CN" altLang="en-US" sz="30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644390" y="3538855"/>
            <a:ext cx="31432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仿宋_GB2312" pitchFamily="49" charset="-122"/>
                <a:ea typeface="黑体" panose="02010609060101010101" charset="-122"/>
                <a:sym typeface="+mn-ea"/>
              </a:rPr>
              <a:t>“谓”表判断  </a:t>
            </a:r>
            <a:endParaRPr lang="zh-CN" altLang="en-US" sz="30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13" grpId="0" bldLvl="0"/>
      <p:bldP spid="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43378" y="179705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64290" y="1458914"/>
            <a:ext cx="7815263" cy="6324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1.请简要分析景春心目中的大丈夫形象。</a:t>
            </a:r>
            <a:endParaRPr lang="zh-CN" altLang="zh-CN" sz="3200" b="1" kern="100" dirty="0" smtClean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6687" y="2344738"/>
            <a:ext cx="7424738" cy="2011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266700" algn="just" eaLnBrk="0" hangingPunct="0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景春心目中的大丈夫，是像公孙衍、张仪那样位高权重，令人望而生畏的当权者。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32130" y="366395"/>
            <a:ext cx="2346325" cy="633095"/>
            <a:chOff x="677" y="701"/>
            <a:chExt cx="3695" cy="997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</a:p>
          </p:txBody>
        </p:sp>
      </p:grp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3623310"/>
            <a:ext cx="7891145" cy="322262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1164868" y="2227792"/>
            <a:ext cx="3098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15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904875" y="522605"/>
            <a:ext cx="733425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zh-CN" sz="30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2</a:t>
            </a:r>
            <a:r>
              <a:rPr lang="zh-CN" altLang="zh-CN" sz="30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、孟子为什么认为公孙衍、张仪不配为大丈夫？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0835" y="1711325"/>
            <a:ext cx="848233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孟子认为公孙衍、张仪之流靠摇唇鼓舌、曲意顺从诸侯的意思往上爬，</a:t>
            </a:r>
            <a:r>
              <a:rPr lang="zh-CN" altLang="zh-CN" sz="3000" b="1" kern="1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没有仁义道德的原则</a:t>
            </a:r>
            <a:r>
              <a:rPr lang="zh-CN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，因此，不过是小人、女人，奉行的是“妾妇之道”，</a:t>
            </a:r>
            <a:r>
              <a:rPr lang="zh-CN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他们以自己的喜怒哀乐行事，挑起天下战争，这是崇尚强权，极端的个人主义；他们</a:t>
            </a:r>
            <a:r>
              <a:rPr lang="zh-CN" altLang="zh-CN" sz="3000" b="1" kern="1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不以正义为标准不以天下太平为己任</a:t>
            </a:r>
            <a:r>
              <a:rPr lang="zh-CN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，不以百姓幸福为理想，哪里谈得上是“大丈夫”呢？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10530"/>
            <a:ext cx="7891145" cy="1335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7889"/>
          <p:cNvSpPr>
            <a:spLocks noGrp="1" noChangeArrowheads="1"/>
          </p:cNvSpPr>
          <p:nvPr>
            <p:ph type="title" idx="4294967295"/>
          </p:nvPr>
        </p:nvSpPr>
        <p:spPr>
          <a:xfrm>
            <a:off x="1566863" y="474663"/>
            <a:ext cx="7577137" cy="1074737"/>
          </a:xfrm>
        </p:spPr>
        <p:txBody>
          <a:bodyPr lIns="69056" tIns="34527" rIns="69056" bIns="34527"/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3</a:t>
            </a:r>
            <a:r>
              <a:rPr lang="zh-CN" altLang="zh-CN" sz="32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、在孟子心中，什么样的人才是真正的大丈夫？</a:t>
            </a:r>
            <a:endParaRPr lang="zh-CN" altLang="zh-CN" sz="3200" b="0" i="1" kern="100" dirty="0" smtClean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795" name="内容占位符 37890"/>
          <p:cNvSpPr>
            <a:spLocks noGrp="1" noChangeArrowheads="1"/>
          </p:cNvSpPr>
          <p:nvPr>
            <p:ph idx="4294967295"/>
          </p:nvPr>
        </p:nvSpPr>
        <p:spPr>
          <a:xfrm>
            <a:off x="892175" y="1549400"/>
            <a:ext cx="8251825" cy="41783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居天下之广居，立天下之正位，行天下之大道。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（贯彻儒家倡导的仁、礼、 义）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得志与民由之；不得志独行其道。</a:t>
            </a:r>
          </a:p>
          <a:p>
            <a:pPr marL="0" indent="0" eaLnBrk="1" hangingPunct="1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（有“用之则行，舍之则藏”、“穷则独善其身，</a:t>
            </a:r>
          </a:p>
          <a:p>
            <a:pPr marL="0" indent="0" eaLnBrk="1" hangingPunct="1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达则兼济天下”的立身处世态度）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富贵不能淫，贫贱不能移，威武不能屈。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（在社会生活中应有的为人原则）</a:t>
            </a:r>
          </a:p>
        </p:txBody>
      </p:sp>
      <p:sp>
        <p:nvSpPr>
          <p:cNvPr id="2" name="直角上箭头 1"/>
          <p:cNvSpPr/>
          <p:nvPr/>
        </p:nvSpPr>
        <p:spPr>
          <a:xfrm rot="5400000">
            <a:off x="7525435" y="2277348"/>
            <a:ext cx="365522" cy="56703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91475" y="2262505"/>
            <a:ext cx="11080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>
                <a:solidFill>
                  <a:srgbClr val="FF00FF"/>
                </a:solidFill>
                <a:latin typeface="仿宋_GB2312" pitchFamily="49" charset="-122"/>
                <a:ea typeface="黑体" panose="02010609060101010101" charset="-122"/>
              </a:rPr>
              <a:t>核心、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>
                <a:solidFill>
                  <a:srgbClr val="FF00FF"/>
                </a:solidFill>
                <a:latin typeface="仿宋_GB2312" pitchFamily="49" charset="-122"/>
                <a:ea typeface="黑体" panose="02010609060101010101" charset="-122"/>
              </a:rPr>
              <a:t>基础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405" y="5500370"/>
            <a:ext cx="7891145" cy="1289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89328"/>
            <a:ext cx="3071008" cy="2159036"/>
          </a:xfrm>
          <a:prstGeom prst="rect">
            <a:avLst/>
          </a:prstGeom>
          <a:noFill/>
        </p:spPr>
      </p:pic>
      <p:pic>
        <p:nvPicPr>
          <p:cNvPr id="5" name="Picture 3" descr="C:\Users\zjd\Desktop\Nipic_4447957_2010042317071983731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08900" y="-48260"/>
            <a:ext cx="1501140" cy="25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206500" y="1699260"/>
            <a:ext cx="5942965" cy="594360"/>
          </a:xfrm>
          <a:prstGeom prst="flowChartAlternateProcess">
            <a:avLst/>
          </a:prstGeom>
          <a:solidFill>
            <a:schemeClr val="lt1">
              <a:alpha val="2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富贵不能淫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高官厚禄不能乱我心</a:t>
            </a:r>
            <a:endParaRPr lang="zh-CN" altLang="en-US" sz="3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hlinkClick r:id="rId5" action="ppaction://hlinksldjump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206500" y="2537460"/>
            <a:ext cx="6927850" cy="594360"/>
          </a:xfrm>
          <a:prstGeom prst="flowChartAlternateProcess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贫贱不能移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家贫位卑不能改变我志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向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206500" y="3393440"/>
            <a:ext cx="7306945" cy="594360"/>
          </a:xfrm>
          <a:prstGeom prst="flowChartAlternateProcess">
            <a:avLst/>
          </a:prstGeom>
          <a:solidFill>
            <a:schemeClr val="lt1">
              <a:alpha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威武不能屈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威力相逼不能使我卑躬屈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膝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/>
        </p:nvSpPr>
        <p:spPr>
          <a:xfrm>
            <a:off x="1101725" y="594995"/>
            <a:ext cx="6940550" cy="99441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3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32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zh-CN" sz="32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、孟子对大丈夫的阐述精髓是什么？</a:t>
            </a:r>
          </a:p>
        </p:txBody>
      </p:sp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03120" y="4103370"/>
            <a:ext cx="4439285" cy="26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86">
        <p14:ferris dir="l"/>
      </p:transition>
    </mc:Choice>
    <mc:Fallback>
      <p:transition spd="slow" advTm="7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nimBg="1"/>
      <p:bldP spid="20486" grpId="0" bldLvl="0" animBg="1"/>
      <p:bldP spid="20484" grpId="0" bldLvl="0" animBg="1"/>
      <p:bldP spid="3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85" y="1872747"/>
            <a:ext cx="6496050" cy="4117340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348860" y="2233127"/>
            <a:ext cx="399288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富贵不能淫</a:t>
            </a:r>
          </a:p>
        </p:txBody>
      </p: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3088"/>
            <a:ext cx="8356600" cy="2019300"/>
          </a:xfrm>
        </p:spPr>
        <p:txBody>
          <a:bodyPr/>
          <a:lstStyle/>
          <a:p>
            <a:pPr eaLnBrk="1" hangingPunct="1"/>
            <a:r>
              <a:rPr lang="en-US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孟子说：“穷则独善其身，达则兼善天下”。</a:t>
            </a:r>
            <a:b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</a:b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   文中哪句话与这句话的意思相近？</a:t>
            </a:r>
            <a:b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</a:b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结合孟子“穷则独善其身，达则兼济天下。” </a:t>
            </a:r>
            <a:b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zh-CN" sz="3000" b="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用自己的话谈谈对大丈夫的理解。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2705100"/>
            <a:ext cx="8104187" cy="2917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“得志，与民由之；不得志，独行其道。”</a:t>
            </a:r>
            <a:endParaRPr lang="en-US" altLang="zh-CN" sz="3200" b="1" dirty="0" smtClean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心怀仁德，践行礼义。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通达时，施仁政，困窘时，独善其身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不因外界因素（富贵、贫贱、强权）改变自己的追求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00370"/>
            <a:ext cx="7891145" cy="1335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164868" y="2227792"/>
            <a:ext cx="3098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15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902335" y="433070"/>
            <a:ext cx="7148830" cy="1272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6.</a:t>
            </a:r>
            <a:r>
              <a:rPr lang="zh-CN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请对比分析孟子所说的“妾妇之道” </a:t>
            </a:r>
          </a:p>
          <a:p>
            <a:pPr algn="just" eaLnBrk="0" hangingPunct="0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和“大丈夫之道”的不同。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534670" y="1888490"/>
            <a:ext cx="7884160" cy="44208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133350" algn="just" eaLnBrk="0" hangingPunc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3200" b="1" u="sng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妾妇之道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表现为顺从，</a:t>
            </a:r>
            <a:r>
              <a:rPr lang="zh-CN" altLang="zh-CN" sz="3200" b="1" kern="1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其本质是在权力面前无原则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，如张仪之流，只是顺从秦王的意思；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3200" b="1" u="sng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大丈夫之道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表现为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富贵不能淫，贫贱不能移，威武不能屈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，其</a:t>
            </a:r>
            <a:r>
              <a:rPr lang="zh-CN" altLang="zh-CN" sz="3200" b="1" kern="1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本质是对内心的仁、义、</a:t>
            </a:r>
          </a:p>
          <a:p>
            <a:pPr indent="133350" algn="just" eaLnBrk="0" hangingPunc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zh-CN" sz="3200" b="1" kern="1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礼的坚守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，一如儒家所倡</a:t>
            </a:r>
          </a:p>
          <a:p>
            <a:pPr indent="133350" algn="just" eaLnBrk="0" hangingPunc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导的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穷则独善其身，达</a:t>
            </a:r>
          </a:p>
          <a:p>
            <a:pPr indent="133350" algn="just" eaLnBrk="0" hangingPunc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则兼济天下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pic>
        <p:nvPicPr>
          <p:cNvPr id="1946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1800" y="4178300"/>
            <a:ext cx="3009900" cy="23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99"/>
          <p:cNvSpPr txBox="1"/>
          <p:nvPr/>
        </p:nvSpPr>
        <p:spPr>
          <a:xfrm>
            <a:off x="846455" y="530225"/>
            <a:ext cx="745109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 说一说“富贵不能淫，贫贱不能移，</a:t>
            </a:r>
          </a:p>
          <a:p>
            <a:pPr>
              <a:lnSpc>
                <a:spcPct val="130000"/>
              </a:lnSpc>
            </a:pPr>
            <a:r>
              <a:rPr lang="zh-CN" altLang="zh-CN" sz="3200" kern="1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威武不能屈”的现实意义。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8370" y="2044065"/>
            <a:ext cx="7450455" cy="393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这句话出自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孟子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，是中华民族的传统美德，也是我们每个中国人的行为准则。在现实生活中，面对金钱利益的诱惑，不乱其心；在危及国家民族利益的时刻，我们要敢于挺身而出，不怕牺牲，做一个真正的大丈夫。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796915"/>
            <a:ext cx="7891145" cy="103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144905" y="1421130"/>
            <a:ext cx="7164705" cy="23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写作特色：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语言含蓄幽默，讽刺深刻尖锐。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运用排比，增强文章气势和感染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力。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73867" y="3970152"/>
            <a:ext cx="3686175" cy="239979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组合 5"/>
          <p:cNvGrpSpPr/>
          <p:nvPr/>
        </p:nvGrpSpPr>
        <p:grpSpPr>
          <a:xfrm>
            <a:off x="378460" y="401955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写法探究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84997" y="880745"/>
            <a:ext cx="8342220" cy="5710555"/>
            <a:chOff x="645" y="984"/>
            <a:chExt cx="12822" cy="8993"/>
          </a:xfrm>
        </p:grpSpPr>
        <p:sp>
          <p:nvSpPr>
            <p:cNvPr id="4" name="圆角矩形 3"/>
            <p:cNvSpPr/>
            <p:nvPr/>
          </p:nvSpPr>
          <p:spPr>
            <a:xfrm>
              <a:off x="645" y="1663"/>
              <a:ext cx="10120" cy="7849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7613" y="4123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1164868" y="1987286"/>
            <a:ext cx="3098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15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94360" y="1449705"/>
            <a:ext cx="6165215" cy="47078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266700" algn="just" eaLnBrk="0" hangingPunc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《富贵不能淫》</a:t>
            </a:r>
            <a:r>
              <a:rPr lang="zh-CN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选自《孟子》一书</a:t>
            </a: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，作者通过问答的形式，从对大丈夫的错误看法批驳开始，阐述了做到</a:t>
            </a:r>
            <a:r>
              <a:rPr lang="en-US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“大丈夫”的标准</a:t>
            </a: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，即：</a:t>
            </a:r>
            <a:r>
              <a:rPr lang="en-US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富贵不能淫，贫贱不能移，威武不能屈。</a:t>
            </a: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从而提出，</a:t>
            </a:r>
            <a:r>
              <a:rPr lang="en-US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得志与民由之；不得志独行其道。</a:t>
            </a: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即有“用之则行，舍之则藏”的立身处世态度。</a:t>
            </a:r>
            <a:r>
              <a:rPr lang="en-US" altLang="zh-CN" sz="3000" b="1" kern="1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 仁、礼、义及立身处世的角度阐述</a:t>
            </a:r>
            <a:r>
              <a:rPr lang="en-US" altLang="zh-CN" sz="30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，闪耀着思想和人格力量的光辉。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7815" y="39116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课堂总结</a:t>
              </a:r>
            </a:p>
          </p:txBody>
        </p:sp>
      </p:grp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21690" y="2338070"/>
            <a:ext cx="56007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富贵不能淫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1504950" y="1973580"/>
            <a:ext cx="274320" cy="3330575"/>
          </a:xfrm>
          <a:prstGeom prst="leftBrace">
            <a:avLst>
              <a:gd name="adj1" fmla="val 4274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b="1" dirty="0">
              <a:solidFill>
                <a:prstClr val="black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90065" y="2087880"/>
            <a:ext cx="112585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论点：</a:t>
            </a:r>
          </a:p>
        </p:txBody>
      </p:sp>
      <p:sp>
        <p:nvSpPr>
          <p:cNvPr id="19" name="右大括号 18"/>
          <p:cNvSpPr/>
          <p:nvPr/>
        </p:nvSpPr>
        <p:spPr>
          <a:xfrm>
            <a:off x="6565265" y="1973580"/>
            <a:ext cx="163195" cy="3329940"/>
          </a:xfrm>
          <a:prstGeom prst="rightBrace">
            <a:avLst>
              <a:gd name="adj1" fmla="val 448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904990" y="1447800"/>
            <a:ext cx="1462405" cy="438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此之谓大丈夫</a:t>
            </a:r>
            <a:endParaRPr lang="en-US" altLang="zh-CN" sz="32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（不淫，不移，不屈）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915920" y="1973580"/>
            <a:ext cx="3989070" cy="1076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得志，与民由之；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不得志，独行其道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788160" y="3136900"/>
            <a:ext cx="112585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论据：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914015" y="3136900"/>
            <a:ext cx="365125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学礼、居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行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902460" y="4285615"/>
            <a:ext cx="101346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类推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3297555" y="3720465"/>
            <a:ext cx="2400935" cy="17145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富贵不能淫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贫贱不能移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威武不能屈</a:t>
            </a:r>
          </a:p>
        </p:txBody>
      </p:sp>
      <p:sp>
        <p:nvSpPr>
          <p:cNvPr id="30" name="左大括号 29"/>
          <p:cNvSpPr/>
          <p:nvPr/>
        </p:nvSpPr>
        <p:spPr>
          <a:xfrm>
            <a:off x="3027045" y="3862070"/>
            <a:ext cx="271145" cy="1441450"/>
          </a:xfrm>
          <a:prstGeom prst="leftBrace">
            <a:avLst>
              <a:gd name="adj1" fmla="val 4274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0825" y="501015"/>
            <a:ext cx="2346325" cy="583565"/>
            <a:chOff x="923" y="1552"/>
            <a:chExt cx="3695" cy="882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 animBg="1"/>
      <p:bldP spid="18" grpId="0"/>
      <p:bldP spid="19" grpId="0" bldLvl="0" animBg="1"/>
      <p:bldP spid="20" grpId="0" bldLvl="0" animBg="1"/>
      <p:bldP spid="23" grpId="0"/>
      <p:bldP spid="25" grpId="0"/>
      <p:bldP spid="26" grpId="0"/>
      <p:bldP spid="27" grpId="0"/>
      <p:bldP spid="29" grpId="0"/>
      <p:bldP spid="3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/>
          <p:cNvSpPr txBox="1"/>
          <p:nvPr/>
        </p:nvSpPr>
        <p:spPr>
          <a:xfrm>
            <a:off x="1030605" y="1373505"/>
            <a:ext cx="6773545" cy="1370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每个人的心目中都有对大丈夫的标准，谈谈你所了解的大丈夫形象。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0905" y="2999105"/>
            <a:ext cx="76904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富贵不能淫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关羽、文天祥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贫贱不能移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陶渊明、杜甫、朱自清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威武不能屈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颜真卿、闻一多、刘胡兰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54635" y="534670"/>
            <a:ext cx="2346325" cy="583565"/>
            <a:chOff x="923" y="1552"/>
            <a:chExt cx="3695" cy="882"/>
          </a:xfrm>
        </p:grpSpPr>
        <p:pic>
          <p:nvPicPr>
            <p:cNvPr id="38" name="图片 3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9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4347845"/>
            <a:ext cx="7891145" cy="263588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78130" y="997082"/>
            <a:ext cx="8487410" cy="5007610"/>
            <a:chOff x="942" y="873"/>
            <a:chExt cx="12617" cy="7016"/>
          </a:xfrm>
        </p:grpSpPr>
        <p:pic>
          <p:nvPicPr>
            <p:cNvPr id="2" name="Picture 227" descr="圈轴b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445" y="1124"/>
              <a:ext cx="11760" cy="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30" descr="圈轴左右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2965" y="873"/>
              <a:ext cx="595" cy="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32" descr="圈轴左右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942" y="903"/>
              <a:ext cx="595" cy="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820420" y="1913387"/>
            <a:ext cx="4582160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人们经常说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“大丈夫说到做到”“大丈夫行不更名，坐不改姓”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，我们一起来看看“亚圣”孟子对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“大丈夫”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的阐释。</a:t>
            </a:r>
          </a:p>
        </p:txBody>
      </p:sp>
      <p:pic>
        <p:nvPicPr>
          <p:cNvPr id="2053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192" y="1898465"/>
            <a:ext cx="2385017" cy="30607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108c536cbfccd37a0485a4795bebca4b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0000" y="5956935"/>
            <a:ext cx="7891145" cy="87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80085" y="2144527"/>
            <a:ext cx="778446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公孙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衍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     ）     丈夫之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冠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 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en-US" altLang="zh-CN" sz="30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fontAlgn="base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妾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妇之道（     ）   不能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淫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     ）</a:t>
            </a:r>
            <a:endParaRPr lang="en-US" altLang="zh-CN" sz="30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fontAlgn="base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贫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贱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     ）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2365375" y="2318517"/>
            <a:ext cx="8388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yǎn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5585" y="2318201"/>
            <a:ext cx="102036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ɡuàn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649220" y="3310387"/>
            <a:ext cx="9258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qiè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201096" y="3310071"/>
            <a:ext cx="8751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yín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872699" y="4220026"/>
            <a:ext cx="107275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jiàn</a:t>
            </a:r>
            <a:endParaRPr lang="en-US" altLang="zh-CN" sz="225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285" y="837565"/>
            <a:ext cx="2346325" cy="681990"/>
            <a:chOff x="342" y="486"/>
            <a:chExt cx="3695" cy="1074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识文辩字</a:t>
              </a:r>
            </a:p>
          </p:txBody>
        </p:sp>
      </p:grpSp>
      <p:pic>
        <p:nvPicPr>
          <p:cNvPr id="10" name="图片 9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0" y="4220210"/>
            <a:ext cx="7891145" cy="2607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/>
      <p:bldP spid="43010" grpId="1" bldLvl="0"/>
      <p:bldP spid="43017" grpId="0" bldLvl="0"/>
      <p:bldP spid="43017" grpId="1"/>
      <p:bldP spid="15" grpId="0" bldLvl="0"/>
      <p:bldP spid="15" grpId="1"/>
      <p:bldP spid="24" grpId="0" bldLvl="0"/>
      <p:bldP spid="24" grpId="1"/>
      <p:bldP spid="25" grpId="0" bldLvl="0"/>
      <p:bldP spid="25" grpId="1"/>
      <p:bldP spid="26" grpId="0" bldLvl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570" y="1483995"/>
            <a:ext cx="4687570" cy="42424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8305" y="369570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6464300" y="2082165"/>
            <a:ext cx="19304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朗读课文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读准字音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读准节奏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读出感情</a:t>
            </a:r>
          </a:p>
        </p:txBody>
      </p:sp>
      <p:pic>
        <p:nvPicPr>
          <p:cNvPr id="5" name="21、《孟子二章》（富贵不能淫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28155" y="11671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1"/>
          <p:cNvSpPr txBox="1"/>
          <p:nvPr/>
        </p:nvSpPr>
        <p:spPr>
          <a:xfrm>
            <a:off x="380365" y="1441582"/>
            <a:ext cx="85966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景春曰：“公孙衍、张仪岂不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诚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大丈夫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哉？</a:t>
            </a:r>
          </a:p>
          <a:p>
            <a:pPr>
              <a:lnSpc>
                <a:spcPct val="120000"/>
              </a:lnSpc>
            </a:pPr>
            <a:endParaRPr lang="zh-CN" altLang="en-US" sz="30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一怒而诸侯惧，安居而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天下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熄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r>
              <a:rPr lang="en-US" altLang="zh-CN" sz="3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endParaRPr lang="en-US" altLang="zh-CN" sz="3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702" name="Rectangle 6"/>
          <p:cNvSpPr/>
          <p:nvPr/>
        </p:nvSpPr>
        <p:spPr>
          <a:xfrm>
            <a:off x="6090920" y="795020"/>
            <a:ext cx="922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真正，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确实</a:t>
            </a:r>
          </a:p>
        </p:txBody>
      </p:sp>
      <p:sp>
        <p:nvSpPr>
          <p:cNvPr id="6" name="Rectangle 6"/>
          <p:cNvSpPr/>
          <p:nvPr/>
        </p:nvSpPr>
        <p:spPr>
          <a:xfrm>
            <a:off x="6332855" y="2040255"/>
            <a:ext cx="26441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指有大志、有作为、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有气节的男子。</a:t>
            </a:r>
          </a:p>
        </p:txBody>
      </p:sp>
      <p:sp>
        <p:nvSpPr>
          <p:cNvPr id="10" name="Rectangle 6"/>
          <p:cNvSpPr/>
          <p:nvPr/>
        </p:nvSpPr>
        <p:spPr>
          <a:xfrm>
            <a:off x="2609850" y="2087880"/>
            <a:ext cx="34251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指战争停息，天下太平。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3525" y="450850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26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文章释义</a:t>
              </a:r>
            </a:p>
          </p:txBody>
        </p:sp>
      </p:grp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880" y="5397500"/>
            <a:ext cx="7891145" cy="15036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228965" y="21145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16734"/>
                </a:solidFill>
                <a:effectLst/>
              </a:rPr>
              <a:t>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3525" y="3431540"/>
            <a:ext cx="8556625" cy="1891030"/>
            <a:chOff x="415" y="5404"/>
            <a:chExt cx="13475" cy="2978"/>
          </a:xfrm>
        </p:grpSpPr>
        <p:sp>
          <p:nvSpPr>
            <p:cNvPr id="22530" name="文本框 10"/>
            <p:cNvSpPr txBox="1"/>
            <p:nvPr/>
          </p:nvSpPr>
          <p:spPr>
            <a:xfrm>
              <a:off x="628" y="5404"/>
              <a:ext cx="13262" cy="2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0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译文：</a:t>
              </a:r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景春说：“公孙衍和张仪难道不是真正的大丈夫吗？发起怒来，诸侯们都会害怕；安静下来，天下就会平安无事。”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" y="5404"/>
              <a:ext cx="2266" cy="129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9702" grpId="0" bldLvl="0" animBg="1"/>
      <p:bldP spid="6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/>
          <p:cNvSpPr txBox="1"/>
          <p:nvPr/>
        </p:nvSpPr>
        <p:spPr>
          <a:xfrm>
            <a:off x="470535" y="688340"/>
            <a:ext cx="834453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30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孟子曰：“是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焉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得为大丈夫乎？子未学礼乎？</a:t>
            </a:r>
          </a:p>
          <a:p>
            <a:pPr>
              <a:lnSpc>
                <a:spcPct val="260000"/>
              </a:lnSpc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丈夫之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冠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也，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父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命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；女子之嫁也，母命之，往送之门，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戒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之曰：‘往之女家，必敬必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戒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，</a:t>
            </a:r>
          </a:p>
          <a:p>
            <a:pPr>
              <a:lnSpc>
                <a:spcPct val="260000"/>
              </a:lnSpc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无违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夫子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！’以顺为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者，妾妇之道也。</a:t>
            </a:r>
          </a:p>
        </p:txBody>
      </p:sp>
      <p:sp>
        <p:nvSpPr>
          <p:cNvPr id="29702" name="Rectangle 6"/>
          <p:cNvSpPr/>
          <p:nvPr/>
        </p:nvSpPr>
        <p:spPr>
          <a:xfrm>
            <a:off x="3089275" y="812800"/>
            <a:ext cx="21951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怎么，哪里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230" y="1727200"/>
            <a:ext cx="350139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古时男子二十岁行冠礼，表示成年。冠，行冠礼</a:t>
            </a:r>
          </a:p>
        </p:txBody>
      </p:sp>
      <p:sp>
        <p:nvSpPr>
          <p:cNvPr id="11" name="Rectangle 6"/>
          <p:cNvSpPr/>
          <p:nvPr/>
        </p:nvSpPr>
        <p:spPr>
          <a:xfrm>
            <a:off x="2609850" y="2894965"/>
            <a:ext cx="243649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父亲给予训导。</a:t>
            </a: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命，教导、训诲</a:t>
            </a:r>
          </a:p>
        </p:txBody>
      </p:sp>
      <p:sp>
        <p:nvSpPr>
          <p:cNvPr id="15" name="Rectangle 6"/>
          <p:cNvSpPr/>
          <p:nvPr/>
        </p:nvSpPr>
        <p:spPr>
          <a:xfrm>
            <a:off x="2192020" y="4095115"/>
            <a:ext cx="897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告诫</a:t>
            </a:r>
          </a:p>
        </p:txBody>
      </p:sp>
      <p:sp>
        <p:nvSpPr>
          <p:cNvPr id="19" name="Rectangle 6"/>
          <p:cNvSpPr/>
          <p:nvPr/>
        </p:nvSpPr>
        <p:spPr>
          <a:xfrm>
            <a:off x="3479800" y="5301615"/>
            <a:ext cx="1916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准则，标准</a:t>
            </a:r>
          </a:p>
        </p:txBody>
      </p:sp>
      <p:sp>
        <p:nvSpPr>
          <p:cNvPr id="2" name="Rectangle 6"/>
          <p:cNvSpPr/>
          <p:nvPr/>
        </p:nvSpPr>
        <p:spPr>
          <a:xfrm>
            <a:off x="861060" y="5301615"/>
            <a:ext cx="18846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这里指丈夫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80400" y="1479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②</a:t>
            </a:r>
          </a:p>
        </p:txBody>
      </p:sp>
      <p:sp>
        <p:nvSpPr>
          <p:cNvPr id="3" name="Rectangle 6"/>
          <p:cNvSpPr/>
          <p:nvPr/>
        </p:nvSpPr>
        <p:spPr>
          <a:xfrm>
            <a:off x="7179310" y="4095115"/>
            <a:ext cx="897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谨慎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5488940"/>
            <a:ext cx="7891145" cy="1338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9702" grpId="0" bldLvl="0" animBg="1"/>
      <p:bldP spid="7" grpId="0" bldLvl="0" animBg="1"/>
      <p:bldP spid="11" grpId="0" bldLvl="0" animBg="1"/>
      <p:bldP spid="15" grpId="0" bldLvl="0" animBg="1"/>
      <p:bldP spid="19" grpId="0" bldLvl="0" animBg="1"/>
      <p:bldP spid="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9"/>
          <p:cNvSpPr txBox="1"/>
          <p:nvPr/>
        </p:nvSpPr>
        <p:spPr>
          <a:xfrm>
            <a:off x="468630" y="955675"/>
            <a:ext cx="820674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译文：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孟子说：“这个怎么能够叫大丈夫呢？你没有学过礼吗？男子举行加冠礼的时候，父亲给以训导；女子出嫁的时候，母亲给以训导，送她到门口，告诫她说：‘到了你丈夫家里，一定要恭敬，一定要谨慎，不要违背你的丈夫！’以顺从为准则的，是妾妇之道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80400" y="1479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②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4942840"/>
            <a:ext cx="7891145" cy="19030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525" y="1053465"/>
            <a:ext cx="1438910" cy="822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 txBox="1"/>
          <p:nvPr/>
        </p:nvSpPr>
        <p:spPr>
          <a:xfrm>
            <a:off x="438785" y="814070"/>
            <a:ext cx="826706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4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居天下之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广居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，立天下之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正位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，行天下之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大道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。得志，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与民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由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；不得志，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独行其道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240000"/>
              </a:lnSpc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富贵不能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淫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，贫贱不能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移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，威武不能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屈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240000"/>
              </a:lnSpc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此之谓大丈夫。”</a:t>
            </a:r>
          </a:p>
        </p:txBody>
      </p:sp>
      <p:sp>
        <p:nvSpPr>
          <p:cNvPr id="15" name="Rectangle 6"/>
          <p:cNvSpPr/>
          <p:nvPr/>
        </p:nvSpPr>
        <p:spPr>
          <a:xfrm>
            <a:off x="944880" y="1830070"/>
            <a:ext cx="361823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与百姓一同遵循正道而行。由，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遵从。</a:t>
            </a:r>
          </a:p>
        </p:txBody>
      </p:sp>
      <p:sp>
        <p:nvSpPr>
          <p:cNvPr id="3" name="Rectangle 6"/>
          <p:cNvSpPr/>
          <p:nvPr/>
        </p:nvSpPr>
        <p:spPr>
          <a:xfrm>
            <a:off x="4972685" y="1978025"/>
            <a:ext cx="3080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独自走自己的道路</a:t>
            </a:r>
          </a:p>
        </p:txBody>
      </p:sp>
      <p:sp>
        <p:nvSpPr>
          <p:cNvPr id="5" name="Rectangle 6"/>
          <p:cNvSpPr/>
          <p:nvPr/>
        </p:nvSpPr>
        <p:spPr>
          <a:xfrm>
            <a:off x="366395" y="3095625"/>
            <a:ext cx="3367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惑乱，迷惑，使动用法</a:t>
            </a:r>
          </a:p>
        </p:txBody>
      </p:sp>
      <p:sp>
        <p:nvSpPr>
          <p:cNvPr id="9" name="Rectangle 6"/>
          <p:cNvSpPr/>
          <p:nvPr/>
        </p:nvSpPr>
        <p:spPr>
          <a:xfrm>
            <a:off x="2856230" y="4015105"/>
            <a:ext cx="3312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改变，动摇，使动用法</a:t>
            </a:r>
          </a:p>
        </p:txBody>
      </p:sp>
      <p:sp>
        <p:nvSpPr>
          <p:cNvPr id="10" name="Rectangle 6"/>
          <p:cNvSpPr/>
          <p:nvPr/>
        </p:nvSpPr>
        <p:spPr>
          <a:xfrm>
            <a:off x="6562725" y="4015105"/>
            <a:ext cx="2588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屈服，使动用法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09610" y="23050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</a:p>
        </p:txBody>
      </p:sp>
      <p:sp>
        <p:nvSpPr>
          <p:cNvPr id="2" name="Rectangle 6"/>
          <p:cNvSpPr/>
          <p:nvPr/>
        </p:nvSpPr>
        <p:spPr>
          <a:xfrm>
            <a:off x="1918335" y="653415"/>
            <a:ext cx="581533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这里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广居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正位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大道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分别喻指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仁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礼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义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4" name="图片 3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4475480"/>
            <a:ext cx="7891145" cy="2370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5" grpId="0" bldLvl="0" animBg="1"/>
      <p:bldP spid="3" grpId="0" bldLvl="0" animBg="1"/>
      <p:bldP spid="5" grpId="0" bldLvl="0" animBg="1"/>
      <p:bldP spid="9" grpId="0" bldLvl="0" animBg="1"/>
      <p:bldP spid="10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2176</Words>
  <Application>Microsoft Office PowerPoint</Application>
  <PresentationFormat>全屏显示(4:3)</PresentationFormat>
  <Paragraphs>167</Paragraphs>
  <Slides>27</Slides>
  <Notes>3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1</vt:i4>
      </vt:variant>
    </vt:vector>
  </HeadingPairs>
  <TitlesOfParts>
    <vt:vector size="29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    3、在孟子心中，什么样的人才是真正的大丈夫？</vt:lpstr>
      <vt:lpstr>幻灯片 19</vt:lpstr>
      <vt:lpstr>5、孟子说：“穷则独善其身，达则兼善天下”。    文中哪句话与这句话的意思相近？    结合孟子“穷则独善其身，达则兼济天下。”     用自己的话谈谈对大丈夫的理解。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24</cp:revision>
  <cp:lastPrinted>2411-12-30T00:00:00Z</cp:lastPrinted>
  <dcterms:created xsi:type="dcterms:W3CDTF">2019-05-10T01:40:00Z</dcterms:created>
  <dcterms:modified xsi:type="dcterms:W3CDTF">2019-08-27T10:07:12Z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