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59" r:id="rId1"/>
  </p:sldMasterIdLst>
  <p:notesMasterIdLst>
    <p:notesMasterId r:id="rId45"/>
  </p:notesMasterIdLst>
  <p:sldIdLst>
    <p:sldId id="543" r:id="rId2"/>
    <p:sldId id="626" r:id="rId3"/>
    <p:sldId id="629" r:id="rId4"/>
    <p:sldId id="681" r:id="rId5"/>
    <p:sldId id="628" r:id="rId6"/>
    <p:sldId id="682" r:id="rId7"/>
    <p:sldId id="683" r:id="rId8"/>
    <p:sldId id="685" r:id="rId9"/>
    <p:sldId id="687" r:id="rId10"/>
    <p:sldId id="671" r:id="rId11"/>
    <p:sldId id="672" r:id="rId12"/>
    <p:sldId id="673" r:id="rId13"/>
    <p:sldId id="675" r:id="rId14"/>
    <p:sldId id="676" r:id="rId15"/>
    <p:sldId id="677" r:id="rId16"/>
    <p:sldId id="650" r:id="rId17"/>
    <p:sldId id="651" r:id="rId18"/>
    <p:sldId id="654" r:id="rId19"/>
    <p:sldId id="747" r:id="rId20"/>
    <p:sldId id="653" r:id="rId21"/>
    <p:sldId id="652" r:id="rId22"/>
    <p:sldId id="645" r:id="rId23"/>
    <p:sldId id="644" r:id="rId24"/>
    <p:sldId id="679" r:id="rId25"/>
    <p:sldId id="658" r:id="rId26"/>
    <p:sldId id="659" r:id="rId27"/>
    <p:sldId id="660" r:id="rId28"/>
    <p:sldId id="665" r:id="rId29"/>
    <p:sldId id="664" r:id="rId30"/>
    <p:sldId id="748" r:id="rId31"/>
    <p:sldId id="639" r:id="rId32"/>
    <p:sldId id="749" r:id="rId33"/>
    <p:sldId id="646" r:id="rId34"/>
    <p:sldId id="661" r:id="rId35"/>
    <p:sldId id="647" r:id="rId36"/>
    <p:sldId id="662" r:id="rId37"/>
    <p:sldId id="648" r:id="rId38"/>
    <p:sldId id="750" r:id="rId39"/>
    <p:sldId id="751" r:id="rId40"/>
    <p:sldId id="752" r:id="rId41"/>
    <p:sldId id="753" r:id="rId42"/>
    <p:sldId id="754" r:id="rId43"/>
    <p:sldId id="834" r:id="rId44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88a6a30a-6620-46bd-8768-dc8fb381fee2}">
          <p14:sldIdLst>
            <p14:sldId id="543"/>
          </p14:sldIdLst>
        </p14:section>
        <p14:section name="无标题节" id="{39e17358-3c9e-43e6-9d22-f41877e7e239}">
          <p14:sldIdLst>
            <p14:sldId id="626"/>
            <p14:sldId id="629"/>
            <p14:sldId id="681"/>
            <p14:sldId id="628"/>
            <p14:sldId id="682"/>
            <p14:sldId id="683"/>
            <p14:sldId id="685"/>
            <p14:sldId id="687"/>
            <p14:sldId id="671"/>
            <p14:sldId id="672"/>
            <p14:sldId id="673"/>
            <p14:sldId id="675"/>
            <p14:sldId id="676"/>
            <p14:sldId id="677"/>
            <p14:sldId id="650"/>
            <p14:sldId id="651"/>
            <p14:sldId id="654"/>
            <p14:sldId id="747"/>
            <p14:sldId id="653"/>
            <p14:sldId id="652"/>
            <p14:sldId id="645"/>
            <p14:sldId id="644"/>
            <p14:sldId id="679"/>
            <p14:sldId id="658"/>
            <p14:sldId id="659"/>
            <p14:sldId id="660"/>
            <p14:sldId id="665"/>
            <p14:sldId id="664"/>
            <p14:sldId id="748"/>
            <p14:sldId id="639"/>
            <p14:sldId id="749"/>
            <p14:sldId id="646"/>
            <p14:sldId id="661"/>
            <p14:sldId id="647"/>
            <p14:sldId id="662"/>
            <p14:sldId id="648"/>
            <p14:sldId id="750"/>
            <p14:sldId id="751"/>
            <p14:sldId id="752"/>
            <p14:sldId id="753"/>
            <p14:sldId id="754"/>
            <p14:sldId id="83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FF0000"/>
    <a:srgbClr val="000000"/>
    <a:srgbClr val="70D34D"/>
    <a:srgbClr val="E16734"/>
    <a:srgbClr val="FDD903"/>
    <a:srgbClr val="FFFFFF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>
        <p:scale>
          <a:sx n="66" d="100"/>
          <a:sy n="66" d="100"/>
        </p:scale>
        <p:origin x="-2088" y="-486"/>
      </p:cViewPr>
      <p:guideLst>
        <p:guide orient="horz" pos="206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fld id="{C7D5E3A2-994A-4EC1-8740-75F3B0C1A066}" type="slidenum">
              <a:rPr lang="en-US" altLang="zh-CN" sz="120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38</a:t>
            </a:fld>
            <a:endParaRPr lang="en-US" altLang="zh-CN" sz="120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fld id="{9C9376AF-D313-42E7-A2B4-C7F585545198}" type="slidenum">
              <a:rPr lang="en-US" altLang="zh-CN" sz="120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39</a:t>
            </a:fld>
            <a:endParaRPr lang="en-US" altLang="zh-CN" sz="120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fld id="{3C4B1437-AF8C-4B96-84F8-25FF3264D25B}" type="slidenum">
              <a:rPr lang="en-US" altLang="zh-CN" sz="120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40</a:t>
            </a:fld>
            <a:endParaRPr lang="en-US" altLang="zh-CN" sz="120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fld id="{B009977B-D8C9-4DDC-BE0E-063CF3B51AA6}" type="slidenum">
              <a:rPr lang="en-US" altLang="zh-CN" sz="120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41</a:t>
            </a:fld>
            <a:endParaRPr lang="en-US" altLang="zh-CN" sz="120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fld id="{FE162712-A497-421A-AEE8-49C3F3FEF9A4}" type="slidenum">
              <a:rPr lang="en-US" altLang="zh-CN" sz="120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42</a:t>
            </a:fld>
            <a:endParaRPr lang="en-US" altLang="zh-CN" sz="120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678"/>
            <a:ext cx="2133600" cy="3651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2019/8/27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678"/>
            <a:ext cx="2895600" cy="3651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678"/>
            <a:ext cx="2133600" cy="3651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8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4725-0E88-4467-A93D-6AB81C3735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8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678"/>
            <a:ext cx="2133600" cy="3651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2019/8/27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678"/>
            <a:ext cx="2895600" cy="3651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678"/>
            <a:ext cx="2133600" cy="3651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6858"/>
            <a:ext cx="10515600" cy="17675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8475570"/>
            <a:ext cx="2743200" cy="486858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8475570"/>
            <a:ext cx="4114800" cy="48685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8475570"/>
            <a:ext cx="2743200" cy="486858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C5B9-EFCC-481E-8078-74531E5C24B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C31C-B79F-480B-824B-F57374D6B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55" r:id="rId26"/>
    <p:sldLayoutId id="2147483657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49053" y="5092674"/>
            <a:ext cx="144922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" dirty="0">
                <a:latin typeface="楷体" panose="02010609060101010101" pitchFamily="49" charset="-122"/>
                <a:ea typeface="楷体" panose="02010609060101010101" pitchFamily="49" charset="-122"/>
              </a:rPr>
              <a:t>汇</a:t>
            </a:r>
            <a:r>
              <a:rPr lang="zh-CN" altLang="en-US" sz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报人：第一</a:t>
            </a:r>
            <a:r>
              <a:rPr lang="en-US" altLang="zh-CN" sz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endParaRPr lang="en-US" altLang="zh-CN" sz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11729" y="1484670"/>
            <a:ext cx="887186" cy="1191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5675295" y="3346747"/>
            <a:ext cx="3468349" cy="224055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07055" y="2552832"/>
            <a:ext cx="4805680" cy="966470"/>
            <a:chOff x="4430" y="2670"/>
            <a:chExt cx="7568" cy="1522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354" y="3299"/>
              <a:ext cx="645" cy="75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4430" y="2670"/>
              <a:ext cx="7420" cy="1523"/>
              <a:chOff x="1807" y="1036"/>
              <a:chExt cx="7420" cy="1523"/>
            </a:xfrm>
          </p:grpSpPr>
          <p:sp>
            <p:nvSpPr>
              <p:cNvPr id="16387" name="标题 1"/>
              <p:cNvSpPr>
                <a:spLocks noGrp="1"/>
              </p:cNvSpPr>
              <p:nvPr/>
            </p:nvSpPr>
            <p:spPr>
              <a:xfrm>
                <a:off x="2061" y="1036"/>
                <a:ext cx="6912" cy="1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91440" tIns="45720" rIns="91440" bIns="45720" anchor="ctr"/>
              <a:lstStyle>
                <a:lvl1pPr lvl="0">
                  <a:buClrTx/>
                  <a:buSzTx/>
                  <a:buFontTx/>
                  <a:defRPr/>
                </a:lvl1pPr>
              </a:lstStyle>
              <a:p>
                <a:pPr lvl="0" eaLnBrk="1" hangingPunct="1"/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21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《孟子》三章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807" y="2559"/>
                <a:ext cx="742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19"/>
          <a:stretch>
            <a:fillRect/>
          </a:stretch>
        </p:blipFill>
        <p:spPr>
          <a:xfrm>
            <a:off x="534670" y="2676657"/>
            <a:ext cx="2868930" cy="30835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740" y="4893310"/>
            <a:ext cx="7891145" cy="1537970"/>
          </a:xfrm>
          <a:prstGeom prst="rect">
            <a:avLst/>
          </a:prstGeom>
        </p:spPr>
      </p:pic>
      <p:sp>
        <p:nvSpPr>
          <p:cNvPr id="34819" name="文本框 41992"/>
          <p:cNvSpPr txBox="1"/>
          <p:nvPr/>
        </p:nvSpPr>
        <p:spPr>
          <a:xfrm>
            <a:off x="434975" y="1388745"/>
            <a:ext cx="8560435" cy="3691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舜 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发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于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畎亩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之中，傅说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举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于</a:t>
            </a:r>
          </a:p>
          <a:p>
            <a:pPr eaLnBrk="0" hangingPunct="0">
              <a:lnSpc>
                <a:spcPct val="130000"/>
              </a:lnSpc>
            </a:pP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版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筑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之间，胶鬲举于鱼盐之中，管夷吾</a:t>
            </a:r>
          </a:p>
          <a:p>
            <a:pPr eaLnBrk="0" hangingPunct="0">
              <a:lnSpc>
                <a:spcPct val="130000"/>
              </a:lnSpc>
            </a:pP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举于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士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，孙叔敖举于海，百里奚举于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市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41997" name="矩形 41996"/>
          <p:cNvSpPr/>
          <p:nvPr/>
        </p:nvSpPr>
        <p:spPr>
          <a:xfrm>
            <a:off x="725805" y="2145030"/>
            <a:ext cx="29591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兴起，指被任用</a:t>
            </a:r>
          </a:p>
        </p:txBody>
      </p:sp>
      <p:sp>
        <p:nvSpPr>
          <p:cNvPr id="41998" name="矩形 41997"/>
          <p:cNvSpPr/>
          <p:nvPr/>
        </p:nvSpPr>
        <p:spPr>
          <a:xfrm>
            <a:off x="6378575" y="2142808"/>
            <a:ext cx="2097088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选拔、任用</a:t>
            </a:r>
          </a:p>
        </p:txBody>
      </p:sp>
      <p:sp>
        <p:nvSpPr>
          <p:cNvPr id="42005" name="矩形 42004"/>
          <p:cNvSpPr/>
          <p:nvPr/>
        </p:nvSpPr>
        <p:spPr>
          <a:xfrm>
            <a:off x="244475" y="5016500"/>
            <a:ext cx="39223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从狱官手中释放出来，</a:t>
            </a:r>
          </a:p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进而得到任用</a:t>
            </a:r>
          </a:p>
        </p:txBody>
      </p:sp>
      <p:sp>
        <p:nvSpPr>
          <p:cNvPr id="42006" name="矩形 42005"/>
          <p:cNvSpPr/>
          <p:nvPr/>
        </p:nvSpPr>
        <p:spPr>
          <a:xfrm>
            <a:off x="7708583" y="5080318"/>
            <a:ext cx="94932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集市</a:t>
            </a:r>
          </a:p>
        </p:txBody>
      </p:sp>
      <p:sp>
        <p:nvSpPr>
          <p:cNvPr id="34824" name="文本占位符 43010"/>
          <p:cNvSpPr/>
          <p:nvPr/>
        </p:nvSpPr>
        <p:spPr>
          <a:xfrm>
            <a:off x="130175" y="3850640"/>
            <a:ext cx="7920038" cy="2735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250000"/>
              </a:lnSpc>
            </a:pP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65985" y="534035"/>
            <a:ext cx="5363845" cy="58356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再读课文，结合注释翻译。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0555" y="23241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83806"/>
                </a:solidFill>
                <a:effectLst/>
              </a:rPr>
              <a:t>①</a:t>
            </a:r>
          </a:p>
        </p:txBody>
      </p:sp>
      <p:sp>
        <p:nvSpPr>
          <p:cNvPr id="3" name="矩形 2"/>
          <p:cNvSpPr/>
          <p:nvPr/>
        </p:nvSpPr>
        <p:spPr>
          <a:xfrm>
            <a:off x="4052570" y="2145030"/>
            <a:ext cx="10394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田地</a:t>
            </a:r>
          </a:p>
        </p:txBody>
      </p:sp>
      <p:sp>
        <p:nvSpPr>
          <p:cNvPr id="4" name="矩形 3"/>
          <p:cNvSpPr/>
          <p:nvPr/>
        </p:nvSpPr>
        <p:spPr>
          <a:xfrm>
            <a:off x="130175" y="3644265"/>
            <a:ext cx="22777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捣土用的杵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41997" grpId="0"/>
      <p:bldP spid="41998" grpId="0"/>
      <p:bldP spid="42005" grpId="0"/>
      <p:bldP spid="42006" grpId="0"/>
      <p:bldP spid="2" grpId="0" bldLvl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297805"/>
            <a:ext cx="7891145" cy="1537970"/>
          </a:xfrm>
          <a:prstGeom prst="rect">
            <a:avLst/>
          </a:prstGeom>
        </p:spPr>
      </p:pic>
      <p:sp>
        <p:nvSpPr>
          <p:cNvPr id="35842" name="文本框 41992"/>
          <p:cNvSpPr txBox="1"/>
          <p:nvPr/>
        </p:nvSpPr>
        <p:spPr>
          <a:xfrm>
            <a:off x="390525" y="586105"/>
            <a:ext cx="8554085" cy="5517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故天将降大任于是人也，必先苦其心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志，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40000"/>
              </a:lnSpc>
            </a:pP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劳其筋骨，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饿其体肤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空乏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其身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</a:t>
            </a:r>
          </a:p>
          <a:p>
            <a:pPr eaLnBrk="0" hangingPunct="0">
              <a:lnSpc>
                <a:spcPct val="140000"/>
              </a:lnSpc>
            </a:pP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拂乱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其所为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，所以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动心忍性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</a:t>
            </a:r>
          </a:p>
          <a:p>
            <a:pPr eaLnBrk="0" hangingPunct="0">
              <a:lnSpc>
                <a:spcPct val="140000"/>
              </a:lnSpc>
            </a:pPr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曾益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其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所不能。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3" name="文本占位符 43010"/>
          <p:cNvSpPr/>
          <p:nvPr/>
        </p:nvSpPr>
        <p:spPr>
          <a:xfrm>
            <a:off x="130175" y="4152900"/>
            <a:ext cx="7920038" cy="2735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250000"/>
              </a:lnSpc>
            </a:pP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4642" name="矩形 43019"/>
          <p:cNvSpPr/>
          <p:nvPr/>
        </p:nvSpPr>
        <p:spPr>
          <a:xfrm>
            <a:off x="2007553" y="1720850"/>
            <a:ext cx="329565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使他经受饥饿之苦</a:t>
            </a:r>
          </a:p>
        </p:txBody>
      </p:sp>
      <p:sp>
        <p:nvSpPr>
          <p:cNvPr id="2" name="矩形 43019"/>
          <p:cNvSpPr/>
          <p:nvPr/>
        </p:nvSpPr>
        <p:spPr>
          <a:xfrm>
            <a:off x="5553710" y="1409700"/>
            <a:ext cx="3295650" cy="865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使他身处贫困之中。空乏，财资缺乏。</a:t>
            </a:r>
          </a:p>
        </p:txBody>
      </p:sp>
      <p:sp>
        <p:nvSpPr>
          <p:cNvPr id="3" name="矩形 43019"/>
          <p:cNvSpPr/>
          <p:nvPr/>
        </p:nvSpPr>
        <p:spPr>
          <a:xfrm>
            <a:off x="295275" y="3039110"/>
            <a:ext cx="3364230" cy="779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使他做事不顺。拂，违背。乱，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扰乱。</a:t>
            </a:r>
          </a:p>
        </p:txBody>
      </p:sp>
      <p:sp>
        <p:nvSpPr>
          <p:cNvPr id="5" name="矩形 43019"/>
          <p:cNvSpPr/>
          <p:nvPr/>
        </p:nvSpPr>
        <p:spPr>
          <a:xfrm>
            <a:off x="3901758" y="2995613"/>
            <a:ext cx="3689350" cy="865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使他的心受到震撼，使他的性格坚忍起来</a:t>
            </a:r>
          </a:p>
        </p:txBody>
      </p:sp>
      <p:sp>
        <p:nvSpPr>
          <p:cNvPr id="6" name="矩形 43019"/>
          <p:cNvSpPr/>
          <p:nvPr/>
        </p:nvSpPr>
        <p:spPr>
          <a:xfrm>
            <a:off x="295275" y="4744720"/>
            <a:ext cx="467995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增加。曾，同</a:t>
            </a:r>
            <a:r>
              <a:rPr lang="en-US" altLang="zh-CN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增</a:t>
            </a:r>
            <a:r>
              <a:rPr lang="en-US" altLang="zh-CN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24642" grpId="0"/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2009"/>
          <p:cNvSpPr txBox="1"/>
          <p:nvPr/>
        </p:nvSpPr>
        <p:spPr>
          <a:xfrm>
            <a:off x="286385" y="488950"/>
            <a:ext cx="8705850" cy="5492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译文：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舜从田野耕作之中被任用，傅说从筑墙的劳作之中被起用，胶鬲从贩鱼卖盐中被起用，管夷吾从狱官手里被救出来并受到任用，孙叔敖从海滨隐居的地方被起用，百里奚从奴隶市场里赎买回来并被起用。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所以上天将要下达重大责任给这个人，一定先要使他的内心痛苦，使他的筋骨劳累，使他经受饥饿之苦，使他身处贫困之苦，使他做事不顺，（用这些来）使他的心受到震撼，使他的性格坚忍起来，增加他所没有的才能。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30850"/>
            <a:ext cx="7891145" cy="13049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35" y="488950"/>
            <a:ext cx="1365250" cy="822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145" y="5351145"/>
            <a:ext cx="7891145" cy="1537970"/>
          </a:xfrm>
          <a:prstGeom prst="rect">
            <a:avLst/>
          </a:prstGeom>
        </p:spPr>
      </p:pic>
      <p:sp>
        <p:nvSpPr>
          <p:cNvPr id="38914" name="文本框 1"/>
          <p:cNvSpPr txBox="1"/>
          <p:nvPr/>
        </p:nvSpPr>
        <p:spPr>
          <a:xfrm>
            <a:off x="212725" y="1168400"/>
            <a:ext cx="8717915" cy="5297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人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恒过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，然后能改；困于心，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衡于虑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 而后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作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；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征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于色，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发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于声，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而后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喻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7828" y="992505"/>
            <a:ext cx="2097087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常常犯错误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0" y="292100"/>
            <a:ext cx="2547620" cy="1252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思虑堵塞。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衡，同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横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梗塞、不顺。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6730" y="2186940"/>
            <a:ext cx="21856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奋起，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指有所作为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52980" y="3821748"/>
            <a:ext cx="5187950" cy="20275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表现在脸色上，流露在言谈中，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才能被人们了解。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征，征验、表现。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发，显露、流露。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喻，了解，明白。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6730" y="18478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/>
          <p:nvPr/>
        </p:nvSpPr>
        <p:spPr>
          <a:xfrm>
            <a:off x="461645" y="1666875"/>
            <a:ext cx="833882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入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则无 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法家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拂士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出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则无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敌国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外患者，</a:t>
            </a:r>
          </a:p>
          <a:p>
            <a:endParaRPr lang="zh-CN" altLang="en-US" sz="3600" b="1" dirty="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endParaRPr lang="zh-CN" altLang="en-US" sz="3600" b="1" dirty="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国恒亡。然后知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生于忧患而死于安乐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也。</a:t>
            </a:r>
          </a:p>
          <a:p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endParaRPr lang="zh-CN" altLang="en-US" sz="3600" b="1" dirty="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538" y="1114425"/>
            <a:ext cx="1714500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指在国内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08860" y="414020"/>
            <a:ext cx="4115435" cy="12528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法家，守法度的大臣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拂士，辅佐君王的贤士。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拂，同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弼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辅佐。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01490" y="2292350"/>
            <a:ext cx="965200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指在国外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70550" y="2292350"/>
            <a:ext cx="3129915" cy="1123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势力、地位相当的国家。敌，匹敌、相当。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31503" y="3984943"/>
            <a:ext cx="5824537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常处忧愁祸患之中可以使人生存，常处安逸快乐之中可以使人死亡</a:t>
            </a:r>
          </a:p>
        </p:txBody>
      </p:sp>
      <p:pic>
        <p:nvPicPr>
          <p:cNvPr id="2" name="图片 1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297805"/>
            <a:ext cx="7891145" cy="15379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8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5058"/>
          <p:cNvSpPr txBox="1"/>
          <p:nvPr/>
        </p:nvSpPr>
        <p:spPr>
          <a:xfrm>
            <a:off x="575628" y="603568"/>
            <a:ext cx="7991475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一个人常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常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犯错误，然后才能改正；内心忧困，思虑堵塞，然后有所作为；表现在脸色上，流露在言谈中，才能被人们了解。在国内如果没有守法度的大臣和辅佐君王的贤士，在国外如果没有与之势力、地位相当的国家和外患的忧惧，这个国家时常有灭亡的危险。这以后才知道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常处忧愁祸患之中可以使人生存，常处安逸快乐之中可以使人死亡。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393690"/>
            <a:ext cx="7891145" cy="14420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25" y="603885"/>
            <a:ext cx="1302385" cy="822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33371" y="2057291"/>
            <a:ext cx="5029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曾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通“增”，增加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衡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通“横”，梗塞，不顺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拂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通“弼”，辅弼，辅佐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9578" y="2057400"/>
            <a:ext cx="3505200" cy="30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5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曾</a:t>
            </a:r>
            <a:r>
              <a:rPr lang="zh-CN" altLang="en-US" sz="35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益其所不能。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5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5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困于心</a:t>
            </a:r>
            <a:r>
              <a:rPr lang="zh-CN" altLang="en-US" sz="35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衡</a:t>
            </a:r>
            <a:r>
              <a:rPr lang="zh-CN" altLang="en-US" sz="35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于虑。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5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5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入则无法家</a:t>
            </a:r>
            <a:r>
              <a:rPr lang="zh-CN" altLang="en-US" sz="35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拂</a:t>
            </a:r>
            <a:r>
              <a:rPr lang="zh-CN" altLang="en-US" sz="35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士。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9265" y="406400"/>
            <a:ext cx="2447925" cy="633095"/>
            <a:chOff x="677" y="701"/>
            <a:chExt cx="3695" cy="997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02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2270" y="751205"/>
            <a:ext cx="3300095" cy="1153795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552190" y="1036320"/>
            <a:ext cx="20402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通假字</a:t>
            </a:r>
          </a:p>
        </p:txBody>
      </p:sp>
      <p:pic>
        <p:nvPicPr>
          <p:cNvPr id="3" name="图片 2" descr="108c536cbfccd37a0485a4795bebca4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475" y="5111115"/>
            <a:ext cx="7891145" cy="1724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 autoUpdateAnimBg="0"/>
      <p:bldP spid="21509" grpId="0" bldLvl="0" animBg="1" autoUpdateAnimBg="0"/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00200" y="1524000"/>
            <a:ext cx="4572000" cy="22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舜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发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于畎亩之中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野芳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而幽香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征于色，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于声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闾左谪戍渔阳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76800" y="1524000"/>
            <a:ext cx="3124200" cy="227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----兴起，被任用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（花）开放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----显露，流露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----征发 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</a:p>
        </p:txBody>
      </p:sp>
      <p:sp>
        <p:nvSpPr>
          <p:cNvPr id="22535" name="AutoShape 7"/>
          <p:cNvSpPr/>
          <p:nvPr/>
        </p:nvSpPr>
        <p:spPr bwMode="auto">
          <a:xfrm>
            <a:off x="1600200" y="15240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rgbClr val="08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00200" y="4162425"/>
            <a:ext cx="342900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恒亡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则有去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怀乡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固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不以山溪之险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876800" y="4162425"/>
            <a:ext cx="212598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----国家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----国都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----国防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143000" y="4953000"/>
            <a:ext cx="1219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AutoShape 12"/>
          <p:cNvSpPr/>
          <p:nvPr/>
        </p:nvSpPr>
        <p:spPr bwMode="auto">
          <a:xfrm>
            <a:off x="1752600" y="44196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81888" y="6096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95905" y="217805"/>
            <a:ext cx="3300095" cy="1153795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256915" y="502920"/>
            <a:ext cx="2378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一词多义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0085" y="1523993"/>
            <a:ext cx="920115" cy="2212077"/>
            <a:chOff x="271" y="2909"/>
            <a:chExt cx="1449" cy="5939"/>
          </a:xfrm>
        </p:grpSpPr>
        <p:sp>
          <p:nvSpPr>
            <p:cNvPr id="6" name="AutoShape 7"/>
            <p:cNvSpPr/>
            <p:nvPr/>
          </p:nvSpPr>
          <p:spPr bwMode="auto">
            <a:xfrm>
              <a:off x="1327" y="2909"/>
              <a:ext cx="393" cy="5939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1" y="5012"/>
              <a:ext cx="938" cy="17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发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0085" y="4162345"/>
            <a:ext cx="920115" cy="1856744"/>
            <a:chOff x="271" y="3364"/>
            <a:chExt cx="1449" cy="4985"/>
          </a:xfrm>
        </p:grpSpPr>
        <p:sp>
          <p:nvSpPr>
            <p:cNvPr id="8" name="AutoShape 7"/>
            <p:cNvSpPr/>
            <p:nvPr/>
          </p:nvSpPr>
          <p:spPr bwMode="auto">
            <a:xfrm>
              <a:off x="1327" y="3364"/>
              <a:ext cx="393" cy="4985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" y="5012"/>
              <a:ext cx="938" cy="17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国</a:t>
              </a:r>
            </a:p>
          </p:txBody>
        </p:sp>
      </p:grpSp>
      <p:pic>
        <p:nvPicPr>
          <p:cNvPr id="10" name="图片 9" descr="108c536cbfccd37a0485a4795bebca4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475" y="5637530"/>
            <a:ext cx="7891145" cy="1198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nimBg="1" autoUpdateAnimBg="0"/>
      <p:bldP spid="22536" grpId="0" animBg="1"/>
      <p:bldP spid="22537" grpId="0" bldLvl="0" animBg="1" autoUpdateAnimBg="0"/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627063"/>
            <a:ext cx="4076700" cy="172243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2800" b="1" kern="1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舜发于畎亩之中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2800" b="1" kern="1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故天将降大任于是人也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2800" b="1" kern="1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征于色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2800" b="1" kern="1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生于忧患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04950" y="4535805"/>
            <a:ext cx="2611120" cy="9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l" eaLnBrk="1" fontAlgn="base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而后作</a:t>
            </a:r>
          </a:p>
          <a:p>
            <a:pPr algn="l" eaLnBrk="1" fontAlgn="base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而死于安乐也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04950" y="2839720"/>
            <a:ext cx="2734310" cy="9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行拂乱其所为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法家拂士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3880" y="627373"/>
            <a:ext cx="941070" cy="1799757"/>
            <a:chOff x="238" y="2909"/>
            <a:chExt cx="1482" cy="4832"/>
          </a:xfrm>
        </p:grpSpPr>
        <p:sp>
          <p:nvSpPr>
            <p:cNvPr id="6" name="AutoShape 7"/>
            <p:cNvSpPr/>
            <p:nvPr/>
          </p:nvSpPr>
          <p:spPr bwMode="auto">
            <a:xfrm>
              <a:off x="1327" y="2909"/>
              <a:ext cx="393" cy="4832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8" y="4458"/>
              <a:ext cx="938" cy="17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于</a:t>
              </a:r>
            </a:p>
          </p:txBody>
        </p:sp>
      </p:grp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15000" y="627380"/>
            <a:ext cx="3124200" cy="190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给</a:t>
            </a:r>
            <a:endParaRPr lang="zh-CN" altLang="en-US" sz="28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</a:t>
            </a:r>
            <a:endParaRPr lang="zh-CN" altLang="en-US" sz="28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由于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3880" y="2715997"/>
            <a:ext cx="941070" cy="1221689"/>
            <a:chOff x="238" y="3685"/>
            <a:chExt cx="1482" cy="3280"/>
          </a:xfrm>
        </p:grpSpPr>
        <p:sp>
          <p:nvSpPr>
            <p:cNvPr id="4" name="AutoShape 7"/>
            <p:cNvSpPr/>
            <p:nvPr/>
          </p:nvSpPr>
          <p:spPr bwMode="auto">
            <a:xfrm>
              <a:off x="1327" y="3685"/>
              <a:ext cx="393" cy="3280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8" y="4458"/>
              <a:ext cx="938" cy="17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拂</a:t>
              </a: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99915" y="2882900"/>
            <a:ext cx="4119880" cy="9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违背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同“弼”,辅佐</a:t>
            </a:r>
            <a:endParaRPr lang="zh-CN" altLang="en-US" sz="36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3880" y="4422877"/>
            <a:ext cx="941070" cy="1221689"/>
            <a:chOff x="238" y="3685"/>
            <a:chExt cx="1482" cy="3280"/>
          </a:xfrm>
        </p:grpSpPr>
        <p:sp>
          <p:nvSpPr>
            <p:cNvPr id="10" name="AutoShape 7"/>
            <p:cNvSpPr/>
            <p:nvPr/>
          </p:nvSpPr>
          <p:spPr bwMode="auto">
            <a:xfrm>
              <a:off x="1327" y="3685"/>
              <a:ext cx="393" cy="3280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8" y="4458"/>
              <a:ext cx="938" cy="17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00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而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99915" y="4536440"/>
            <a:ext cx="2540000" cy="9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表示承接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 表示并列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31485"/>
            <a:ext cx="7891145" cy="1304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8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uiExpand="1" build="p"/>
      <p:bldP spid="30725" grpId="0"/>
      <p:bldP spid="30726" grpId="0"/>
      <p:bldP spid="22533" grpId="0" bldLvl="0" animBg="1" autoUpdateAnimBg="0"/>
      <p:bldP spid="8" grpId="0" bldLvl="0" animBg="1" autoUpdateAnimBg="0"/>
      <p:bldP spid="12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2"/>
          <p:cNvSpPr txBox="1">
            <a:spLocks noChangeArrowheads="1"/>
          </p:cNvSpPr>
          <p:nvPr/>
        </p:nvSpPr>
        <p:spPr bwMode="auto">
          <a:xfrm>
            <a:off x="327025" y="1464945"/>
            <a:ext cx="8489950" cy="424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舜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于畎亩之中</a:t>
            </a:r>
            <a:r>
              <a:rPr lang="en-US" altLang="zh-CN" sz="3200" b="1" u="sng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               </a:t>
            </a:r>
          </a:p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所以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动心忍性</a:t>
            </a:r>
          </a:p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endParaRPr lang="zh-CN" altLang="en-US" sz="14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征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于色，发于声，而后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喻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95905" y="217805"/>
            <a:ext cx="3300095" cy="1153795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256915" y="502920"/>
            <a:ext cx="2378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古今异义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38600" y="1714500"/>
            <a:ext cx="4272915" cy="1069340"/>
            <a:chOff x="6962" y="3411"/>
            <a:chExt cx="6729" cy="1684"/>
          </a:xfrm>
        </p:grpSpPr>
        <p:sp>
          <p:nvSpPr>
            <p:cNvPr id="457731" name="Text Box 3"/>
            <p:cNvSpPr txBox="1">
              <a:spLocks noChangeArrowheads="1"/>
            </p:cNvSpPr>
            <p:nvPr/>
          </p:nvSpPr>
          <p:spPr bwMode="auto">
            <a:xfrm>
              <a:off x="7399" y="3528"/>
              <a:ext cx="6292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古义：兴起，指被任用。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今义：送出</a:t>
              </a: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6962" y="3411"/>
              <a:ext cx="476" cy="1684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38600" y="3052445"/>
            <a:ext cx="4877435" cy="1069340"/>
            <a:chOff x="6962" y="3411"/>
            <a:chExt cx="7681" cy="168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7399" y="3528"/>
              <a:ext cx="7244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古义：用来                               今义：表因果关系的关联词</a:t>
              </a: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6962" y="3411"/>
              <a:ext cx="476" cy="1684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7159" y="4316095"/>
            <a:ext cx="3455831" cy="2030095"/>
            <a:chOff x="6837" y="3528"/>
            <a:chExt cx="6854" cy="3197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399" y="3528"/>
              <a:ext cx="6292" cy="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古义：征验、表现。                           今义：出征；征收</a:t>
              </a:r>
            </a:p>
            <a:p>
              <a:pPr eaLnBrk="1" fontAlgn="base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古义：了解、明白                             今义：比喻</a:t>
              </a:r>
              <a:endPara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AutoShape 7"/>
            <p:cNvSpPr/>
            <p:nvPr/>
          </p:nvSpPr>
          <p:spPr bwMode="auto">
            <a:xfrm>
              <a:off x="6837" y="3528"/>
              <a:ext cx="413" cy="3197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848985"/>
            <a:ext cx="7891145" cy="986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640325" y="1639402"/>
            <a:ext cx="399288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生于忧患，</a:t>
            </a:r>
          </a:p>
          <a:p>
            <a:pPr eaLnBrk="1" hangingPunct="1"/>
            <a:r>
              <a:rPr lang="zh-CN" altLang="en-US" sz="6000" dirty="0">
                <a:latin typeface="华文隶书" panose="02010800040101010101" pitchFamily="2" charset="-122"/>
                <a:ea typeface="华文隶书" panose="02010800040101010101" pitchFamily="2" charset="-122"/>
              </a:rPr>
              <a:t>死于安乐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95" y="1461913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2"/>
          <p:cNvSpPr txBox="1">
            <a:spLocks noChangeArrowheads="1"/>
          </p:cNvSpPr>
          <p:nvPr/>
        </p:nvSpPr>
        <p:spPr bwMode="auto">
          <a:xfrm>
            <a:off x="463550" y="1755140"/>
            <a:ext cx="4234815" cy="36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zh-CN" sz="1600" b="1" dirty="0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傅说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举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于版筑之间</a:t>
            </a:r>
          </a:p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管夷吾举于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士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lnSpc>
                <a:spcPct val="21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则无敌国外患者       </a:t>
            </a:r>
            <a:endParaRPr lang="en-US" altLang="zh-CN" sz="1800" b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95905" y="217805"/>
            <a:ext cx="3300095" cy="1153795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256915" y="502920"/>
            <a:ext cx="2378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古今异义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86275" y="1940560"/>
            <a:ext cx="4225925" cy="1039495"/>
            <a:chOff x="7640" y="3157"/>
            <a:chExt cx="6655" cy="1637"/>
          </a:xfrm>
        </p:grpSpPr>
        <p:sp>
          <p:nvSpPr>
            <p:cNvPr id="457731" name="Text Box 3"/>
            <p:cNvSpPr txBox="1">
              <a:spLocks noChangeArrowheads="1"/>
            </p:cNvSpPr>
            <p:nvPr/>
          </p:nvSpPr>
          <p:spPr bwMode="auto">
            <a:xfrm>
              <a:off x="8116" y="3157"/>
              <a:ext cx="6179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古义：选拔、任用                               今义：往上托；往上伸</a:t>
              </a: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7640" y="3158"/>
              <a:ext cx="476" cy="1636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86275" y="3234690"/>
            <a:ext cx="2752090" cy="1039495"/>
            <a:chOff x="7640" y="3157"/>
            <a:chExt cx="4334" cy="163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8116" y="3157"/>
              <a:ext cx="3858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古义：狱官                               今义：士兵</a:t>
              </a:r>
            </a:p>
          </p:txBody>
        </p:sp>
        <p:sp>
          <p:nvSpPr>
            <p:cNvPr id="5" name="AutoShape 7"/>
            <p:cNvSpPr/>
            <p:nvPr/>
          </p:nvSpPr>
          <p:spPr bwMode="auto">
            <a:xfrm>
              <a:off x="7640" y="3158"/>
              <a:ext cx="476" cy="1636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86275" y="4485640"/>
            <a:ext cx="3335655" cy="1039495"/>
            <a:chOff x="7640" y="3157"/>
            <a:chExt cx="5253" cy="163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116" y="3157"/>
              <a:ext cx="4777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古义：指在国外                               今义：出去</a:t>
              </a:r>
            </a:p>
          </p:txBody>
        </p:sp>
        <p:sp>
          <p:nvSpPr>
            <p:cNvPr id="9" name="AutoShape 7"/>
            <p:cNvSpPr/>
            <p:nvPr/>
          </p:nvSpPr>
          <p:spPr bwMode="auto">
            <a:xfrm>
              <a:off x="7640" y="3158"/>
              <a:ext cx="476" cy="1636"/>
            </a:xfrm>
            <a:prstGeom prst="leftBrace">
              <a:avLst>
                <a:gd name="adj1" fmla="val 2659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192395"/>
            <a:ext cx="7891145" cy="1643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19125" y="1371600"/>
            <a:ext cx="8524875" cy="5233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淫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惑乱，使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迷惑）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移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改变，使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动摇）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屈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屈服）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苦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痛苦）       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劳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劳累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饿</a:t>
            </a:r>
            <a:r>
              <a:rPr lang="zh-CN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饥饿）   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空乏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受贫困之苦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</a:t>
            </a:r>
            <a:r>
              <a:rPr lang="zh-CN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惊动）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忍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坚强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乱</a:t>
            </a:r>
            <a:r>
              <a:rPr lang="zh-CN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扰乱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人恒</a:t>
            </a: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犯错误）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入、出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（国内、国外）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生存）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（使</a:t>
            </a: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死亡）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95905" y="217805"/>
            <a:ext cx="3300095" cy="1153795"/>
          </a:xfrm>
          <a:prstGeom prst="rect">
            <a:avLst/>
          </a:prstGeo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256915" y="502920"/>
            <a:ext cx="2378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prstClr val="black"/>
                </a:solidFill>
                <a:ea typeface="黑体" panose="02010609060101010101" charset="-122"/>
              </a:rPr>
              <a:t>词类活用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23890" y="1587500"/>
            <a:ext cx="27305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动词的使动用法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4980" y="4281805"/>
            <a:ext cx="306895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形容词的使动用法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4980" y="5523230"/>
            <a:ext cx="27305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动词的使动用法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807075"/>
            <a:ext cx="7891145" cy="1028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567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567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67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56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56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56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670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670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670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5670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5670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5670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5670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5670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56706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7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56706">
                                            <p:txEl>
                                              <p:charRg st="74" end="1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112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56706">
                                            <p:txEl>
                                              <p:charRg st="112" end="13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5670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159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56706">
                                            <p:txEl>
                                              <p:charRg st="159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56706">
                                            <p:txEl>
                                              <p:char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char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56706">
                                            <p:txEl>
                                              <p:char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Rot="1" noChangeArrowheads="1"/>
          </p:cNvSpPr>
          <p:nvPr/>
        </p:nvSpPr>
        <p:spPr bwMode="auto">
          <a:xfrm>
            <a:off x="169545" y="1139190"/>
            <a:ext cx="8805545" cy="53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生于忧患，死于安乐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全文共四段，分三部分。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</a:t>
            </a:r>
            <a:endParaRPr lang="zh-CN" altLang="en-US" sz="3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列举古代六位圣君贤臣起于微贱的事例。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（举例论证）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暗示：逆境对造就人才的重大作用。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归纳概括第一段的事例。说明困境能造就人才的道理。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（道理论证）</a:t>
            </a:r>
            <a:endParaRPr lang="zh-CN" altLang="en-US" sz="3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</a:t>
            </a:r>
            <a:endParaRPr lang="zh-CN" altLang="en-US" sz="3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③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个人和国家的角度正反两方面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进一步阐发上述结论。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第三部分</a:t>
            </a:r>
            <a:endParaRPr lang="zh-CN" altLang="en-US" sz="3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④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点明中心论点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生于忧患，死于安乐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。论点独成一段，鲜明突出。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20013" y="5948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81888" y="6096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42570" y="270510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475" y="5948680"/>
            <a:ext cx="7891145" cy="887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2130" y="1240155"/>
            <a:ext cx="824484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、文章开头列举了哪些事例，在内容和表达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效果上分别有什么作用？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66420" y="4180309"/>
            <a:ext cx="7712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2、这几位古代贤能的人所处的时代不同， </a:t>
            </a:r>
          </a:p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但是他们的经历什么共同点？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6420" y="2316480"/>
            <a:ext cx="801116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列举了历史上这六位名人的事例：舜、傅说、胶鬲、管仲、孙叔敖、百里奚。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引出并论证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“生于忧患”的观点；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运用排比，同类并举，增强了文章的气势，使论证更充分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5810" y="5256530"/>
            <a:ext cx="777811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他们虽然出身卑微，历经了苦难的磨练，但都被提拔任用，做出了一番作为。</a:t>
            </a:r>
            <a:endParaRPr lang="zh-CN" altLang="en-US" sz="2400" b="1" dirty="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130" y="366395"/>
            <a:ext cx="2346325" cy="633095"/>
            <a:chOff x="677" y="701"/>
            <a:chExt cx="3695" cy="997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</a:p>
          </p:txBody>
        </p:sp>
      </p:grp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869940"/>
            <a:ext cx="7891145" cy="111379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  <p:bldP spid="16390" grpId="0" bldLvl="0" animBg="1"/>
      <p:bldP spid="16391" grpId="0" bldLvl="0" animBg="1" autoUpdateAnimBg="0"/>
      <p:bldP spid="16392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99"/>
          <p:cNvSpPr txBox="1"/>
          <p:nvPr/>
        </p:nvSpPr>
        <p:spPr>
          <a:xfrm>
            <a:off x="528003" y="823913"/>
            <a:ext cx="8086725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、担当大任的人必须从哪些方面经受艰苦 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磨难？磨炼的目的是什么？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8340" y="2302510"/>
            <a:ext cx="8366125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008000"/>
              </a:buClr>
              <a:buChar char="♦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思想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苦其心志；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Char char="♦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生活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劳其筋骨、饿其体肤、空乏其身；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Char char="♦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行为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行拂乱其所为；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Char char="♦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目的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动心忍性，曾益其所不能（培养其忍耐力，增强其能力）。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51805"/>
            <a:ext cx="7891145" cy="1431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34670" y="942658"/>
            <a:ext cx="7777163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3、孟子认为，一个国家要想避免“亡”的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命运，必须具备哪些条件？</a:t>
            </a: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1518920" y="2685733"/>
            <a:ext cx="549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0000"/>
                </a:solidFill>
              </a:rPr>
              <a:t>（</a:t>
            </a:r>
            <a:r>
              <a:rPr lang="en-US" altLang="zh-CN" sz="4400">
                <a:solidFill>
                  <a:srgbClr val="FF0000"/>
                </a:solidFill>
              </a:rPr>
              <a:t>1</a:t>
            </a:r>
            <a:r>
              <a:rPr lang="zh-CN" altLang="en-US" sz="4400">
                <a:solidFill>
                  <a:srgbClr val="FF0000"/>
                </a:solidFill>
              </a:rPr>
              <a:t>）内有法家拂士；</a:t>
            </a:r>
          </a:p>
        </p:txBody>
      </p:sp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1518920" y="4112756"/>
            <a:ext cx="549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0000"/>
                </a:solidFill>
              </a:rPr>
              <a:t>（</a:t>
            </a:r>
            <a:r>
              <a:rPr lang="en-US" altLang="zh-CN" sz="4400">
                <a:solidFill>
                  <a:srgbClr val="FF0000"/>
                </a:solidFill>
              </a:rPr>
              <a:t>2</a:t>
            </a:r>
            <a:r>
              <a:rPr lang="zh-CN" altLang="en-US" sz="4400">
                <a:solidFill>
                  <a:srgbClr val="FF0000"/>
                </a:solidFill>
              </a:rPr>
              <a:t>）外有敌国外患。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4692650"/>
            <a:ext cx="7891145" cy="229108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516102" grpId="0"/>
      <p:bldP spid="516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3518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4、“然后知生于忧患而死于安乐也”这句话</a:t>
            </a:r>
          </a:p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在文中起怎样的作用？这句话让你想起了</a:t>
            </a:r>
          </a:p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哪个成语，哪个名句？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635635" y="2381250"/>
            <a:ext cx="8081645" cy="35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）这句话是警策语，在文中起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揭示中心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论点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的作用。</a:t>
            </a:r>
          </a:p>
          <a:p>
            <a:pPr algn="l" defTabSz="1219200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（2）居安思危。</a:t>
            </a:r>
          </a:p>
          <a:p>
            <a:pPr algn="l" defTabSz="1219200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（3）忧劳可以兴国,逸豫可以亡身。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defTabSz="1219200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——欧阳修《伶官传序》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/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211445"/>
            <a:ext cx="7891145" cy="177228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5171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23850" y="471488"/>
            <a:ext cx="8569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5、试举一个例子证明“生于忧患，死于安乐”</a:t>
            </a:r>
          </a:p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这一观点。</a:t>
            </a: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702310" y="3934460"/>
            <a:ext cx="8049895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后唐庄宗李存勖</a:t>
            </a:r>
            <a:r>
              <a:rPr lang="zh-CN" altLang="en-US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，初登基时为报父仇，励精图治，终于手刃敌酋。一时间威风八面，不可一世，“举天下之豪杰，未有与之抗者”。可这位大英雄却耽于逸豫，宠信伶人，最后只落得个国破家亡、死于非命的下场。 </a:t>
            </a:r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702310" y="1911350"/>
            <a:ext cx="781240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吴王夫差</a:t>
            </a:r>
            <a:r>
              <a:rPr lang="zh-CN" altLang="en-US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，即位当年遵从父王阖闾的遗训 ，与伍子胥操演军队，以图复仇。不久打败越国，并一度取代晋国夺得霸主地位。后来沉迷美色，骄奢淫逸，最终兵败自杀</a:t>
            </a:r>
            <a:r>
              <a:rPr lang="zh-CN" altLang="en-US" sz="2400" dirty="0">
                <a:solidFill>
                  <a:srgbClr val="0000CC"/>
                </a:solidFill>
              </a:rPr>
              <a:t>。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561330"/>
            <a:ext cx="7891145" cy="14224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5181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651828" y="744855"/>
            <a:ext cx="8066087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fontAlgn="base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6、在本文中,孟子提出了怎样的人才观？</a:t>
            </a:r>
          </a:p>
          <a:p>
            <a:pPr algn="l" fontAlgn="base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  你怎么理解这一人才观?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628775" y="2249805"/>
            <a:ext cx="69189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他认为人才要在困境中磨练造就。</a:t>
            </a:r>
            <a:r>
              <a:rPr lang="zh-CN" altLang="en-US" sz="3600" b="1" dirty="0">
                <a:solidFill>
                  <a:srgbClr val="009900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97560" y="3014663"/>
            <a:ext cx="80772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0066"/>
                </a:solidFill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优越的条件容易消磨人的意志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腐蚀人的健康肌体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使人丧失成功的上进心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而艰苦的环境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坎坷的道路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却能磨练人的意志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增长人的上进心。美国剧作家帕特里克说的“痛苦使人思索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思索使人明智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智慧使人生命持久”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足以说明逆境的优越性。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974715"/>
            <a:ext cx="7891145" cy="1009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ldLvl="0" animBg="1"/>
      <p:bldP spid="244741" grpId="0"/>
      <p:bldP spid="2447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1525" y="1596390"/>
            <a:ext cx="8059420" cy="5154930"/>
            <a:chOff x="1003" y="1805"/>
            <a:chExt cx="12692" cy="8118"/>
          </a:xfrm>
        </p:grpSpPr>
        <p:sp>
          <p:nvSpPr>
            <p:cNvPr id="6" name="圆角矩形 5"/>
            <p:cNvSpPr/>
            <p:nvPr/>
          </p:nvSpPr>
          <p:spPr>
            <a:xfrm>
              <a:off x="1003" y="1934"/>
              <a:ext cx="10092" cy="7259"/>
            </a:xfrm>
            <a:prstGeom prst="roundRect">
              <a:avLst/>
            </a:prstGeom>
            <a:solidFill>
              <a:schemeClr val="lt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48133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8278" y="4506"/>
              <a:ext cx="8118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3721" name="Rectangle 9"/>
          <p:cNvSpPr>
            <a:spLocks noGrp="1" noRot="1" noChangeArrowheads="1"/>
          </p:cNvSpPr>
          <p:nvPr>
            <p:ph idx="4294967295"/>
          </p:nvPr>
        </p:nvSpPr>
        <p:spPr>
          <a:xfrm>
            <a:off x="0" y="1793875"/>
            <a:ext cx="6442075" cy="4378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b="1" dirty="0" smtClean="0"/>
              <a:t>           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文中孟子主要讲了两个方面的问题，一是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造就人才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，二是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治理国家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；提出的论点是：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生于忧患，死于安乐</a:t>
            </a: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</a:rPr>
              <a:t>，用现在的话讲就是，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忧患可以使人和国家生存发展，安逸享乐可以使人和国家萎靡灭亡。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3215" y="53340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课堂总结</a:t>
              </a:r>
            </a:p>
          </p:txBody>
        </p:sp>
      </p:grp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2563" y="1898650"/>
            <a:ext cx="7691437" cy="3970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畎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  ）亩     傅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 ）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胶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鬲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 ）      孙叔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敖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）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百里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奚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）      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拂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）   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曾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  ）益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拂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）士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蹴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尔（      ）     一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箪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食（      ）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一豆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羹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（      ）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0" y="1981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32004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58000" y="3184525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60855" y="1899285"/>
            <a:ext cx="11550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quǎn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83300" y="1899285"/>
            <a:ext cx="9512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yuè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317750" y="2539365"/>
            <a:ext cx="6794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gé</a:t>
            </a:r>
            <a:endParaRPr lang="en-US" sz="4000" b="1">
              <a:solidFill>
                <a:srgbClr val="8E0C50"/>
              </a:solidFill>
              <a:latin typeface="宋体" panose="02010600030101010101" pitchFamily="2" charset="-122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12878" y="2595563"/>
            <a:ext cx="7461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áo</a:t>
            </a:r>
            <a:endParaRPr lang="en-US" sz="4000" b="1">
              <a:solidFill>
                <a:srgbClr val="8E0C50"/>
              </a:solidFill>
              <a:latin typeface="宋体" panose="02010600030101010101" pitchFamily="2" charset="-122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563495" y="3228340"/>
            <a:ext cx="7435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xī</a:t>
            </a:r>
            <a:endParaRPr lang="en-US" sz="4000" b="1">
              <a:solidFill>
                <a:srgbClr val="8E0C50"/>
              </a:solidFill>
              <a:latin typeface="宋体" panose="02010600030101010101" pitchFamily="2" charset="-122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082983" y="3240723"/>
            <a:ext cx="7461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fú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651000" y="3926840"/>
            <a:ext cx="16557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zēng</a:t>
            </a:r>
            <a:endParaRPr lang="en-US" sz="4000" b="1">
              <a:solidFill>
                <a:srgbClr val="8E0C50"/>
              </a:solidFill>
              <a:latin typeface="宋体" panose="02010600030101010101" pitchFamily="2" charset="-122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633085" y="3873500"/>
            <a:ext cx="762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8E0C50"/>
                </a:solidFill>
                <a:latin typeface="宋体" panose="02010600030101010101" pitchFamily="2" charset="-122"/>
              </a:rPr>
              <a:t>bì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251325" y="2057400"/>
            <a:ext cx="3206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000">
                <a:solidFill>
                  <a:schemeClr val="bg2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2436495" y="4518343"/>
            <a:ext cx="6438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/>
            <a:r>
              <a:rPr kumimoji="0" lang="en-US" sz="3600" b="1">
                <a:solidFill>
                  <a:srgbClr val="8E0C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cù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6576695" y="4636770"/>
            <a:ext cx="8743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/>
            <a:r>
              <a:rPr kumimoji="0" lang="en-US" sz="3600" b="1">
                <a:solidFill>
                  <a:srgbClr val="8E0C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dān</a:t>
            </a:r>
            <a:endParaRPr kumimoji="0" lang="en-US" altLang="zh-CN" sz="4800">
              <a:solidFill>
                <a:schemeClr val="hlink"/>
              </a:solidFill>
              <a:latin typeface="隶书" panose="02010509060101010101" pitchFamily="49" charset="-122"/>
            </a:endParaRP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650808" y="5163820"/>
            <a:ext cx="11049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/>
            <a:r>
              <a:rPr kumimoji="0" lang="en-US" sz="3600" b="1">
                <a:solidFill>
                  <a:srgbClr val="8E0C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gēng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6855" y="393065"/>
            <a:ext cx="2346325" cy="645160"/>
            <a:chOff x="923" y="1552"/>
            <a:chExt cx="3695" cy="882"/>
          </a:xfrm>
        </p:grpSpPr>
        <p:pic>
          <p:nvPicPr>
            <p:cNvPr id="17" name="图片 1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90" y="1594"/>
              <a:ext cx="2848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识文辩字</a:t>
              </a:r>
            </a:p>
          </p:txBody>
        </p:sp>
      </p:grp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676969" y="1255820"/>
            <a:ext cx="178879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生难字</a:t>
            </a:r>
          </a:p>
        </p:txBody>
      </p:sp>
      <p:pic>
        <p:nvPicPr>
          <p:cNvPr id="3" name="图片 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796915"/>
            <a:ext cx="7891145" cy="103886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107" grpId="0" autoUpdateAnimBg="0"/>
      <p:bldP spid="4108" grpId="0" autoUpdateAnimBg="0"/>
      <p:bldP spid="4109" grpId="0" autoUpdateAnimBg="0"/>
      <p:bldP spid="4110" grpId="0" autoUpdateAnimBg="0"/>
      <p:bldP spid="4111" grpId="0" autoUpdateAnimBg="0"/>
      <p:bldP spid="4112" grpId="0" autoUpdateAnimBg="0"/>
      <p:bldP spid="4113" grpId="0" autoUpdateAnimBg="0"/>
      <p:bldP spid="4114" grpId="0" autoUpdateAnimBg="0"/>
      <p:bldP spid="208906" grpId="0"/>
      <p:bldP spid="208908" grpId="0"/>
      <p:bldP spid="208909" grpId="0"/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16150" y="2042160"/>
            <a:ext cx="2842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2800" b="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论据：历史事例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60975" y="1546860"/>
            <a:ext cx="173990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出身低微艰苦磨炼</a:t>
            </a:r>
            <a:r>
              <a:rPr lang="en-US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终担重任</a:t>
            </a:r>
            <a:endParaRPr lang="zh-CN" altLang="en-US" sz="2800">
              <a:solidFill>
                <a:srgbClr val="231F2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67955" y="2405380"/>
            <a:ext cx="736600" cy="2212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居安思危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6150" y="4760595"/>
            <a:ext cx="525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中心论点</a:t>
            </a:r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：生于忧患，死于安乐</a:t>
            </a:r>
            <a:endParaRPr lang="zh-CN" sz="2800">
              <a:solidFill>
                <a:srgbClr val="231F2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0870" y="3348990"/>
            <a:ext cx="3522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正面：忧患造就人才</a:t>
            </a:r>
          </a:p>
          <a:p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反面：安乐致国灭亡</a:t>
            </a:r>
            <a:endParaRPr lang="zh-CN" sz="2800">
              <a:solidFill>
                <a:srgbClr val="231F2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6150" y="3348990"/>
            <a:ext cx="6229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231F2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论证</a:t>
            </a:r>
            <a:endParaRPr lang="zh-CN" sz="2800">
              <a:solidFill>
                <a:srgbClr val="231F2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0045" y="443865"/>
            <a:ext cx="2346325" cy="633095"/>
            <a:chOff x="677" y="701"/>
            <a:chExt cx="3695" cy="997"/>
          </a:xfrm>
        </p:grpSpPr>
        <p:pic>
          <p:nvPicPr>
            <p:cNvPr id="10" name="图片 9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0045" y="1677035"/>
            <a:ext cx="1680845" cy="3667760"/>
            <a:chOff x="567" y="2641"/>
            <a:chExt cx="2647" cy="5776"/>
          </a:xfrm>
        </p:grpSpPr>
        <p:sp>
          <p:nvSpPr>
            <p:cNvPr id="2" name="文本框 1"/>
            <p:cNvSpPr txBox="1"/>
            <p:nvPr/>
          </p:nvSpPr>
          <p:spPr>
            <a:xfrm>
              <a:off x="567" y="4183"/>
              <a:ext cx="2032" cy="35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sz="3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生于忧患，</a:t>
              </a:r>
            </a:p>
            <a:p>
              <a:r>
                <a:rPr lang="zh-CN" sz="36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死于安乐</a:t>
              </a:r>
              <a:endPara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2698" y="2641"/>
              <a:ext cx="516" cy="5777"/>
            </a:xfrm>
            <a:prstGeom prst="leftBrace">
              <a:avLst>
                <a:gd name="adj1" fmla="val 39923"/>
                <a:gd name="adj2" fmla="val 5208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9" name="左大括号 18"/>
          <p:cNvSpPr/>
          <p:nvPr/>
        </p:nvSpPr>
        <p:spPr>
          <a:xfrm>
            <a:off x="4900295" y="1608455"/>
            <a:ext cx="360680" cy="13893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2" name="左大括号 11"/>
          <p:cNvSpPr/>
          <p:nvPr/>
        </p:nvSpPr>
        <p:spPr>
          <a:xfrm>
            <a:off x="2839085" y="3348990"/>
            <a:ext cx="360363" cy="89217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左大括号 12"/>
          <p:cNvSpPr/>
          <p:nvPr/>
        </p:nvSpPr>
        <p:spPr>
          <a:xfrm rot="10800000">
            <a:off x="7355205" y="1609090"/>
            <a:ext cx="285750" cy="3673475"/>
          </a:xfrm>
          <a:prstGeom prst="leftBrace">
            <a:avLst>
              <a:gd name="adj1" fmla="val 39923"/>
              <a:gd name="adj2" fmla="val 520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6440805" y="3348990"/>
            <a:ext cx="11049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algn="l" eaLnBrk="1" fontAlgn="base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个人</a:t>
            </a:r>
            <a:r>
              <a:rPr lang="en-US" altLang="zh-CN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</a:p>
          <a:p>
            <a:pPr algn="l" eaLnBrk="1" fontAlgn="base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国家）</a:t>
            </a:r>
          </a:p>
        </p:txBody>
      </p: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4" grpId="0"/>
      <p:bldP spid="5" grpId="0"/>
      <p:bldP spid="6" grpId="0"/>
      <p:bldP spid="7" grpId="0"/>
      <p:bldP spid="19" grpId="0" bldLvl="0" animBg="1"/>
      <p:bldP spid="12" grpId="0" bldLvl="0" animBg="1"/>
      <p:bldP spid="13" grpId="0" bldLvl="0" animBg="1"/>
      <p:bldP spid="962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/>
          <p:nvPr/>
        </p:nvSpPr>
        <p:spPr>
          <a:xfrm>
            <a:off x="691515" y="1158240"/>
            <a:ext cx="77616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文中提出担当大任的人必须经过艰苦生活的磨练。《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请查找相关资料，补充一些例子，说说你的看法。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5935" y="29337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686435" y="2915920"/>
            <a:ext cx="8105775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盖西伯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拘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而演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周易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；仲尼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而作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春秋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；屈原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放逐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，乃赋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离骚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；左丘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失明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，厥有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国语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；孙子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膑脚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兵法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修列；不韦迁蜀，世传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吕览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；韩非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囚秦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说难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孤愤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诗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三百篇，大氐贤圣发愤之所为作也。       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----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司马迁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720715"/>
            <a:ext cx="7891145" cy="1263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51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629" t="4981" r="4345" b="2482"/>
          <a:stretch>
            <a:fillRect/>
          </a:stretch>
        </p:blipFill>
        <p:spPr>
          <a:xfrm>
            <a:off x="9525" y="-19685"/>
            <a:ext cx="4572000" cy="4093210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6413"/>
            <a:ext cx="2879725" cy="1135062"/>
          </a:xfrm>
          <a:solidFill>
            <a:schemeClr val="lt1">
              <a:alpha val="35000"/>
            </a:schemeClr>
          </a:solidFill>
        </p:spPr>
        <p:txBody>
          <a:bodyPr/>
          <a:lstStyle/>
          <a:p>
            <a:pPr algn="ctr"/>
            <a:r>
              <a:rPr lang="zh-CN" alt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仲尼厄而作</a:t>
            </a:r>
            <a:br>
              <a:rPr lang="zh-CN" alt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春秋</a:t>
            </a:r>
            <a:r>
              <a:rPr lang="en-US"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43575" y="2033905"/>
            <a:ext cx="2743200" cy="1198880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屈原放逐，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乃赋《离骚》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b="7388"/>
          <a:stretch>
            <a:fillRect/>
          </a:stretch>
        </p:blipFill>
        <p:spPr>
          <a:xfrm>
            <a:off x="4358005" y="3392170"/>
            <a:ext cx="4820285" cy="345122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 autoUpdateAnimBg="0"/>
      <p:bldP spid="24581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51430" y="4902200"/>
            <a:ext cx="463232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韩非囚秦，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《说难》、《孤愤》.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591185"/>
            <a:ext cx="5889625" cy="408178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625465"/>
            <a:ext cx="7891145" cy="1358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970" y="-1905"/>
            <a:ext cx="4253230" cy="4166870"/>
          </a:xfrm>
          <a:prstGeom prst="rect">
            <a:avLst/>
          </a:prstGeom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4149090" y="2210435"/>
            <a:ext cx="5171440" cy="3415030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CC"/>
                </a:solidFill>
              </a:rPr>
              <a:t>       </a:t>
            </a:r>
            <a:r>
              <a:rPr lang="en-US" altLang="zh-CN" sz="36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越王勾践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，被吴王夫差打败，获释回国后，与百姓共同劳作，苦心经营，</a:t>
            </a: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卧薪尝胆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二十年。最终打败消灭吴国，称霸天下。</a:t>
            </a:r>
            <a:r>
              <a:rPr lang="zh-CN" altLang="en-US" sz="3600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625465"/>
            <a:ext cx="7891145" cy="1358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b="7253"/>
          <a:stretch>
            <a:fillRect/>
          </a:stretch>
        </p:blipFill>
        <p:spPr>
          <a:xfrm>
            <a:off x="1629410" y="215265"/>
            <a:ext cx="5715000" cy="3816350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46810" y="4121785"/>
            <a:ext cx="7474585" cy="2614930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司马迁受腐刑而作《史记》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司马迁</a:t>
            </a:r>
            <a:r>
              <a:rPr 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西汉史学家、文学家和思想家。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因替投降匈奴的李陵辩解，被捕入狱，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出狱后，发奋著书完成史记。鲁迅称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它是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史家之绝唱，无韵之离骚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3162300"/>
            <a:ext cx="3995737" cy="3276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altLang="zh-CN" sz="44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</a:t>
            </a:r>
            <a:r>
              <a:rPr lang="zh-CN" altLang="en-US" sz="4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曹雪芹举家食粥而写出了不朽的《红楼梦》。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485" y="921385"/>
            <a:ext cx="3810000" cy="3714750"/>
          </a:xfrm>
          <a:prstGeom prst="rect">
            <a:avLst/>
          </a:prstGeom>
        </p:spPr>
      </p:pic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359400"/>
            <a:ext cx="7891145" cy="162433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3880" y="4608195"/>
            <a:ext cx="82931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我要扼住命运的咽喉，他绝不能使我完全屈服。           </a:t>
            </a: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贝多</a:t>
            </a:r>
            <a:r>
              <a:rPr lang="zh-CN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芬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54575" y="1417955"/>
            <a:ext cx="4002405" cy="26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>
                <a:latin typeface="Times New Roman" panose="02020603050405020304" pitchFamily="18" charset="0"/>
                <a:ea typeface="华文新魏" panose="02010800040101010101" charset="-122"/>
              </a:rPr>
              <a:t>       </a:t>
            </a:r>
            <a:r>
              <a:rPr lang="zh-CN" altLang="en-US" sz="4000" b="1" ker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贝多芬即使在双耳失聪的情况下，仍然坚持音乐创作。</a:t>
            </a:r>
            <a:endParaRPr lang="zh-CN" altLang="en-US" sz="4400">
              <a:solidFill>
                <a:srgbClr val="660066"/>
              </a:solidFill>
              <a:latin typeface="Times New Roman" panose="02020603050405020304" pitchFamily="18" charset="0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67765"/>
            <a:ext cx="4105275" cy="3114675"/>
          </a:xfrm>
          <a:prstGeom prst="rect">
            <a:avLst/>
          </a:prstGeom>
        </p:spPr>
      </p:pic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720715"/>
            <a:ext cx="7891145" cy="126301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nimBg="1"/>
      <p:bldP spid="266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96310" y="1601996"/>
            <a:ext cx="8351837" cy="39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1、两篇短文的论点分别是什么？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2、它们提出、阐述论点的方式有什么相同之处和不同之处？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3、它们分别采用了哪些论证方法？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4、短文句式上有什么特点？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0045" y="443865"/>
            <a:ext cx="2346325" cy="633095"/>
            <a:chOff x="677" y="701"/>
            <a:chExt cx="3695" cy="997"/>
          </a:xfrm>
        </p:grpSpPr>
        <p:pic>
          <p:nvPicPr>
            <p:cNvPr id="10" name="图片 9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72" y="740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比较阅读</a:t>
              </a:r>
            </a:p>
          </p:txBody>
        </p:sp>
      </p:grp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475" y="5147945"/>
            <a:ext cx="7891145" cy="1835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52220" y="1392555"/>
            <a:ext cx="66395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zh-CN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、两篇短文的中心论点</a:t>
            </a:r>
            <a:r>
              <a:rPr lang="zh-CN" altLang="en-US" sz="4400" b="1" i="1">
                <a:solidFill>
                  <a:srgbClr val="0000FF"/>
                </a:solidFill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1143000" y="2852738"/>
            <a:ext cx="7029450" cy="19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第一篇：</a:t>
            </a: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第二篇：</a:t>
            </a:r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2843530" y="3073400"/>
            <a:ext cx="59391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天时不如地利，地利不如人和。</a:t>
            </a:r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2843213" y="4113530"/>
            <a:ext cx="5060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生于忧患，死于安乐。</a:t>
            </a:r>
            <a:endParaRPr lang="zh-CN" altLang="en-US" sz="3600" b="1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4696460"/>
            <a:ext cx="7891145" cy="2287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81284" grpId="0"/>
      <p:bldP spid="481285" grpId="0"/>
      <p:bldP spid="4812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6464300" y="2082165"/>
            <a:ext cx="19304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朗读课文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读准字音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读准节奏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读出感情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3525" y="450850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l="6824" t="5762" r="7198" b="15470"/>
          <a:stretch>
            <a:fillRect/>
          </a:stretch>
        </p:blipFill>
        <p:spPr>
          <a:xfrm>
            <a:off x="809625" y="1703705"/>
            <a:ext cx="5145405" cy="3775075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0475" y="5297805"/>
            <a:ext cx="7891145" cy="1537970"/>
          </a:xfrm>
          <a:prstGeom prst="rect">
            <a:avLst/>
          </a:prstGeom>
        </p:spPr>
      </p:pic>
      <p:pic>
        <p:nvPicPr>
          <p:cNvPr id="6" name="21、《孟子二章》（生于忧患，死于安乐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09435" y="84264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3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47395" y="418465"/>
            <a:ext cx="7649845" cy="1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、它们提出、阐述论点的方式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有什么相同之处和不同之处？</a:t>
            </a: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477520" y="1795780"/>
            <a:ext cx="818959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ea typeface="宋体" panose="02010600030101010101" pitchFamily="2" charset="-122"/>
              </a:rPr>
              <a:t>      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这两篇短文都采用了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类比论证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的方法。第一则以战争中的情况作为事例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强调“天时不如地利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地利不如人和”。然后类推到治国的道理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第二则从个人事例说起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最后归结到统治者治国上。</a:t>
            </a:r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477520" y="4282440"/>
            <a:ext cx="835406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第一则短文的论点在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文章开头点明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然后对论点进行了进一步的解释和阐述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第二则在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文章结尾处揭示出论点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不再对论点进行解说。</a:t>
            </a:r>
            <a:endParaRPr lang="en-US" altLang="zh-CN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625465"/>
            <a:ext cx="7891145" cy="1358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90500" grpId="0"/>
      <p:bldP spid="4905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44525" y="1023620"/>
            <a:ext cx="80791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alt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、它们分别采用了哪些论证方法？</a:t>
            </a: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1622425" y="1950085"/>
            <a:ext cx="51054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第一则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  <a:p>
            <a:pPr eaLnBrk="1" fontAlgn="base" hangingPunct="1">
              <a:spcBef>
                <a:spcPct val="50000"/>
              </a:spcBef>
            </a:pPr>
            <a:endParaRPr lang="en-US" altLang="zh-CN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fontAlgn="base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第二则：</a:t>
            </a: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1524000" y="2596515"/>
            <a:ext cx="6553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类比论证、举例论证、对比论证</a:t>
            </a:r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1622425" y="4166870"/>
            <a:ext cx="589915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类比论证、举例论证、对比论证</a:t>
            </a:r>
          </a:p>
          <a:p>
            <a:pPr algn="l" fontAlgn="base">
              <a:spcBef>
                <a:spcPct val="50000"/>
              </a:spcBef>
              <a:buClrTx/>
              <a:buSzTx/>
              <a:buFontTx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道理论证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5243830"/>
            <a:ext cx="7891145" cy="173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92548" grpId="0"/>
      <p:bldP spid="492549" grpId="0"/>
      <p:bldP spid="4925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1312545" y="1344930"/>
            <a:ext cx="64998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alt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、短文句式上有什么特点？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939800" y="2571750"/>
            <a:ext cx="726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en-US" altLang="zh-CN" sz="4400">
                <a:solidFill>
                  <a:schemeClr val="tx1"/>
                </a:solidFill>
                <a:latin typeface="隶书" panose="020105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多用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排比句式</a:t>
            </a:r>
            <a:r>
              <a:rPr lang="zh-CN" altLang="en-US" sz="36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,这样就增强了语言的气势,也有极强的说服力和感召力。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75" y="4448175"/>
            <a:ext cx="7891145" cy="2535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/>
      <p:bldP spid="4945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  <p:pic>
        <p:nvPicPr>
          <p:cNvPr id="13" name="图片 12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4347845"/>
            <a:ext cx="7891145" cy="2635885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191305" y="301297"/>
            <a:ext cx="7596187" cy="6043930"/>
          </a:xfrm>
          <a:prstGeom prst="rect">
            <a:avLst/>
          </a:prstGeom>
          <a:noFill/>
          <a:ln w="76200" cmpd="tri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defRPr/>
            </a:pPr>
            <a:r>
              <a:rPr lang="en-US" altLang="zh-CN" sz="1800" noProof="1">
                <a:solidFill>
                  <a:srgbClr val="99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</a:t>
            </a:r>
            <a:r>
              <a:rPr lang="en-US" altLang="zh-CN" sz="2800" noProof="1">
                <a:solidFill>
                  <a:srgbClr val="99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3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舜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畎亩之中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傅说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版筑之间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胶鬲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鱼盐之中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管夷吾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士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孙叔敖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海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百里奚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举于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市。</a:t>
            </a:r>
          </a:p>
          <a:p>
            <a:pPr fontAlgn="base">
              <a:lnSpc>
                <a:spcPct val="110000"/>
              </a:lnSpc>
              <a:defRPr/>
            </a:pP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故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天将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降大任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于是人也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必先苦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其心志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劳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其筋骨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饿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其体肤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空乏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其身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行拂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乱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其所为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所以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动心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忍性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曾益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其所不能。</a:t>
            </a:r>
          </a:p>
          <a:p>
            <a:pPr fontAlgn="base">
              <a:lnSpc>
                <a:spcPct val="110000"/>
              </a:lnSpc>
              <a:defRPr/>
            </a:pP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人恒过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然后能改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困于心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衡于虑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而后作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征于色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发于声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而后喻。入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则无法家拂士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则无敌国外患者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国恒亡</a:t>
            </a:r>
            <a:r>
              <a:rPr lang="en-US" altLang="zh-CN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然后知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生于忧患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而死于安乐也。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67335" y="1135380"/>
            <a:ext cx="798195" cy="4587240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生于忧患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,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死于安乐</a:t>
            </a:r>
          </a:p>
        </p:txBody>
      </p:sp>
      <p:pic>
        <p:nvPicPr>
          <p:cNvPr id="5" name="图片 4" descr="108c536cbfccd37a0485a4795bebca4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5975985"/>
            <a:ext cx="7891145" cy="859790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590" y="346075"/>
            <a:ext cx="7322185" cy="5513070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7174" name="Text Box 6"/>
          <p:cNvSpPr txBox="1"/>
          <p:nvPr/>
        </p:nvSpPr>
        <p:spPr>
          <a:xfrm>
            <a:off x="2270760" y="5859145"/>
            <a:ext cx="4820285" cy="903605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48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舜发于畎亩之中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l="3371"/>
          <a:stretch>
            <a:fillRect/>
          </a:stretch>
        </p:blipFill>
        <p:spPr>
          <a:xfrm>
            <a:off x="905510" y="1609090"/>
            <a:ext cx="3456940" cy="4535805"/>
          </a:xfrm>
          <a:prstGeom prst="roundRect">
            <a:avLst/>
          </a:prstGeom>
        </p:spPr>
      </p:pic>
      <p:sp>
        <p:nvSpPr>
          <p:cNvPr id="7174" name="Text Box 6"/>
          <p:cNvSpPr txBox="1"/>
          <p:nvPr/>
        </p:nvSpPr>
        <p:spPr>
          <a:xfrm>
            <a:off x="525145" y="593090"/>
            <a:ext cx="4742815" cy="768350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傅说举于版筑之间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2459" t="1852" r="4041" b="4150"/>
          <a:stretch>
            <a:fillRect/>
          </a:stretch>
        </p:blipFill>
        <p:spPr>
          <a:xfrm>
            <a:off x="5102860" y="910590"/>
            <a:ext cx="3439795" cy="4519295"/>
          </a:xfrm>
          <a:prstGeom prst="round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197350" y="5779135"/>
            <a:ext cx="4872355" cy="768350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4400" b="1" dirty="0">
                <a:solidFill>
                  <a:srgbClr val="3333C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4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胶鬲举于鱼盐之中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3940" r="6318"/>
          <a:stretch>
            <a:fillRect/>
          </a:stretch>
        </p:blipFill>
        <p:spPr>
          <a:xfrm>
            <a:off x="734060" y="615315"/>
            <a:ext cx="3282950" cy="438975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495" y="2855595"/>
            <a:ext cx="4309110" cy="3464560"/>
          </a:xfrm>
          <a:prstGeom prst="roundRect">
            <a:avLst/>
          </a:prstGeom>
        </p:spPr>
      </p:pic>
      <p:sp>
        <p:nvSpPr>
          <p:cNvPr id="7174" name="Text Box 6"/>
          <p:cNvSpPr txBox="1"/>
          <p:nvPr/>
        </p:nvSpPr>
        <p:spPr>
          <a:xfrm>
            <a:off x="288290" y="5490210"/>
            <a:ext cx="4053205" cy="829945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3333C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管夷吾举于士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4544695" y="1821180"/>
            <a:ext cx="4233545" cy="829945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3333C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800" b="1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孙叔敖举于海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/>
          <p:nvPr/>
        </p:nvSpPr>
        <p:spPr>
          <a:xfrm>
            <a:off x="1763713" y="620713"/>
            <a:ext cx="43211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2328" y="1055370"/>
            <a:ext cx="92138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4800" b="1" kern="1200" cap="none" spc="0" normalizeH="0" baseline="0" dirty="0">
                <a:solidFill>
                  <a:srgbClr val="3333C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百里奚举于市</a:t>
            </a:r>
          </a:p>
        </p:txBody>
      </p:sp>
      <p:pic>
        <p:nvPicPr>
          <p:cNvPr id="15362" name="Picture 2" descr="baili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480" y="548005"/>
            <a:ext cx="5426710" cy="55499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3479</Words>
  <Application>Microsoft Office PowerPoint</Application>
  <PresentationFormat>全屏显示(4:3)</PresentationFormat>
  <Paragraphs>280</Paragraphs>
  <Slides>43</Slides>
  <Notes>7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  <vt:variant>
        <vt:lpstr>自定义放映</vt:lpstr>
      </vt:variant>
      <vt:variant>
        <vt:i4>1</vt:i4>
      </vt:variant>
    </vt:vector>
  </HeadingPairs>
  <TitlesOfParts>
    <vt:vector size="45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仲尼厄而作 《春秋》</vt:lpstr>
      <vt:lpstr>幻灯片 33</vt:lpstr>
      <vt:lpstr>幻灯片 34</vt:lpstr>
      <vt:lpstr>幻灯片 35</vt:lpstr>
      <vt:lpstr>       曹雪芹举家食粥而写出了不朽的《红楼梦》。 </vt:lpstr>
      <vt:lpstr> </vt:lpstr>
      <vt:lpstr>幻灯片 38</vt:lpstr>
      <vt:lpstr>幻灯片 39</vt:lpstr>
      <vt:lpstr>幻灯片 40</vt:lpstr>
      <vt:lpstr>幻灯片 41</vt:lpstr>
      <vt:lpstr>幻灯片 42</vt:lpstr>
      <vt:lpstr>幻灯片 43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24</cp:revision>
  <cp:lastPrinted>2411-12-30T00:00:00Z</cp:lastPrinted>
  <dcterms:created xsi:type="dcterms:W3CDTF">2019-05-10T01:40:00Z</dcterms:created>
  <dcterms:modified xsi:type="dcterms:W3CDTF">2019-08-27T10:07:29Z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