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23"/>
  </p:notesMasterIdLst>
  <p:sldIdLst>
    <p:sldId id="275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40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433" r:id="rId19"/>
    <p:sldId id="399" r:id="rId20"/>
    <p:sldId id="398" r:id="rId21"/>
    <p:sldId id="45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6E2D4"/>
    <a:srgbClr val="002060"/>
    <a:srgbClr val="F8F7FD"/>
    <a:srgbClr val="F1EF2B"/>
    <a:srgbClr val="EEC72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9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7E9C-3BCE-4217-AD59-B669825804E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F674F-4FE1-415D-B641-88BC5F96AA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3853-4865-4A49-9369-BE1BCAD8C61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4C8F-89C0-41A3-88B5-6ED7381A4609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D082-8F29-4560-B863-E491BD2DBE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16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4265930"/>
            <a:ext cx="9173210" cy="1322070"/>
            <a:chOff x="-10" y="6718"/>
            <a:chExt cx="14446" cy="2082"/>
          </a:xfrm>
        </p:grpSpPr>
        <p:sp>
          <p:nvSpPr>
            <p:cNvPr id="16386" name="文本框 1"/>
            <p:cNvSpPr txBox="1"/>
            <p:nvPr/>
          </p:nvSpPr>
          <p:spPr>
            <a:xfrm>
              <a:off x="-10" y="6718"/>
              <a:ext cx="14446" cy="208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endParaRPr lang="zh-CN" altLang="en-US" sz="8000" dirty="0">
                <a:latin typeface="Arial" panose="020B0604020202020204" pitchFamily="34" charset="0"/>
              </a:endParaRPr>
            </a:p>
          </p:txBody>
        </p:sp>
        <p:sp>
          <p:nvSpPr>
            <p:cNvPr id="16387" name="标题 1"/>
            <p:cNvSpPr>
              <a:spLocks noGrp="1"/>
            </p:cNvSpPr>
            <p:nvPr/>
          </p:nvSpPr>
          <p:spPr>
            <a:xfrm>
              <a:off x="4458" y="6979"/>
              <a:ext cx="6170" cy="113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ctr"/>
            <a:lstStyle>
              <a:lvl1pPr lvl="0">
                <a:buClrTx/>
                <a:buSzTx/>
                <a:buFontTx/>
                <a:defRPr/>
              </a:lvl1pPr>
            </a:lstStyle>
            <a:p>
              <a:pPr lvl="0" eaLnBrk="1" hangingPunct="1"/>
              <a:r>
                <a:rPr lang="en-US" altLang="zh-CN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诗词五首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4458" y="8348"/>
              <a:ext cx="5690" cy="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148" y="7592"/>
              <a:ext cx="645" cy="7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679450" y="2574925"/>
            <a:ext cx="7783513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不以成败论英雄，认为赤壁之战的胜利，不过是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借助东风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而已，有很大的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偶然性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，否则，就是相反的结果。</a:t>
            </a:r>
          </a:p>
        </p:txBody>
      </p:sp>
      <p:sp>
        <p:nvSpPr>
          <p:cNvPr id="25604" name="文本框 6"/>
          <p:cNvSpPr txBox="1"/>
          <p:nvPr/>
        </p:nvSpPr>
        <p:spPr>
          <a:xfrm>
            <a:off x="579438" y="1569085"/>
            <a:ext cx="5900737" cy="582613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诗人是怎样评价赤壁之战的？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0190" y="314325"/>
            <a:ext cx="2346325" cy="710565"/>
            <a:chOff x="342" y="441"/>
            <a:chExt cx="3695" cy="1119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文章解析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60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2128" y="768986"/>
            <a:ext cx="8199437" cy="11734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2.“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赤壁”开头为什么从很不起眼的折戟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写起，有何作用？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6903" y="2130428"/>
            <a:ext cx="4403725" cy="42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【托物起兴】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由一件古物引发对前朝人、事、物的慨叹。这一把折戟与古代战争有联系，很自然地引起后文对历史的咏叹，其实是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借题发挥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8365" y="2027484"/>
            <a:ext cx="3060307" cy="432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49935" y="842010"/>
            <a:ext cx="5013960" cy="58356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怎样理解一、二两句诗？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21798" y="2256791"/>
            <a:ext cx="44624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这两句诗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叙史点题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，含蓄委婉的表达出诗人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对历史兴亡的感慨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9946" y="2256624"/>
            <a:ext cx="3380740" cy="344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7530" y="674794"/>
            <a:ext cx="7839075" cy="127254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诗中三、四句是实写还是虚写？这样写的目的是什么？说说这两句诗的深刻含义。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7530" y="2237955"/>
            <a:ext cx="79597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虚写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。作者设想与事实相反的结果，认为若不是东风给周瑜方便，胜者就可能是曹操，历史就将要重写。作者借史倾吐胸中的抑郁之气。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诗人认为历史上英雄的成功都有某种机遇，只要有机遇，相信自己也定会有所作为，反映出作者抑郁不平的心境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1350" y="582084"/>
            <a:ext cx="7715250" cy="11734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前后两联在表达上有什么不同？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有什么内在联系？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9420" y="1846372"/>
            <a:ext cx="7754938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前两句是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叙事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，借一件事物来兴起对前朝人物和事迹的慨叹。后两句是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议论感慨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，假使这次东风不给周郎方便，那么双方就要易位，历史形势将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完全改观。由叙事引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发议论。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59275" y="3607435"/>
            <a:ext cx="3663315" cy="305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95325" y="821055"/>
            <a:ext cx="6691630" cy="58356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全诗抒发了作者怎样的思想感情？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5325" y="1907332"/>
            <a:ext cx="7754938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诗人慨叹历史上英雄成名的机遇，是因为他自己生不逢时，有政治军事才能而不得一展。只要有机遇，相信自己总会有所作为，显示出一种逼人的英气。同时，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诗人借古讽今，告诫当朝统治者要把握时局，不要因轻敌而亡国。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347663" y="1196978"/>
            <a:ext cx="8655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怎样看待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赤壁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一诗中最后两句对周郎的评价？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7208" y="2110321"/>
            <a:ext cx="8108950" cy="387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学生甲：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东风不与周郎便，铜雀春深锁二乔”是议论赤壁大战中周瑜战胜曹操的事情。战胜曹操有各种历史原因，其中天时的作用不可忽略。诗人抓住这一点发表议论，认为周瑜胜利的决定性因素是东风，他从反面着笔：假使东风不给周瑜方便，那么历史将会完全改写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0190" y="314325"/>
            <a:ext cx="2346325" cy="710565"/>
            <a:chOff x="342" y="441"/>
            <a:chExt cx="3695" cy="1119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合作探究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69925" y="805180"/>
            <a:ext cx="8070850" cy="48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学生乙：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此处，诗人笔锋一转，将赤壁之战的胜负归结于侥幸和偶然，完全改变了周瑜在战争中的决定性地位与作用。杜牧有经邦济世之才，通晓政治军事，他常以武略自负，自认知兵。诗中对周瑜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侥幸成功的议论，正是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他军事上的自负之情的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自然流露。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956820" y="3255996"/>
            <a:ext cx="3579868" cy="277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41655" y="1341120"/>
            <a:ext cx="8060690" cy="496189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以小见大，含蕴深刻。</a:t>
            </a:r>
            <a:endParaRPr lang="zh-CN" sz="3200" b="1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这是一首咏史诗，抒发的是对国家兴亡的感 </a:t>
            </a:r>
            <a:r>
              <a:rPr lang="en-US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慨，可谓大内容、大主题，但这大内容、大主题</a:t>
            </a:r>
            <a:r>
              <a:rPr lang="en-US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却是通过“小物”“小事”来表现的。诗的前两句</a:t>
            </a:r>
            <a:r>
              <a:rPr lang="en-US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由一个沉埋于沙中的小小的“折戟”，联想到赤壁</a:t>
            </a:r>
            <a:r>
              <a:rPr lang="en-US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之战的风云人物。后两句把“二乔”不曾被掳这 件小事与东吴的霸业联系起来，写得具体可感。</a:t>
            </a:r>
            <a:endParaRPr lang="zh-CN" altLang="en-US" sz="3200" b="1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200" b="1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0190" y="314325"/>
            <a:ext cx="2346325" cy="710565"/>
            <a:chOff x="342" y="441"/>
            <a:chExt cx="3695" cy="1119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写作特点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94153" y="653415"/>
            <a:ext cx="8156143" cy="5710555"/>
            <a:chOff x="153" y="88"/>
            <a:chExt cx="12536" cy="8993"/>
          </a:xfrm>
        </p:grpSpPr>
        <p:sp>
          <p:nvSpPr>
            <p:cNvPr id="10" name="圆角矩形 9"/>
            <p:cNvSpPr/>
            <p:nvPr/>
          </p:nvSpPr>
          <p:spPr>
            <a:xfrm>
              <a:off x="153" y="1727"/>
              <a:ext cx="9393" cy="5463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2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6835" y="3227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94030" y="1827530"/>
            <a:ext cx="6009640" cy="30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这首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咏史抒怀诗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，借对赤壁之战的评述来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抒发诗人的自负感慨，吐露壮志未酬、报国无门的抑郁不平，也告诫统治者不要寄希望于偶然的侥幸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0190" y="314325"/>
            <a:ext cx="2346325" cy="710565"/>
            <a:chOff x="342" y="441"/>
            <a:chExt cx="3695" cy="1119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文本框 3"/>
          <p:cNvSpPr txBox="1">
            <a:spLocks noChangeArrowheads="1"/>
          </p:cNvSpPr>
          <p:nvPr/>
        </p:nvSpPr>
        <p:spPr bwMode="auto">
          <a:xfrm>
            <a:off x="323215" y="980440"/>
            <a:ext cx="3909695" cy="173482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赤 </a:t>
            </a:r>
            <a:r>
              <a:rPr lang="zh-CN" altLang="en-US" sz="6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壁</a:t>
            </a:r>
            <a:endParaRPr lang="en-US" altLang="zh-CN" sz="5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杜牧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1150" y="1729740"/>
            <a:ext cx="1419860" cy="3398520"/>
            <a:chOff x="490" y="2724"/>
            <a:chExt cx="2236" cy="5352"/>
          </a:xfrm>
        </p:grpSpPr>
        <p:sp>
          <p:nvSpPr>
            <p:cNvPr id="67586" name="TextBox 7"/>
            <p:cNvSpPr txBox="1">
              <a:spLocks noChangeArrowheads="1"/>
            </p:cNvSpPr>
            <p:nvPr/>
          </p:nvSpPr>
          <p:spPr bwMode="auto">
            <a:xfrm>
              <a:off x="490" y="4317"/>
              <a:ext cx="2145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4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赤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4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壁</a:t>
              </a: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2358" y="2724"/>
              <a:ext cx="368" cy="5353"/>
            </a:xfrm>
            <a:prstGeom prst="leftBrace">
              <a:avLst>
                <a:gd name="adj1" fmla="val 3870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15465" y="1909445"/>
            <a:ext cx="115760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兴感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之由</a:t>
            </a:r>
          </a:p>
        </p:txBody>
      </p:sp>
      <p:sp>
        <p:nvSpPr>
          <p:cNvPr id="12" name="右大括号 11"/>
          <p:cNvSpPr/>
          <p:nvPr/>
        </p:nvSpPr>
        <p:spPr>
          <a:xfrm>
            <a:off x="4779010" y="1729743"/>
            <a:ext cx="254000" cy="3399367"/>
          </a:xfrm>
          <a:prstGeom prst="rightBrace">
            <a:avLst>
              <a:gd name="adj1" fmla="val 4461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7968" y="2891367"/>
            <a:ext cx="2206625" cy="1076325"/>
          </a:xfrm>
          <a:prstGeom prst="rect">
            <a:avLst/>
          </a:prstGeom>
          <a:solidFill>
            <a:schemeClr val="accent6">
              <a:lumMod val="75000"/>
              <a:alpha val="3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借古讽今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警策世人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179445" y="1909445"/>
            <a:ext cx="163068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戟未销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任前朝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815148" y="3758566"/>
            <a:ext cx="1116012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感慨咏叹</a:t>
            </a:r>
          </a:p>
        </p:txBody>
      </p:sp>
      <p:sp>
        <p:nvSpPr>
          <p:cNvPr id="29" name="左大括号 28"/>
          <p:cNvSpPr/>
          <p:nvPr/>
        </p:nvSpPr>
        <p:spPr>
          <a:xfrm>
            <a:off x="2973075" y="1811024"/>
            <a:ext cx="206375" cy="1274233"/>
          </a:xfrm>
          <a:prstGeom prst="leftBrace">
            <a:avLst>
              <a:gd name="adj1" fmla="val 25506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179445" y="3856990"/>
            <a:ext cx="159956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非风便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史将淆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2973075" y="3754970"/>
            <a:ext cx="206375" cy="1276349"/>
          </a:xfrm>
          <a:prstGeom prst="leftBrace">
            <a:avLst>
              <a:gd name="adj1" fmla="val 32376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9" name="Text Box 13"/>
          <p:cNvSpPr txBox="1"/>
          <p:nvPr/>
        </p:nvSpPr>
        <p:spPr>
          <a:xfrm>
            <a:off x="5156835" y="2033270"/>
            <a:ext cx="27146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表现英雄无用武之地的抑郁不平之气</a:t>
            </a:r>
          </a:p>
        </p:txBody>
      </p:sp>
      <p:sp>
        <p:nvSpPr>
          <p:cNvPr id="27660" name="Text Box 14"/>
          <p:cNvSpPr txBox="1"/>
          <p:nvPr/>
        </p:nvSpPr>
        <p:spPr>
          <a:xfrm>
            <a:off x="5288280" y="4103053"/>
            <a:ext cx="27162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告诫统治者不要有侥幸心理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37995" y="3171825"/>
            <a:ext cx="15487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睹物联想</a:t>
            </a:r>
            <a:endParaRPr lang="zh-CN" alt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0190" y="314325"/>
            <a:ext cx="2346325" cy="710565"/>
            <a:chOff x="342" y="441"/>
            <a:chExt cx="3695" cy="1119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 animBg="1"/>
      <p:bldP spid="13" grpId="0" bldLvl="0" animBg="1"/>
      <p:bldP spid="26" grpId="0"/>
      <p:bldP spid="27" grpId="0"/>
      <p:bldP spid="29" grpId="0" bldLvl="0" animBg="1"/>
      <p:bldP spid="24" grpId="0"/>
      <p:bldP spid="25" grpId="0" bldLvl="0" animBg="1"/>
      <p:bldP spid="27659" grpId="0"/>
      <p:bldP spid="27660" grpId="0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7485" y="1363980"/>
            <a:ext cx="8693150" cy="470789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【杜牧】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803—852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），字牧之，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号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樊川居士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，京兆万年（今陕西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西安）人，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唐代杰出的诗人、散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是宰相杜佑之孙，杜从郁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之子。因晚年居长安南樊川别墅，故后世称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杜樊川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，杜牧的诗歌以七言绝句著称，内容以咏史抒怀为主，其诗英发俊爽，多切经世之物，在晚唐成就颇高。诗风独树一帜，尤其是抒情绘景的绝句，写得清丽生动。杜牧人称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小杜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，以别于杜甫，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与李商隐并称“小李杜”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。著有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樊川文集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8675" y="213995"/>
            <a:ext cx="2981960" cy="2892425"/>
          </a:xfrm>
          <a:prstGeom prst="round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0680" y="1308735"/>
            <a:ext cx="8164830" cy="50774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《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赤壁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选自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樊川诗集注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卷四（上海古籍出版社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1978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版）。诗人任黄州刺史时所作。赤壁是东汉末年周瑜大败曹操的地方，在今湖北赤壁西北长江南岸。杜牧所咏的赤壁并非三国时孙、曹大战的地方，二是湖北黄冈的赤鼻矶。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杜牧游览赤壁，有感于三国时代吴蜀联军大败曹兵的历史，抚今追昔，写下了这首怀古咏史之作。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所以说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此诗虽为咏史诗，其实是作者借题发挥，借以抒发自己的感慨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写作背景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7710" y="1096645"/>
            <a:ext cx="4218940" cy="49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赤 壁</a:t>
            </a:r>
          </a:p>
          <a:p>
            <a:pPr algn="ctr" eaLnBrk="1" fontAlgn="base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杜 牧</a:t>
            </a:r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折戟沉沙铁未销，</a:t>
            </a:r>
            <a:endParaRPr lang="en-US" altLang="zh-CN" sz="36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自将磨洗认前朝。</a:t>
            </a:r>
            <a:endParaRPr lang="en-US" altLang="zh-CN" sz="36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东风不与周郎便，</a:t>
            </a:r>
            <a:endParaRPr lang="en-US" altLang="zh-CN" sz="36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铜雀春深锁二乔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19460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1105" y="1689100"/>
            <a:ext cx="3527425" cy="4197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250190" y="314325"/>
            <a:ext cx="2346325" cy="710565"/>
            <a:chOff x="342" y="441"/>
            <a:chExt cx="3695" cy="1119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  <p:pic>
        <p:nvPicPr>
          <p:cNvPr id="10" name="24、诗词五首（赤壁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3790" y="12604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740410" y="1134110"/>
            <a:ext cx="766381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200000"/>
              </a:lnSpc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折戟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沉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沙铁未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销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，自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磨洗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认前朝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。东风不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周郎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便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铜雀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春深锁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二乔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80695" y="1135380"/>
            <a:ext cx="14579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古代兵器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439160" y="1135380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销蚀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42190" y="2262720"/>
            <a:ext cx="76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给。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438848" y="2262720"/>
            <a:ext cx="113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帮助。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30095" y="1135380"/>
            <a:ext cx="58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埋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757670" y="872490"/>
            <a:ext cx="19691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辨认出是前朝遗物。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78095" y="1135380"/>
            <a:ext cx="12452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拿，取。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380" y="4048760"/>
            <a:ext cx="8651875" cy="2256155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一支折断了的铁戟在水底还没有销蚀掉，拿起来磨光洗净，认出戟是东吴破曹时的遗物。</a:t>
            </a:r>
          </a:p>
          <a:p>
            <a:pPr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假如东风不给周瑜以方便，结局恐怕是曹操取胜，二乔将被关进铜雀台中了。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18" grpId="0"/>
      <p:bldP spid="12" grpId="0"/>
      <p:bldP spid="13" grpId="0"/>
      <p:bldP spid="14" grpId="0"/>
      <p:bldP spid="2" grpId="0"/>
      <p:bldP spid="3" grpId="0"/>
      <p:bldP spid="4" grpId="0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4"/>
          <p:cNvSpPr txBox="1">
            <a:spLocks noChangeArrowheads="1"/>
          </p:cNvSpPr>
          <p:nvPr/>
        </p:nvSpPr>
        <p:spPr bwMode="auto">
          <a:xfrm>
            <a:off x="959485" y="1198245"/>
            <a:ext cx="72574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折戟沉沙铁未销，自将磨洗认前朝。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46753" y="2199641"/>
            <a:ext cx="7693025" cy="42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【铺垫】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沙里沉埋着断戟，点出了此地曾有过历史风云。战戟折断沉沙却未被销蚀，暗含着岁月流逝而物是人非之感。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诗篇开头借一件古物来兴起对前朝人物和事迹的慨叹。这两句是写其兴感之由，为下文的议论做铺垫。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647065" y="1169670"/>
            <a:ext cx="7882255" cy="70231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0190" y="314325"/>
            <a:ext cx="2346325" cy="710565"/>
            <a:chOff x="342" y="441"/>
            <a:chExt cx="3695" cy="1119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文章赏析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66425" y="2035175"/>
            <a:ext cx="8266113" cy="42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【议论】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这两句是议论。讥嘲周瑜在赤壁之战中侥幸得胜，对历史上的兴亡成败发表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了独特而戏谑的议论。杜牧认为历史上英雄的成功都有某种机遇。杜牧在此诗里，通过“铜雀春深”这一富于形象性的诗句，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以小见大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，以二乔的命运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隐喻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东吴的存亡，正是他在艺术处理上独特的成功之处。</a:t>
            </a: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794385" y="890270"/>
            <a:ext cx="75552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东风不与周郎便，铜雀春深锁二乔。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31190" y="794385"/>
            <a:ext cx="7881620" cy="83629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308350" y="2495550"/>
            <a:ext cx="554926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杜牧之所以这样写，除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了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为表现出非凡的见识，还曲折地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反映出他的抑郁不平和豪迈胸襟。诗人从反面设想入手，化实为虚，评析历史，突出中心，讽喻统治者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470" y="622935"/>
            <a:ext cx="3580765" cy="3446780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2066</Words>
  <Application>Microsoft Office PowerPoint</Application>
  <PresentationFormat>全屏显示(4:3)</PresentationFormat>
  <Paragraphs>92</Paragraphs>
  <Slides>21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8</cp:revision>
  <dcterms:created xsi:type="dcterms:W3CDTF">2019-05-21T05:55:00Z</dcterms:created>
  <dcterms:modified xsi:type="dcterms:W3CDTF">2019-08-27T10:08:16Z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