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20"/>
  </p:notesMasterIdLst>
  <p:sldIdLst>
    <p:sldId id="275" r:id="rId2"/>
    <p:sldId id="290" r:id="rId3"/>
    <p:sldId id="292" r:id="rId4"/>
    <p:sldId id="293" r:id="rId5"/>
    <p:sldId id="310" r:id="rId6"/>
    <p:sldId id="294" r:id="rId7"/>
    <p:sldId id="295" r:id="rId8"/>
    <p:sldId id="328" r:id="rId9"/>
    <p:sldId id="296" r:id="rId10"/>
    <p:sldId id="329" r:id="rId11"/>
    <p:sldId id="306" r:id="rId12"/>
    <p:sldId id="298" r:id="rId13"/>
    <p:sldId id="300" r:id="rId14"/>
    <p:sldId id="301" r:id="rId15"/>
    <p:sldId id="302" r:id="rId16"/>
    <p:sldId id="304" r:id="rId17"/>
    <p:sldId id="303" r:id="rId18"/>
    <p:sldId id="45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xkb1.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6E2D4"/>
    <a:srgbClr val="002060"/>
    <a:srgbClr val="F8F7FD"/>
    <a:srgbClr val="F1EF2B"/>
    <a:srgbClr val="EEC72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7E9C-3BCE-4217-AD59-B669825804E7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674F-4FE1-415D-B641-88BC5F96AA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ECE45-98DB-4E47-AE69-ACD3DCB9D9E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D169-05C1-4ECD-96F2-1F78B9C82B1E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BCF4-4DBC-4532-AA09-D71D5F5F2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0" y="4265930"/>
            <a:ext cx="9173210" cy="1322070"/>
            <a:chOff x="-10" y="6718"/>
            <a:chExt cx="14446" cy="2082"/>
          </a:xfrm>
        </p:grpSpPr>
        <p:sp>
          <p:nvSpPr>
            <p:cNvPr id="16386" name="文本框 1"/>
            <p:cNvSpPr txBox="1"/>
            <p:nvPr/>
          </p:nvSpPr>
          <p:spPr>
            <a:xfrm>
              <a:off x="-10" y="6718"/>
              <a:ext cx="14446" cy="208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endParaRPr lang="zh-CN" altLang="en-US" sz="8000" dirty="0">
                <a:latin typeface="Arial" panose="020B0604020202020204" pitchFamily="34" charset="0"/>
              </a:endParaRPr>
            </a:p>
          </p:txBody>
        </p:sp>
        <p:sp>
          <p:nvSpPr>
            <p:cNvPr id="16387" name="标题 1"/>
            <p:cNvSpPr>
              <a:spLocks noGrp="1"/>
            </p:cNvSpPr>
            <p:nvPr/>
          </p:nvSpPr>
          <p:spPr>
            <a:xfrm>
              <a:off x="4458" y="6979"/>
              <a:ext cx="6170" cy="113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lIns="91440" tIns="45720" rIns="91440" bIns="45720" anchor="ctr"/>
            <a:lstStyle>
              <a:lvl1pPr lvl="0">
                <a:buClrTx/>
                <a:buSzTx/>
                <a:buFontTx/>
                <a:defRPr/>
              </a:lvl1pPr>
            </a:lstStyle>
            <a:p>
              <a:pPr lvl="0" eaLnBrk="1" hangingPunct="1"/>
              <a:r>
                <a:rPr lang="en-US" altLang="zh-CN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诗词五首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4458" y="8348"/>
              <a:ext cx="5690" cy="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148" y="7592"/>
              <a:ext cx="645" cy="7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65" y="-20320"/>
            <a:ext cx="9209405" cy="6898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1345" y="247650"/>
            <a:ext cx="6118225" cy="1198880"/>
          </a:xfrm>
          <a:prstGeom prst="rect">
            <a:avLst/>
          </a:prstGeom>
          <a:solidFill>
            <a:srgbClr val="FFFFFF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烽火连三月，家书抵万金。</a:t>
            </a:r>
          </a:p>
          <a:p>
            <a:pPr>
              <a:lnSpc>
                <a:spcPct val="90000"/>
              </a:lnSpc>
            </a:pPr>
            <a:r>
              <a: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白头搔更短，浑欲不胜簪。</a:t>
            </a:r>
            <a:endParaRPr lang="zh-CN" altLang="en-US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815" y="5492115"/>
            <a:ext cx="8058150" cy="1076325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33CC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颈联、尾联表达了诗人对家人的强烈思念和对自己的哀叹。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37890"/>
          <p:cNvSpPr txBox="1"/>
          <p:nvPr/>
        </p:nvSpPr>
        <p:spPr>
          <a:xfrm>
            <a:off x="919480" y="1227455"/>
            <a:ext cx="698944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1.题目中的“望”统领了哪几句诗？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这几句诗写景的角度是如何变换的？</a:t>
            </a:r>
          </a:p>
        </p:txBody>
      </p:sp>
      <p:sp>
        <p:nvSpPr>
          <p:cNvPr id="37891" name="文本框 37891"/>
          <p:cNvSpPr txBox="1"/>
          <p:nvPr/>
        </p:nvSpPr>
        <p:spPr>
          <a:xfrm>
            <a:off x="518478" y="2352040"/>
            <a:ext cx="8107362" cy="3439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32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诗的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前四句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都统在“望”字中。诗人俯仰瞻视，视线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由近而远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，又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由远而近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，视野从山河到城，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再由满城到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花鸟。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pic>
        <p:nvPicPr>
          <p:cNvPr id="4" name="图片 40964" descr="中国教育出版网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3240" y="3778885"/>
            <a:ext cx="5562600" cy="2859088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78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6248" y="522817"/>
            <a:ext cx="8361362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首联写出了什么内容？在全诗中有何作用？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2603" y="1606130"/>
            <a:ext cx="8267700" cy="42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开篇即写春望所见：国都沦陷，城池残破，虽然山河依旧，可是乱草遍地，林木苍苍。句句景语皆情语。昔日繁华的长安，竟被毁到残破不堪的地步，实在令作者痛彻心扉。首联在内容上交代了写作背景，为下文抒情做了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铺垫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0545" y="554355"/>
            <a:ext cx="8043545" cy="681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赏析名句“感时花溅泪，恨别鸟惊心。”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7690" y="1563160"/>
            <a:ext cx="8221663" cy="45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这两句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移情于物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，因感时伤怀，思家之苦，即便是站在花前，也无心观赏，反而对花溅泪；即使听到悦耳的鸟鸣，也无意倾听，反而会因鸟鸣而惊心。这就是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“以乐衬哀”的反衬手法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。这联通过景物描写，借景生情，移情于物。表现了诗人忧伤国事，思念家人的深沉感情。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0420" y="540385"/>
            <a:ext cx="7275195" cy="1198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</a:t>
            </a: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赏析尾联运用了什么描写手法？有什么好处？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61950" y="2010410"/>
            <a:ext cx="841946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这两句写出了诗人心底的哀愁。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运用了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细节描写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“白发”为愁所致，“搔”为想要解愁的动作，“更短”可见愁的程度。这样，在国破家亡，离乱伤痛之外，又叹息衰老，则更增一层悲哀。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诗人以生活的一个细节</a:t>
            </a:r>
            <a:r>
              <a:rPr lang="en-US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因焦虑而频频搔首，刻画了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一个典型的忧国思家者的形象，表现了诗人复杂的内心世界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1825" y="445135"/>
            <a:ext cx="7962265" cy="6819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5.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如何理解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春望</a:t>
            </a:r>
            <a:r>
              <a:rPr lang="en-US" altLang="zh-CN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一诗中诗人的形象？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49305" y="1504954"/>
            <a:ext cx="7929563" cy="45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了全诗，我们仿佛看到：诗人站在残破的长安城中，目睹春华，耳闻鸟啼，感伤国事，思念妻儿，潸然泪下。他希望战乱早日平息，他盼望得到妻儿的消息。他抓了抓那因忧伤而日渐稀少的白发，发现少得都有些插不住簪子了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一位思家恋国、忧国忧民的诗人形象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跃然纸上。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3043" y="427990"/>
            <a:ext cx="8156143" cy="5710555"/>
            <a:chOff x="153" y="88"/>
            <a:chExt cx="12536" cy="8993"/>
          </a:xfrm>
        </p:grpSpPr>
        <p:sp>
          <p:nvSpPr>
            <p:cNvPr id="7" name="圆角矩形 6"/>
            <p:cNvSpPr/>
            <p:nvPr/>
          </p:nvSpPr>
          <p:spPr>
            <a:xfrm>
              <a:off x="153" y="2166"/>
              <a:ext cx="9393" cy="557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6835" y="3227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51840" y="1747520"/>
            <a:ext cx="5862320" cy="35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通过描写安史之乱中长安的荒凉景象，抒发了作者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触景伤怀、忧国思家的感情</a:t>
            </a: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表现出诗人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热爱国家、眷恋家人的美好情操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3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0680" y="1858645"/>
            <a:ext cx="992505" cy="3614420"/>
            <a:chOff x="568" y="2927"/>
            <a:chExt cx="1563" cy="5692"/>
          </a:xfrm>
        </p:grpSpPr>
        <p:sp>
          <p:nvSpPr>
            <p:cNvPr id="34819" name="TextBox 7"/>
            <p:cNvSpPr txBox="1">
              <a:spLocks noChangeArrowheads="1"/>
            </p:cNvSpPr>
            <p:nvPr/>
          </p:nvSpPr>
          <p:spPr bwMode="auto">
            <a:xfrm>
              <a:off x="568" y="3897"/>
              <a:ext cx="1088" cy="3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春</a:t>
              </a:r>
              <a:r>
                <a:rPr lang="en-US" altLang="zh-CN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望</a:t>
              </a:r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1751" y="2927"/>
              <a:ext cx="380" cy="5693"/>
            </a:xfrm>
            <a:prstGeom prst="leftBrace">
              <a:avLst>
                <a:gd name="adj1" fmla="val 3991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404939" y="2209592"/>
            <a:ext cx="177038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触景生情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614743" y="1672167"/>
            <a:ext cx="4670189" cy="13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国都破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草木深（见）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花溅泪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鸟惊心（感）</a:t>
            </a:r>
          </a:p>
        </p:txBody>
      </p:sp>
      <p:sp>
        <p:nvSpPr>
          <p:cNvPr id="27" name="左大括号 26"/>
          <p:cNvSpPr/>
          <p:nvPr/>
        </p:nvSpPr>
        <p:spPr>
          <a:xfrm>
            <a:off x="3175323" y="1947335"/>
            <a:ext cx="200025" cy="1267884"/>
          </a:xfrm>
          <a:prstGeom prst="leftBrace">
            <a:avLst>
              <a:gd name="adj1" fmla="val 399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1373505" y="4032254"/>
            <a:ext cx="177038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感时思乡</a:t>
            </a: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3372173" y="3666067"/>
            <a:ext cx="4670189" cy="13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烽火连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家书少（盼）</a:t>
            </a:r>
            <a:endParaRPr lang="en-US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白发稀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不胜簪（思）</a:t>
            </a:r>
          </a:p>
        </p:txBody>
      </p:sp>
      <p:sp>
        <p:nvSpPr>
          <p:cNvPr id="35" name="左大括号 34"/>
          <p:cNvSpPr/>
          <p:nvPr/>
        </p:nvSpPr>
        <p:spPr>
          <a:xfrm>
            <a:off x="3221356" y="3941237"/>
            <a:ext cx="200025" cy="1265767"/>
          </a:xfrm>
          <a:prstGeom prst="leftBrace">
            <a:avLst>
              <a:gd name="adj1" fmla="val 3991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42910" y="1671955"/>
            <a:ext cx="1021080" cy="3614420"/>
            <a:chOff x="12666" y="2633"/>
            <a:chExt cx="1608" cy="5692"/>
          </a:xfrm>
        </p:grpSpPr>
        <p:sp>
          <p:nvSpPr>
            <p:cNvPr id="2" name="左大括号 1"/>
            <p:cNvSpPr/>
            <p:nvPr/>
          </p:nvSpPr>
          <p:spPr>
            <a:xfrm rot="10800000">
              <a:off x="12666" y="2633"/>
              <a:ext cx="380" cy="5693"/>
            </a:xfrm>
            <a:prstGeom prst="leftBrace">
              <a:avLst>
                <a:gd name="adj1" fmla="val 3991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048" y="3957"/>
              <a:ext cx="1227" cy="3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忧国思家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1300" y="436880"/>
            <a:ext cx="2346325" cy="710565"/>
            <a:chOff x="342" y="441"/>
            <a:chExt cx="3695" cy="1119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41"/>
              <a:ext cx="3695" cy="111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30" y="541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7" grpId="0" bldLvl="0" animBg="1"/>
      <p:bldP spid="32" grpId="0"/>
      <p:bldP spid="33" grpId="0"/>
      <p:bldP spid="3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" y="2540"/>
            <a:ext cx="9145270" cy="68421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40130" y="508000"/>
            <a:ext cx="3330575" cy="1536700"/>
            <a:chOff x="1638" y="800"/>
            <a:chExt cx="5245" cy="2420"/>
          </a:xfrm>
        </p:grpSpPr>
        <p:sp>
          <p:nvSpPr>
            <p:cNvPr id="4" name="文本框 4130"/>
            <p:cNvSpPr txBox="1">
              <a:spLocks noChangeArrowheads="1"/>
            </p:cNvSpPr>
            <p:nvPr/>
          </p:nvSpPr>
          <p:spPr bwMode="auto">
            <a:xfrm>
              <a:off x="1638" y="800"/>
              <a:ext cx="4144" cy="1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sz="6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春望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40" y="2398"/>
              <a:ext cx="164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杜甫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4490" y="1249680"/>
            <a:ext cx="835850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【杜甫】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712—770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），字子美，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唐代伟大的现实主义诗人。祖籍湖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北襄阳，生于河南巩县。自称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少陵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野老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。被后世尊为</a:t>
            </a:r>
            <a:r>
              <a:rPr lang="zh-CN" altLang="en-US" sz="3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“诗圣”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，其诗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以古体诗、律诗见长，风格多样，以沉郁顿挫为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主；诗作真实、深刻地反映了唐王朝由盛而衰的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变化过程，被称为</a:t>
            </a:r>
            <a:r>
              <a:rPr lang="zh-CN" alt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“诗史</a:t>
            </a:r>
            <a:r>
              <a:rPr lang="en-US" altLang="zh-CN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。他的诗在思想性、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艺术性方面都有很高的成就。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自京赴奉贤县咏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怀五百字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登高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茅屋为秋风所破歌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春</a:t>
            </a: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望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闻官军收河南河北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以及“三吏”“三别”</a:t>
            </a:r>
            <a:endParaRPr lang="zh-CN" altLang="en-US" sz="30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fontAlgn="base" hangingPunct="1">
              <a:lnSpc>
                <a:spcPct val="70000"/>
              </a:lnSpc>
              <a:spcBef>
                <a:spcPts val="12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等，都是脍炙人口的名作。</a:t>
            </a:r>
          </a:p>
        </p:txBody>
      </p:sp>
      <p:pic>
        <p:nvPicPr>
          <p:cNvPr id="2" name="图片 1"/>
          <p:cNvPicPr preferRelativeResize="0">
            <a:picLocks noChangeAspect="1"/>
          </p:cNvPicPr>
          <p:nvPr/>
        </p:nvPicPr>
        <p:blipFill>
          <a:blip r:embed="rId3" cstate="print"/>
          <a:srcRect t="15527" r="5852"/>
          <a:stretch>
            <a:fillRect/>
          </a:stretch>
        </p:blipFill>
        <p:spPr>
          <a:xfrm>
            <a:off x="6330950" y="234950"/>
            <a:ext cx="2544445" cy="2779395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</p:spPr>
      </p:pic>
      <p:grpSp>
        <p:nvGrpSpPr>
          <p:cNvPr id="4" name="组合 3"/>
          <p:cNvGrpSpPr/>
          <p:nvPr/>
        </p:nvGrpSpPr>
        <p:grpSpPr>
          <a:xfrm>
            <a:off x="243205" y="439420"/>
            <a:ext cx="2346325" cy="583565"/>
            <a:chOff x="923" y="1552"/>
            <a:chExt cx="3695" cy="88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6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99745" y="1308100"/>
            <a:ext cx="8413115" cy="34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杜甫在“安史之乱”期间被俘，羁居长安。</a:t>
            </a:r>
          </a:p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诗人眼前是山河依旧而国破家亡，春回大地却满</a:t>
            </a:r>
          </a:p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目荒凉，触景生情，引起无限感慨与伤怀，于是</a:t>
            </a:r>
          </a:p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写下了这首感时恨别、</a:t>
            </a:r>
          </a:p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忧国思亲的五言律诗 </a:t>
            </a:r>
          </a:p>
          <a:p>
            <a:pPr eaLnBrk="1" fontAlgn="base" hangingPunct="1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—《春望》。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43205" y="439420"/>
            <a:ext cx="2346325" cy="583565"/>
            <a:chOff x="923" y="1552"/>
            <a:chExt cx="3695" cy="88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6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380" y="3010535"/>
            <a:ext cx="3918585" cy="3547745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1300" y="465455"/>
            <a:ext cx="2346325" cy="681990"/>
            <a:chOff x="342" y="486"/>
            <a:chExt cx="3695" cy="1074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67960" y="2328545"/>
            <a:ext cx="3506470" cy="249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体会感情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把握节奏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读准字音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l="13156" t="12977" r="13344" b="16576"/>
          <a:stretch>
            <a:fillRect/>
          </a:stretch>
        </p:blipFill>
        <p:spPr>
          <a:xfrm>
            <a:off x="666115" y="1527175"/>
            <a:ext cx="4398645" cy="4102100"/>
          </a:xfrm>
          <a:prstGeom prst="ellipse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2468" y="1197400"/>
            <a:ext cx="5935662" cy="39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春 望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杜 甫</a:t>
            </a:r>
          </a:p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国破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山河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在，城春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草木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深。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感时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花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溅泪，恨别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鸟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惊心。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烽火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三月，家书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抵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万金。</a:t>
            </a:r>
            <a:endParaRPr lang="en-US" altLang="zh-CN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白头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搔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更短，浑欲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不胜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\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簪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815" y="1002665"/>
            <a:ext cx="3061970" cy="485203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" name="24、诗词五首（春望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2755" y="119761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902460" y="1977390"/>
            <a:ext cx="587819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国破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山河在，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春草木深。</a:t>
            </a:r>
          </a:p>
          <a:p>
            <a:pPr algn="ctr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感时花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溅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泪，恨别鸟惊心。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17195" y="1779270"/>
            <a:ext cx="14166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国都，指长安。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16175" y="1581150"/>
            <a:ext cx="18878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破：陷落。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603115" y="1211580"/>
            <a:ext cx="238633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指长安城，当时被叛军占领。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1300" y="465455"/>
            <a:ext cx="2346325" cy="681990"/>
            <a:chOff x="342" y="486"/>
            <a:chExt cx="3695" cy="1074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17195" y="4082415"/>
            <a:ext cx="8308975" cy="2256155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国都已经沦陷，山河依旧存在，春天的都城乱草遍地，林木苍苍。感伤国家时局，看见花开而飞溅热泪；悲恨亲人离散，闻鸟啼而惊乱人心。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8" grpId="0"/>
      <p:bldP spid="14" grpId="0"/>
      <p:bldP spid="16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" y="-12700"/>
            <a:ext cx="9159875" cy="7072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1815" y="5492115"/>
            <a:ext cx="8058150" cy="1076325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33CC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33CC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首联、颔联写出了国都在战火中的破败，痛切地表达了诗人忧国伤时的感情。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530" y="52705"/>
            <a:ext cx="1732915" cy="5568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感时花溅泪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,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sym typeface="+mn-ea"/>
              </a:rPr>
              <a:t>恨别鸟惊心。</a:t>
            </a:r>
            <a:endParaRPr lang="zh-CN" altLang="en-US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国破山河在</a:t>
            </a: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,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城春草木深。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393825" y="1275080"/>
            <a:ext cx="602107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烽火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连三月，家书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万金。</a:t>
            </a:r>
          </a:p>
          <a:p>
            <a:pPr algn="ctr"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白头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搔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浑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欲不胜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簪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84150" y="2129155"/>
            <a:ext cx="3375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古时边防报警的烟火。这里借指战事。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160010" y="2129155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相当，值。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1820" y="3301365"/>
            <a:ext cx="14808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抓，挠。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342640" y="3301365"/>
            <a:ext cx="11137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稀疏。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456118" y="3301577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简直。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537325" y="3301365"/>
            <a:ext cx="238379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一种别住发髻的长条状首饰。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4086860"/>
            <a:ext cx="7985760" cy="156845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 w="254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诗意：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战火不断，接连三个月，家书一封相当于万两黄金。满头白发而今越搔越短，稀疏得简 直连簪子也插不住了。</a:t>
            </a:r>
          </a:p>
        </p:txBody>
      </p:sp>
      <p:sp>
        <p:nvSpPr>
          <p:cNvPr id="2" name="云形标注 1"/>
          <p:cNvSpPr/>
          <p:nvPr/>
        </p:nvSpPr>
        <p:spPr>
          <a:xfrm>
            <a:off x="5939790" y="621030"/>
            <a:ext cx="2570480" cy="79184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73775" y="805180"/>
            <a:ext cx="243649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极言家书的珍贵</a:t>
            </a:r>
          </a:p>
        </p:txBody>
      </p:sp>
      <p:sp>
        <p:nvSpPr>
          <p:cNvPr id="5" name="云形标注 4"/>
          <p:cNvSpPr/>
          <p:nvPr/>
        </p:nvSpPr>
        <p:spPr>
          <a:xfrm>
            <a:off x="2154555" y="483235"/>
            <a:ext cx="2198370" cy="79184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01240" y="648970"/>
            <a:ext cx="2051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战乱时间之长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9" grpId="0"/>
      <p:bldP spid="15" grpId="0"/>
      <p:bldP spid="16" grpId="0"/>
      <p:bldP spid="17" grpId="0"/>
      <p:bldP spid="18" grpId="0"/>
      <p:bldP spid="19" grpId="0"/>
      <p:bldP spid="4" grpId="0" bldLvl="0" animBg="1"/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Office PowerPoint</Application>
  <PresentationFormat>全屏显示(4:3)</PresentationFormat>
  <Paragraphs>95</Paragraphs>
  <Slides>18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8</cp:revision>
  <dcterms:created xsi:type="dcterms:W3CDTF">2019-05-21T05:55:00Z</dcterms:created>
  <dcterms:modified xsi:type="dcterms:W3CDTF">2019-08-27T10:08:31Z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