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1"/>
  </p:sldMasterIdLst>
  <p:notesMasterIdLst>
    <p:notesMasterId r:id="rId25"/>
  </p:notesMasterIdLst>
  <p:sldIdLst>
    <p:sldId id="275" r:id="rId2"/>
    <p:sldId id="330" r:id="rId3"/>
    <p:sldId id="331" r:id="rId4"/>
    <p:sldId id="332" r:id="rId5"/>
    <p:sldId id="333" r:id="rId6"/>
    <p:sldId id="335" r:id="rId7"/>
    <p:sldId id="336" r:id="rId8"/>
    <p:sldId id="338" r:id="rId9"/>
    <p:sldId id="339" r:id="rId10"/>
    <p:sldId id="340" r:id="rId11"/>
    <p:sldId id="354" r:id="rId12"/>
    <p:sldId id="355" r:id="rId13"/>
    <p:sldId id="348" r:id="rId14"/>
    <p:sldId id="350" r:id="rId15"/>
    <p:sldId id="349" r:id="rId16"/>
    <p:sldId id="351" r:id="rId17"/>
    <p:sldId id="352" r:id="rId18"/>
    <p:sldId id="370" r:id="rId19"/>
    <p:sldId id="369" r:id="rId20"/>
    <p:sldId id="381" r:id="rId21"/>
    <p:sldId id="342" r:id="rId22"/>
    <p:sldId id="382" r:id="rId23"/>
    <p:sldId id="456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ww.xkb1.co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E6E2D4"/>
    <a:srgbClr val="002060"/>
    <a:srgbClr val="F8F7FD"/>
    <a:srgbClr val="F1EF2B"/>
    <a:srgbClr val="EEC72E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9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D7E9C-3BCE-4217-AD59-B669825804E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F674F-4FE1-415D-B641-88BC5F96AA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12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52A6-B09B-4C83-B739-E9D60BEAA92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8B86-6C7C-4FD3-AA49-352EAD0B328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73-DF79-4797-82A0-BCADD1AF0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8B86-6C7C-4FD3-AA49-352EAD0B328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73-DF79-4797-82A0-BCADD1AF0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8B86-6C7C-4FD3-AA49-352EAD0B328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73-DF79-4797-82A0-BCADD1AF0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8B86-6C7C-4FD3-AA49-352EAD0B328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73-DF79-4797-82A0-BCADD1AF0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8B86-6C7C-4FD3-AA49-352EAD0B328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73-DF79-4797-82A0-BCADD1AF0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8B86-6C7C-4FD3-AA49-352EAD0B328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73-DF79-4797-82A0-BCADD1AF0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8B86-6C7C-4FD3-AA49-352EAD0B328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73-DF79-4797-82A0-BCADD1AF0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8B86-6C7C-4FD3-AA49-352EAD0B328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73-DF79-4797-82A0-BCADD1AF0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8B86-6C7C-4FD3-AA49-352EAD0B328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73-DF79-4797-82A0-BCADD1AF0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8B86-6C7C-4FD3-AA49-352EAD0B328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73-DF79-4797-82A0-BCADD1AF0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8B86-6C7C-4FD3-AA49-352EAD0B328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D173-DF79-4797-82A0-BCADD1AF0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98B86-6C7C-4FD3-AA49-352EAD0B3288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CD173-DF79-4797-82A0-BCADD1AF0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350" y="4265930"/>
            <a:ext cx="9173210" cy="1322070"/>
            <a:chOff x="-10" y="6718"/>
            <a:chExt cx="14446" cy="2082"/>
          </a:xfrm>
        </p:grpSpPr>
        <p:sp>
          <p:nvSpPr>
            <p:cNvPr id="16386" name="文本框 1"/>
            <p:cNvSpPr txBox="1"/>
            <p:nvPr/>
          </p:nvSpPr>
          <p:spPr>
            <a:xfrm>
              <a:off x="-10" y="6718"/>
              <a:ext cx="14446" cy="208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endParaRPr lang="zh-CN" altLang="en-US" sz="8000" dirty="0">
                <a:latin typeface="Arial" panose="020B0604020202020204" pitchFamily="34" charset="0"/>
              </a:endParaRPr>
            </a:p>
          </p:txBody>
        </p:sp>
        <p:sp>
          <p:nvSpPr>
            <p:cNvPr id="16387" name="标题 1"/>
            <p:cNvSpPr>
              <a:spLocks noGrp="1"/>
            </p:cNvSpPr>
            <p:nvPr/>
          </p:nvSpPr>
          <p:spPr>
            <a:xfrm>
              <a:off x="4458" y="6979"/>
              <a:ext cx="6170" cy="113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91440" tIns="45720" rIns="91440" bIns="45720" anchor="ctr"/>
            <a:lstStyle>
              <a:lvl1pPr lvl="0">
                <a:buClrTx/>
                <a:buSzTx/>
                <a:buFontTx/>
                <a:defRPr/>
              </a:lvl1pPr>
            </a:lstStyle>
            <a:p>
              <a:pPr lvl="0" eaLnBrk="1" hangingPunct="1"/>
              <a:r>
                <a:rPr lang="en-US" altLang="zh-CN" sz="4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4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诗词五首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4458" y="8348"/>
              <a:ext cx="5690" cy="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0148" y="7592"/>
              <a:ext cx="645" cy="7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01688" y="1096434"/>
            <a:ext cx="78359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 hangingPunct="1">
              <a:spcBef>
                <a:spcPts val="135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报君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黄金台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上意，提携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玉龙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为君死。</a:t>
            </a:r>
          </a:p>
        </p:txBody>
      </p:sp>
      <p:sp>
        <p:nvSpPr>
          <p:cNvPr id="5" name="线形标注 2 4"/>
          <p:cNvSpPr/>
          <p:nvPr/>
        </p:nvSpPr>
        <p:spPr>
          <a:xfrm>
            <a:off x="5008880" y="2006600"/>
            <a:ext cx="1435100" cy="630555"/>
          </a:xfrm>
          <a:prstGeom prst="borderCallout2">
            <a:avLst>
              <a:gd name="adj1" fmla="val -1437"/>
              <a:gd name="adj2" fmla="val 50505"/>
              <a:gd name="adj3" fmla="val -33173"/>
              <a:gd name="adj4" fmla="val 61611"/>
              <a:gd name="adj5" fmla="val -50309"/>
              <a:gd name="adj6" fmla="val 68951"/>
            </a:avLst>
          </a:prstGeom>
          <a:solidFill>
            <a:schemeClr val="accent1">
              <a:lumMod val="60000"/>
              <a:lumOff val="40000"/>
              <a:alpha val="68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指宝剑。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525" y="2395855"/>
            <a:ext cx="2705100" cy="3810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90925" y="3452495"/>
            <a:ext cx="5424170" cy="1863090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  <a:ln w="25400" cmpd="tri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诗意：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为报答君王的信任和重用。手操宝剑誓死保卫祖国的边疆！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4"/>
          <p:cNvSpPr txBox="1"/>
          <p:nvPr/>
        </p:nvSpPr>
        <p:spPr>
          <a:xfrm>
            <a:off x="330835" y="2576830"/>
            <a:ext cx="8235950" cy="3276600"/>
          </a:xfrm>
          <a:prstGeom prst="rect">
            <a:avLst/>
          </a:prstGeom>
          <a:solidFill>
            <a:srgbClr val="FFFFFF">
              <a:alpha val="38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首联：写景又叙事，写敌我两军的态势。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前句：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运用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比喻和夸张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，渲染兵临城下的紧张气氛和危急形势。“黑云”形容敌军的来势汹汹。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后句：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用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外貌描写和环境烘托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，“甲光”一词与“黑云”相对，写守城将士严阵以待，雄姿英发。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3980" y="1371600"/>
            <a:ext cx="8709660" cy="645160"/>
          </a:xfrm>
          <a:prstGeom prst="rect">
            <a:avLst/>
          </a:prstGeom>
          <a:solidFill>
            <a:srgbClr val="FFFFFF">
              <a:alpha val="38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赏析首联“黑云压城城欲摧，甲光向日金鳞开。”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41300" y="322580"/>
            <a:ext cx="2346325" cy="710565"/>
            <a:chOff x="342" y="441"/>
            <a:chExt cx="3695" cy="1119"/>
          </a:xfrm>
        </p:grpSpPr>
        <p:pic>
          <p:nvPicPr>
            <p:cNvPr id="7" name="图片 6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文章赏析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2042236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20725" y="1175810"/>
            <a:ext cx="770255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4" name="文本框 4"/>
          <p:cNvSpPr txBox="1"/>
          <p:nvPr/>
        </p:nvSpPr>
        <p:spPr>
          <a:xfrm>
            <a:off x="215900" y="871855"/>
            <a:ext cx="8508365" cy="4932045"/>
          </a:xfrm>
          <a:prstGeom prst="rect">
            <a:avLst/>
          </a:prstGeom>
          <a:solidFill>
            <a:srgbClr val="FFFFFF">
              <a:alpha val="38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latin typeface="宋体" panose="02010600030101010101" pitchFamily="2" charset="-122"/>
              </a:rPr>
              <a:t>   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“压”“摧”两个动词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敌军人马众多，来势凶猛，以及交战双方力量悬殊、守军将士处境艰难、我方城池摇摇欲坠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等等，淋漓尽致地揭示出来。写城内的守军，</a:t>
            </a:r>
          </a:p>
          <a:p>
            <a:pPr>
              <a:lnSpc>
                <a:spcPct val="13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借日光金光来显示守军</a:t>
            </a:r>
          </a:p>
          <a:p>
            <a:pPr>
              <a:lnSpc>
                <a:spcPct val="13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的威严和高昂士气。未</a:t>
            </a:r>
          </a:p>
          <a:p>
            <a:pPr>
              <a:lnSpc>
                <a:spcPct val="13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及开战，便觉杀气腾腾，</a:t>
            </a:r>
          </a:p>
          <a:p>
            <a:pPr>
              <a:lnSpc>
                <a:spcPct val="13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奇妙无比。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0875" y="2840990"/>
            <a:ext cx="4263390" cy="3243580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4"/>
          <p:cNvSpPr/>
          <p:nvPr/>
        </p:nvSpPr>
        <p:spPr>
          <a:xfrm>
            <a:off x="149225" y="749300"/>
            <a:ext cx="8953500" cy="553085"/>
          </a:xfrm>
          <a:prstGeom prst="rect">
            <a:avLst/>
          </a:prstGeom>
          <a:solidFill>
            <a:srgbClr val="FFFFFF">
              <a:alpha val="38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赏析颔联</a:t>
            </a:r>
            <a:r>
              <a:rPr lang="en-US" altLang="zh-CN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zh-CN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角声满天秋色里，塞上燕脂凝夜紫。</a:t>
            </a:r>
            <a:r>
              <a:rPr lang="en-US" altLang="zh-CN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5925" y="1720850"/>
            <a:ext cx="8105775" cy="3322955"/>
          </a:xfrm>
          <a:prstGeom prst="rect">
            <a:avLst/>
          </a:prstGeom>
          <a:solidFill>
            <a:srgbClr val="FFFFFF">
              <a:alpha val="38000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000" b="1" dirty="0">
                <a:latin typeface="宋体" panose="02010600030101010101" pitchFamily="2" charset="-122"/>
              </a:rPr>
              <a:t>    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颔联：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叙事写景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，从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听觉和视觉描写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极力渲染战场的惨烈气氛，表现战争的激烈残酷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>
              <a:lnSpc>
                <a:spcPct val="14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“角声满天”写出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战斗的激烈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；“满”勾画出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战争的规模之大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；“秋色”渲染凄凉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悲壮的气氛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；“夜”点明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交战时间之长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/>
          <p:cNvSpPr txBox="1"/>
          <p:nvPr/>
        </p:nvSpPr>
        <p:spPr>
          <a:xfrm>
            <a:off x="746125" y="1257300"/>
            <a:ext cx="7653338" cy="4227195"/>
          </a:xfrm>
          <a:prstGeom prst="rect">
            <a:avLst/>
          </a:prstGeom>
          <a:solidFill>
            <a:srgbClr val="FFFFFF">
              <a:alpha val="38000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 dirty="0">
                <a:latin typeface="宋体" panose="02010600030101010101" pitchFamily="2" charset="-122"/>
              </a:rPr>
              <a:t>  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特别有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表现力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的是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“凝”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字。作者是在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侧面烘托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，以泥土写血，仿佛让人闻到了战斗的血腥气息。这个“凝”字的特写，妙在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既表现了死伤惨重，又显示了动态变化过程，还渲染了黯然凝重的氛围，衬托出战地的悲壮惨烈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图片 2"/>
          <p:cNvPicPr>
            <a:picLocks noChangeAspect="1"/>
          </p:cNvPicPr>
          <p:nvPr/>
        </p:nvPicPr>
        <p:blipFill>
          <a:blip r:embed="rId3" cstate="print"/>
          <a:srcRect l="9416" b="9297"/>
          <a:stretch>
            <a:fillRect/>
          </a:stretch>
        </p:blipFill>
        <p:spPr>
          <a:xfrm>
            <a:off x="5257800" y="1786890"/>
            <a:ext cx="3387725" cy="4364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矩形 4"/>
          <p:cNvSpPr/>
          <p:nvPr/>
        </p:nvSpPr>
        <p:spPr>
          <a:xfrm>
            <a:off x="149225" y="749300"/>
            <a:ext cx="8953500" cy="553085"/>
          </a:xfrm>
          <a:prstGeom prst="rect">
            <a:avLst/>
          </a:prstGeom>
          <a:solidFill>
            <a:srgbClr val="FFFFFF">
              <a:alpha val="38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3.</a:t>
            </a: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赏析颈联</a:t>
            </a:r>
            <a:r>
              <a:rPr lang="en-US" altLang="zh-CN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zh-CN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半卷红旗临易水，霜重鼓寒声不起。</a:t>
            </a:r>
            <a:r>
              <a:rPr lang="en-US" altLang="zh-CN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8145" y="1997075"/>
            <a:ext cx="4669155" cy="3930650"/>
          </a:xfrm>
          <a:prstGeom prst="rect">
            <a:avLst/>
          </a:prstGeom>
          <a:solidFill>
            <a:srgbClr val="FFFFFF">
              <a:alpha val="38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颈联：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叙事写景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，描写了援军到来的活动。前句中“半卷”写出援军的悄然行军，“临易水”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交代交战地点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。后句接着写双方的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苦战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5110" y="689610"/>
            <a:ext cx="8653780" cy="5631180"/>
          </a:xfrm>
          <a:prstGeom prst="rect">
            <a:avLst/>
          </a:prstGeom>
          <a:solidFill>
            <a:srgbClr val="FFFFFF">
              <a:alpha val="38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buFont typeface="Arial" panose="020B0604020202020204" pitchFamily="34" charset="0"/>
            </a:pP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半卷”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二字含义极为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含蓄丰富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。战斗从早到晚那样惨烈，可并没有因黑夜到来而停止。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我军势弱，不能坐以待毙，而选择主动出击。 “半卷”，一是风大，红旗不能充分展开，描写急行军的样子；二是为了隐蔽突袭，攻其不备，这也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体现了我军的智慧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</a:p>
          <a:p>
            <a:pPr marL="342900" indent="-342900" algn="l" eaLnBrk="0" hangingPunct="0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“易水”既表明交战的地点，又引用典故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，显示出将要有一场悲壮的生死战：“风萧萧兮易水寒，壮士一去兮不复还”，高渐离永别勇士荆轲的场景历历如在目前，催人泪下。“声不起”三字，写天气极寒，天冷霜重，鼓皮受潮，响声不大。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4650" y="2208213"/>
            <a:ext cx="8205788" cy="3290570"/>
          </a:xfrm>
          <a:prstGeom prst="rect">
            <a:avLst/>
          </a:prstGeom>
          <a:solidFill>
            <a:srgbClr val="FFFFFF">
              <a:alpha val="38000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黄金台是战国时燕昭王在易水东南修筑的，传说他曾把大量黄金放在台上，表示不惜以重金招揽天下贤士。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尾联：借用典故，表达了将士欲誓死报国的豪情壮志，点明主旨。</a:t>
            </a:r>
          </a:p>
        </p:txBody>
      </p:sp>
      <p:sp>
        <p:nvSpPr>
          <p:cNvPr id="24578" name="矩形 4"/>
          <p:cNvSpPr/>
          <p:nvPr/>
        </p:nvSpPr>
        <p:spPr>
          <a:xfrm>
            <a:off x="159385" y="967105"/>
            <a:ext cx="8953500" cy="553085"/>
          </a:xfrm>
          <a:prstGeom prst="rect">
            <a:avLst/>
          </a:prstGeom>
          <a:solidFill>
            <a:srgbClr val="FFFFFF">
              <a:alpha val="38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4.</a:t>
            </a: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赏析尾联</a:t>
            </a:r>
            <a:r>
              <a:rPr lang="en-US" altLang="zh-CN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zh-CN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报君黄金台上意，提携玉龙为君死。</a:t>
            </a:r>
            <a:r>
              <a:rPr lang="en-US" altLang="zh-CN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457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9600" y="1596390"/>
            <a:ext cx="85344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、全诗作者构思唐军的活动哪三幅画面？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15695" y="2972435"/>
            <a:ext cx="37896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白天，严阵以待；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115695" y="3734435"/>
            <a:ext cx="41281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黄昏，刻苦练兵；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15695" y="4568190"/>
            <a:ext cx="3727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中夜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奇袭敌营</a:t>
            </a:r>
            <a:r>
              <a:rPr lang="zh-CN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41300" y="436880"/>
            <a:ext cx="2346325" cy="710565"/>
            <a:chOff x="342" y="441"/>
            <a:chExt cx="3695" cy="1119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文章解析</a:t>
              </a:r>
            </a:p>
          </p:txBody>
        </p:sp>
      </p:grp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05375" y="2610128"/>
            <a:ext cx="3542650" cy="358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215" y="424815"/>
            <a:ext cx="8305800" cy="1568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以描写色彩来描写战争场面是本诗的主要特色，也是本诗为后人称道的原因，请你就此特点作赏析。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8305800" cy="42252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用浓墨重彩描绘战争场景，构成奇特的意境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，在“黑云”“夜紫”的背景下，点染以“金鳞”“燕脂”“红旗”“黄金台”“玉龙”，</a:t>
            </a: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画面色彩斑斓，用以描绘悲壮惨烈的战争，显得奇异诡谲</a:t>
            </a:r>
            <a:r>
              <a:rPr lang="zh-CN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作者简直就是一个高明的画家，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特别善于调色，以色示物，以色感人，以色传情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5" descr="6a63f6246b600c33354a7eac184c510fd9f9a1a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95" y="-7620"/>
            <a:ext cx="9186545" cy="687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4029075" y="621665"/>
            <a:ext cx="4716780" cy="1186815"/>
            <a:chOff x="838" y="994"/>
            <a:chExt cx="7428" cy="1869"/>
          </a:xfrm>
        </p:grpSpPr>
        <p:sp>
          <p:nvSpPr>
            <p:cNvPr id="4" name="文本框 4130"/>
            <p:cNvSpPr txBox="1">
              <a:spLocks noChangeArrowheads="1"/>
            </p:cNvSpPr>
            <p:nvPr/>
          </p:nvSpPr>
          <p:spPr bwMode="auto">
            <a:xfrm>
              <a:off x="838" y="994"/>
              <a:ext cx="5882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zh-CN" altLang="en-US" sz="5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雁门太守行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513" y="2041"/>
              <a:ext cx="17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李贺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91465" y="1846580"/>
            <a:ext cx="8730615" cy="324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首联：兵临城下，严阵以待（             ）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颔联：战斗场面，悲壮惨烈（             ）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颈联：视死如归，壮怀激烈（             ）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尾联：誓死杀敌，尽忠报国（             </a:t>
            </a: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859145" y="2117090"/>
            <a:ext cx="231711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夸张，比喻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859145" y="2846705"/>
            <a:ext cx="24301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听觉，视觉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859145" y="3563620"/>
            <a:ext cx="242951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用典，侧面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859145" y="4398010"/>
            <a:ext cx="24301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用典，主旨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01650" y="851535"/>
            <a:ext cx="5168900" cy="583565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、总结全诗的写作手法。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03043" y="427990"/>
            <a:ext cx="8156143" cy="5710555"/>
            <a:chOff x="153" y="88"/>
            <a:chExt cx="12536" cy="8993"/>
          </a:xfrm>
        </p:grpSpPr>
        <p:sp>
          <p:nvSpPr>
            <p:cNvPr id="7" name="圆角矩形 6"/>
            <p:cNvSpPr/>
            <p:nvPr/>
          </p:nvSpPr>
          <p:spPr>
            <a:xfrm>
              <a:off x="153" y="2864"/>
              <a:ext cx="9393" cy="3913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2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6800000">
              <a:off x="6835" y="3227"/>
              <a:ext cx="8993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3555" y="2398395"/>
            <a:ext cx="5906770" cy="20612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诗人以色彩斑斓的词语描绘悲壮的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战争风云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，构成了奇特的意境，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歌颂了守边将士浴血奋战、</a:t>
            </a:r>
            <a:r>
              <a:rPr 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视死如归、尽忠报国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的英雄气概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1300" y="436880"/>
            <a:ext cx="2346325" cy="710565"/>
            <a:chOff x="342" y="441"/>
            <a:chExt cx="3695" cy="1119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课文总结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1300" y="436880"/>
            <a:ext cx="2346325" cy="710565"/>
            <a:chOff x="342" y="441"/>
            <a:chExt cx="3695" cy="1119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板书设计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299845" y="1950085"/>
            <a:ext cx="5605145" cy="3634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黑云压城—形势危急</a:t>
            </a:r>
          </a:p>
          <a:p>
            <a:pPr indent="0">
              <a:lnSpc>
                <a:spcPct val="120000"/>
              </a:lnSpc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（比喻、夸张）</a:t>
            </a:r>
            <a:r>
              <a:rPr 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</a:p>
          <a:p>
            <a:pPr indent="0">
              <a:lnSpc>
                <a:spcPct val="120000"/>
              </a:lnSpc>
            </a:pPr>
            <a:r>
              <a:rPr 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角声满天、凝夜紫—悲壮惨烈</a:t>
            </a:r>
          </a:p>
          <a:p>
            <a:pPr indent="0">
              <a:lnSpc>
                <a:spcPct val="120000"/>
              </a:lnSpc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（视觉、听觉）</a:t>
            </a:r>
            <a:r>
              <a:rPr 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</a:p>
          <a:p>
            <a:pPr indent="0">
              <a:lnSpc>
                <a:spcPct val="120000"/>
              </a:lnSpc>
            </a:pPr>
            <a:r>
              <a:rPr 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临易水、黄金台—誓死报国</a:t>
            </a:r>
          </a:p>
          <a:p>
            <a:pPr indent="0">
              <a:lnSpc>
                <a:spcPct val="120000"/>
              </a:lnSpc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（运用典故）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67665" y="1894205"/>
            <a:ext cx="932180" cy="3905250"/>
            <a:chOff x="579" y="2983"/>
            <a:chExt cx="1468" cy="6150"/>
          </a:xfrm>
        </p:grpSpPr>
        <p:sp>
          <p:nvSpPr>
            <p:cNvPr id="47107" name="TextBox 7"/>
            <p:cNvSpPr txBox="1">
              <a:spLocks noChangeArrowheads="1"/>
            </p:cNvSpPr>
            <p:nvPr/>
          </p:nvSpPr>
          <p:spPr bwMode="auto">
            <a:xfrm>
              <a:off x="579" y="2983"/>
              <a:ext cx="1088" cy="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雁门太守行</a:t>
              </a:r>
            </a:p>
          </p:txBody>
        </p:sp>
        <p:sp>
          <p:nvSpPr>
            <p:cNvPr id="3" name="左大括号 2"/>
            <p:cNvSpPr/>
            <p:nvPr/>
          </p:nvSpPr>
          <p:spPr>
            <a:xfrm>
              <a:off x="1667" y="2983"/>
              <a:ext cx="380" cy="5900"/>
            </a:xfrm>
            <a:prstGeom prst="leftBrace">
              <a:avLst>
                <a:gd name="adj1" fmla="val 3991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0" tIns="34290" rIns="68580" bIns="3429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69100" y="1950085"/>
            <a:ext cx="2193290" cy="3746500"/>
            <a:chOff x="10660" y="3071"/>
            <a:chExt cx="3454" cy="5900"/>
          </a:xfrm>
        </p:grpSpPr>
        <p:sp>
          <p:nvSpPr>
            <p:cNvPr id="6" name="文本框 5"/>
            <p:cNvSpPr txBox="1"/>
            <p:nvPr/>
          </p:nvSpPr>
          <p:spPr>
            <a:xfrm>
              <a:off x="11254" y="4698"/>
              <a:ext cx="2860" cy="24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indent="0"/>
              <a:r>
                <a:rPr lang="zh-CN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浴血奋战</a:t>
              </a:r>
            </a:p>
            <a:p>
              <a:pPr indent="0"/>
              <a:r>
                <a:rPr lang="zh-CN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视死如归</a:t>
              </a:r>
            </a:p>
            <a:p>
              <a:pPr indent="0"/>
              <a:r>
                <a:rPr lang="zh-CN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尽忠报国</a:t>
              </a:r>
              <a:endPara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7" name="左大括号 6"/>
            <p:cNvSpPr/>
            <p:nvPr/>
          </p:nvSpPr>
          <p:spPr>
            <a:xfrm flipH="1">
              <a:off x="10660" y="3071"/>
              <a:ext cx="410" cy="5901"/>
            </a:xfrm>
            <a:prstGeom prst="leftBrace">
              <a:avLst>
                <a:gd name="adj1" fmla="val 3991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0" tIns="34290" rIns="68580" bIns="3429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858645" y="2078355"/>
            <a:ext cx="599821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/>
        </p:nvSpPr>
        <p:spPr bwMode="auto">
          <a:xfrm>
            <a:off x="241300" y="1398905"/>
            <a:ext cx="8676005" cy="4631055"/>
          </a:xfrm>
          <a:prstGeom prst="rect">
            <a:avLst/>
          </a:prstGeom>
          <a:solidFill>
            <a:srgbClr val="FFFFFF">
              <a:alpha val="48000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zh-CN" b="1" dirty="0" smtClean="0">
                <a:solidFill>
                  <a:srgbClr val="3333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CN" sz="3200" b="1" dirty="0" smtClean="0">
                <a:solidFill>
                  <a:srgbClr val="33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雁门太守行”是</a:t>
            </a: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古乐府曲名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后人多用题面意思，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写</a:t>
            </a: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边塞征战之事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。雁门，郡名，在现在山西省。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唐人的这类拟古诗，是相对唐代“近体诗”而言的。它有较宽押韵，不受太多格律束缚，可以说是古人的一种“半自由诗”。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“行”，古乐府的一种体裁。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41300" y="436880"/>
            <a:ext cx="2346325" cy="710565"/>
            <a:chOff x="342" y="441"/>
            <a:chExt cx="3695" cy="1119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文本介绍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22580" y="1520825"/>
            <a:ext cx="8716010" cy="4707890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【李贺】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790—816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），字长吉，唐代著名诗人。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人称 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李长吉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“奇才”“鬼才”，被人称为“诗鬼”等，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与李白、李商隐三人并称唐代“三李”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。祖籍陇西，生于福昌县昌谷（是今河南洛阳宜阳县）。李贺是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中唐浪漫主义诗人的代表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，又是中唐到晚唐诗风转变期的重要人物。他的诗继承前代积极浪漫主义传统，以奇特的想象，浓艳的色彩，瑰丽奇峭的语言，创造出一种新奇瑰丽的境界，在中唐诗坛独树一帜，对后世产生了很大的影响。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代表作有</a:t>
            </a:r>
            <a:r>
              <a:rPr lang="en-US" altLang="zh-CN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雁门太守行</a:t>
            </a:r>
            <a:r>
              <a:rPr lang="en-US" altLang="zh-CN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》《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秦王饮酒</a:t>
            </a:r>
            <a:r>
              <a:rPr lang="en-US" altLang="zh-CN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》《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梦天</a:t>
            </a:r>
            <a:r>
              <a:rPr lang="en-US" altLang="zh-CN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000" b="1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1300" y="436880"/>
            <a:ext cx="2346325" cy="710565"/>
            <a:chOff x="342" y="441"/>
            <a:chExt cx="3695" cy="1119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作者简介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95300" y="1480185"/>
            <a:ext cx="8384540" cy="507746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《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雁门太守行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：李贺生活的时代藩镇叛乱此起彼伏，发生过重大的战争。史载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809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年（元和四年），王承宗的叛军攻打易州和定州，爱国将领李光颜曾率兵驰救。元和九年，他身先士卒，突出、冲击吴元济叛军的包围，杀得敌人人仰马翻，狼狈逃窜。</a:t>
            </a:r>
            <a:r>
              <a:rPr lang="zh-CN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据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传说和材料记载推测，这首诗可能是写平定藩镇叛乱的战争。当时是元和二年，公元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807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年。李贺当时仅仅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17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岁。此诗写一位激昂慷慨、逆境奋战、誓死疆场的英雄。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1300" y="436880"/>
            <a:ext cx="2346325" cy="710565"/>
            <a:chOff x="342" y="441"/>
            <a:chExt cx="3695" cy="1119"/>
          </a:xfrm>
        </p:grpSpPr>
        <p:pic>
          <p:nvPicPr>
            <p:cNvPr id="7" name="图片 6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写作背景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0"/>
          <p:cNvSpPr>
            <a:spLocks noGrp="1" noChangeArrowheads="1"/>
          </p:cNvSpPr>
          <p:nvPr/>
        </p:nvSpPr>
        <p:spPr bwMode="auto">
          <a:xfrm>
            <a:off x="887730" y="1254125"/>
            <a:ext cx="7449820" cy="5057775"/>
          </a:xfrm>
          <a:prstGeom prst="rect">
            <a:avLst/>
          </a:prstGeom>
          <a:solidFill>
            <a:srgbClr val="FFFFFF">
              <a:alpha val="48000"/>
            </a:srgb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雁门太守行</a:t>
            </a:r>
          </a:p>
          <a:p>
            <a:pPr algn="ctr" eaLnBrk="1" fontAlgn="base" hangingPunct="1">
              <a:lnSpc>
                <a:spcPct val="50000"/>
              </a:lnSpc>
              <a:spcBef>
                <a:spcPts val="6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李 贺</a:t>
            </a:r>
            <a:endParaRPr lang="zh-CN" altLang="en-US" sz="24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</a:t>
            </a:r>
            <a:r>
              <a:rPr lang="zh-CN" altLang="en-U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cuī</a:t>
            </a:r>
            <a:r>
              <a:rPr lang="en-US" altLang="zh-CN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</a:t>
            </a:r>
            <a:r>
              <a:rPr lang="en-US" altLang="zh-CN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lín </a:t>
            </a:r>
            <a:r>
              <a:rPr lang="en-US" altLang="zh-CN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3200" b="1" i="1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黑云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压城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城欲摧，甲光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向日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金鳞开。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CN" sz="2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jiǎo                 </a:t>
            </a:r>
            <a:r>
              <a:rPr lang="en-US" altLang="zh-CN" sz="2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sài </a:t>
            </a:r>
            <a:r>
              <a:rPr lang="en-US" altLang="zh-CN" sz="2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yānzhī </a:t>
            </a:r>
            <a:r>
              <a:rPr lang="en-US" altLang="zh-CN" sz="28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角声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满天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秋色里，塞土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燕脂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凝夜紫。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CN" sz="2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juǎn 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</a:t>
            </a:r>
            <a:r>
              <a:rPr lang="en-US" altLang="zh-CN" sz="2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zhòng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半卷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红旗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临易水，霜重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鼓寒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声不起。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                  </a:t>
            </a:r>
            <a:r>
              <a:rPr lang="en-US" altLang="zh-CN" sz="2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xié </a:t>
            </a:r>
          </a:p>
          <a:p>
            <a:pPr>
              <a:lnSpc>
                <a:spcPct val="80000"/>
              </a:lnSpc>
              <a:spcBef>
                <a:spcPts val="100"/>
              </a:spcBef>
              <a:buFontTx/>
              <a:buNone/>
            </a:pP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报君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黄金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台上意，提携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玉龙</a:t>
            </a:r>
            <a:r>
              <a:rPr lang="en-US" altLang="zh-CN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为君死。 </a:t>
            </a:r>
          </a:p>
        </p:txBody>
      </p:sp>
      <p:pic>
        <p:nvPicPr>
          <p:cNvPr id="2" name="24、诗词五首（雁门太守行）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509520" y="1337945"/>
            <a:ext cx="619125" cy="6191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41300" y="436880"/>
            <a:ext cx="2346325" cy="710565"/>
            <a:chOff x="342" y="441"/>
            <a:chExt cx="3695" cy="1119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文章感知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81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55545" y="1160145"/>
            <a:ext cx="5299075" cy="2509520"/>
          </a:xfrm>
          <a:prstGeom prst="rect">
            <a:avLst/>
          </a:prstGeom>
          <a:solidFill>
            <a:srgbClr val="FFFFFF">
              <a:alpha val="33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雁门太守行</a:t>
            </a:r>
          </a:p>
          <a:p>
            <a:pPr algn="ctr" fontAlgn="base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李贺</a:t>
            </a:r>
          </a:p>
          <a:p>
            <a:pPr algn="ctr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黑 云 压 城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城 欲 摧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甲 光 向 日 金 鳞 开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sp>
        <p:nvSpPr>
          <p:cNvPr id="8" name="线形标注 2 7"/>
          <p:cNvSpPr/>
          <p:nvPr/>
        </p:nvSpPr>
        <p:spPr>
          <a:xfrm>
            <a:off x="173355" y="1560195"/>
            <a:ext cx="3274060" cy="532130"/>
          </a:xfrm>
          <a:prstGeom prst="borderCallout2">
            <a:avLst>
              <a:gd name="adj1" fmla="val 101042"/>
              <a:gd name="adj2" fmla="val 38719"/>
              <a:gd name="adj3" fmla="val 143625"/>
              <a:gd name="adj4" fmla="val 44533"/>
              <a:gd name="adj5" fmla="val 164120"/>
              <a:gd name="adj6" fmla="val 63649"/>
            </a:avLst>
          </a:prstGeom>
          <a:solidFill>
            <a:schemeClr val="accent1">
              <a:lumMod val="60000"/>
              <a:lumOff val="40000"/>
              <a:alpha val="62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比喻敌军攻城的气势。</a:t>
            </a:r>
          </a:p>
        </p:txBody>
      </p:sp>
      <p:sp>
        <p:nvSpPr>
          <p:cNvPr id="10" name="线形标注 2 9"/>
          <p:cNvSpPr/>
          <p:nvPr/>
        </p:nvSpPr>
        <p:spPr>
          <a:xfrm>
            <a:off x="7583170" y="1458595"/>
            <a:ext cx="1486535" cy="735965"/>
          </a:xfrm>
          <a:prstGeom prst="borderCallout2">
            <a:avLst>
              <a:gd name="adj1" fmla="val 48325"/>
              <a:gd name="adj2" fmla="val -2395"/>
              <a:gd name="adj3" fmla="val 64444"/>
              <a:gd name="adj4" fmla="val -38073"/>
              <a:gd name="adj5" fmla="val 127202"/>
              <a:gd name="adj6" fmla="val -58102"/>
            </a:avLst>
          </a:prstGeom>
          <a:solidFill>
            <a:schemeClr val="accent1">
              <a:lumMod val="60000"/>
              <a:lumOff val="40000"/>
              <a:alpha val="66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城墙仿佛要坍塌。</a:t>
            </a:r>
          </a:p>
        </p:txBody>
      </p:sp>
      <p:sp>
        <p:nvSpPr>
          <p:cNvPr id="9" name="线形标注 2 8"/>
          <p:cNvSpPr/>
          <p:nvPr/>
        </p:nvSpPr>
        <p:spPr>
          <a:xfrm>
            <a:off x="5525770" y="494030"/>
            <a:ext cx="1722755" cy="472440"/>
          </a:xfrm>
          <a:prstGeom prst="borderCallout2">
            <a:avLst>
              <a:gd name="adj1" fmla="val 25587"/>
              <a:gd name="adj2" fmla="val -376"/>
              <a:gd name="adj3" fmla="val 46772"/>
              <a:gd name="adj4" fmla="val -21452"/>
              <a:gd name="adj5" fmla="val 126654"/>
              <a:gd name="adj6" fmla="val -31803"/>
            </a:avLst>
          </a:prstGeom>
          <a:solidFill>
            <a:schemeClr val="tx2">
              <a:lumMod val="40000"/>
              <a:lumOff val="60000"/>
              <a:alpha val="69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乐府曲名。</a:t>
            </a:r>
          </a:p>
        </p:txBody>
      </p:sp>
      <p:sp>
        <p:nvSpPr>
          <p:cNvPr id="11" name="线形标注 2 10"/>
          <p:cNvSpPr/>
          <p:nvPr/>
        </p:nvSpPr>
        <p:spPr>
          <a:xfrm>
            <a:off x="99695" y="3077210"/>
            <a:ext cx="2425700" cy="1081405"/>
          </a:xfrm>
          <a:prstGeom prst="borderCallout2">
            <a:avLst>
              <a:gd name="adj1" fmla="val 611"/>
              <a:gd name="adj2" fmla="val 31785"/>
              <a:gd name="adj3" fmla="val -29862"/>
              <a:gd name="adj4" fmla="val 41590"/>
              <a:gd name="adj5" fmla="val -35145"/>
              <a:gd name="adj6" fmla="val 63657"/>
            </a:avLst>
          </a:prstGeom>
          <a:solidFill>
            <a:schemeClr val="accent1">
              <a:lumMod val="60000"/>
              <a:lumOff val="40000"/>
              <a:alpha val="63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铠甲迎着太阳光，如金色鳞片般闪闪发光。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9120" y="4519295"/>
            <a:ext cx="7985760" cy="1863090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  <a:ln w="25400" cmpd="tri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诗意：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敌军似乌云压进城垣，城垣就要被摧垮。城内守军披坚执锐，严阵以待，日光照在铠甲上，闪烁着金光。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1300" y="436880"/>
            <a:ext cx="2346325" cy="710565"/>
            <a:chOff x="342" y="441"/>
            <a:chExt cx="3695" cy="1119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文章释义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  <p:bldP spid="9" grpId="0" bldLvl="0" animBg="1"/>
      <p:bldP spid="11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27116" y="1310219"/>
            <a:ext cx="74707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 hangingPunct="1">
              <a:spcBef>
                <a:spcPts val="135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角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声满天秋色里，</a:t>
            </a:r>
            <a:r>
              <a:rPr lang="zh-CN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塞上燕脂凝夜紫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线形标注 2 7"/>
          <p:cNvSpPr/>
          <p:nvPr/>
        </p:nvSpPr>
        <p:spPr>
          <a:xfrm>
            <a:off x="2811780" y="2351405"/>
            <a:ext cx="5059680" cy="1203325"/>
          </a:xfrm>
          <a:prstGeom prst="borderCallout2">
            <a:avLst>
              <a:gd name="adj1" fmla="val -1950"/>
              <a:gd name="adj2" fmla="val 52967"/>
              <a:gd name="adj3" fmla="val -25962"/>
              <a:gd name="adj4" fmla="val 54946"/>
              <a:gd name="adj5" fmla="val -36052"/>
              <a:gd name="adj6" fmla="val 61020"/>
            </a:avLst>
          </a:prstGeom>
          <a:solidFill>
            <a:schemeClr val="accent1">
              <a:lumMod val="60000"/>
              <a:lumOff val="40000"/>
              <a:alpha val="62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边塞上将士的血迹在寒夜中凝为紫色。燕脂即胭脂，色深红。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燕脂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”“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夜紫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皆形容战场血迹。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9120" y="4243070"/>
            <a:ext cx="7985760" cy="1272540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  <a:ln w="25400" cmpd="tri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诗意：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悲壮的号角，弥漫在深秋的天空中。边塞上将士的血迹在寒夜中凝为紫色。</a:t>
            </a:r>
          </a:p>
        </p:txBody>
      </p:sp>
      <p:sp>
        <p:nvSpPr>
          <p:cNvPr id="2" name="线形标注 2 1"/>
          <p:cNvSpPr/>
          <p:nvPr/>
        </p:nvSpPr>
        <p:spPr>
          <a:xfrm>
            <a:off x="392430" y="568960"/>
            <a:ext cx="1530985" cy="532130"/>
          </a:xfrm>
          <a:prstGeom prst="borderCallout2">
            <a:avLst>
              <a:gd name="adj1" fmla="val 101042"/>
              <a:gd name="adj2" fmla="val 38719"/>
              <a:gd name="adj3" fmla="val 143625"/>
              <a:gd name="adj4" fmla="val 44533"/>
              <a:gd name="adj5" fmla="val 164120"/>
              <a:gd name="adj6" fmla="val 63649"/>
            </a:avLst>
          </a:prstGeom>
          <a:solidFill>
            <a:schemeClr val="accent1">
              <a:lumMod val="60000"/>
              <a:lumOff val="40000"/>
              <a:alpha val="62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军中号角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4" grpId="0" bldLvl="0" animBg="1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02983" y="1601894"/>
            <a:ext cx="71374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 hangingPunct="1">
              <a:spcBef>
                <a:spcPts val="135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半卷红旗</a:t>
            </a: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临易水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霜重鼓寒声不起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9" name="线形标注 2 8"/>
          <p:cNvSpPr/>
          <p:nvPr/>
        </p:nvSpPr>
        <p:spPr>
          <a:xfrm>
            <a:off x="2720975" y="943610"/>
            <a:ext cx="1165225" cy="432435"/>
          </a:xfrm>
          <a:prstGeom prst="borderCallout2">
            <a:avLst>
              <a:gd name="adj1" fmla="val 99545"/>
              <a:gd name="adj2" fmla="val 21087"/>
              <a:gd name="adj3" fmla="val 99343"/>
              <a:gd name="adj4" fmla="val 24925"/>
              <a:gd name="adj5" fmla="val 150622"/>
              <a:gd name="adj6" fmla="val 40256"/>
            </a:avLst>
          </a:prstGeom>
          <a:solidFill>
            <a:schemeClr val="tx2">
              <a:lumMod val="40000"/>
              <a:lumOff val="60000"/>
              <a:alpha val="66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抵达。</a:t>
            </a:r>
          </a:p>
        </p:txBody>
      </p:sp>
      <p:sp>
        <p:nvSpPr>
          <p:cNvPr id="10" name="线形标注 2 9"/>
          <p:cNvSpPr/>
          <p:nvPr/>
        </p:nvSpPr>
        <p:spPr>
          <a:xfrm>
            <a:off x="3171825" y="2357120"/>
            <a:ext cx="2800350" cy="866775"/>
          </a:xfrm>
          <a:prstGeom prst="borderCallout2">
            <a:avLst>
              <a:gd name="adj1" fmla="val 33789"/>
              <a:gd name="adj2" fmla="val 99258"/>
              <a:gd name="adj3" fmla="val 14168"/>
              <a:gd name="adj4" fmla="val 112423"/>
              <a:gd name="adj5" fmla="val -20776"/>
              <a:gd name="adj6" fmla="val 112416"/>
            </a:avLst>
          </a:prstGeom>
          <a:solidFill>
            <a:schemeClr val="accent1">
              <a:lumMod val="60000"/>
              <a:lumOff val="40000"/>
              <a:alpha val="66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天寒霜降，战鼓声沉闷而不响亮。</a:t>
            </a:r>
          </a:p>
        </p:txBody>
      </p:sp>
      <p:sp>
        <p:nvSpPr>
          <p:cNvPr id="11" name="线形标注 2 10"/>
          <p:cNvSpPr/>
          <p:nvPr/>
        </p:nvSpPr>
        <p:spPr>
          <a:xfrm>
            <a:off x="6266180" y="2389505"/>
            <a:ext cx="2382520" cy="801370"/>
          </a:xfrm>
          <a:prstGeom prst="borderCallout2">
            <a:avLst>
              <a:gd name="adj1" fmla="val 26958"/>
              <a:gd name="adj2" fmla="val -113"/>
              <a:gd name="adj3" fmla="val 4531"/>
              <a:gd name="adj4" fmla="val -5695"/>
              <a:gd name="adj5" fmla="val -22840"/>
              <a:gd name="adj6" fmla="val -1024"/>
            </a:avLst>
          </a:prstGeom>
          <a:solidFill>
            <a:schemeClr val="accent1">
              <a:lumMod val="60000"/>
              <a:lumOff val="40000"/>
              <a:alpha val="77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形容鼓声低沉；不高扬。</a:t>
            </a:r>
          </a:p>
        </p:txBody>
      </p:sp>
      <p:sp>
        <p:nvSpPr>
          <p:cNvPr id="3" name="线形标注 2 2"/>
          <p:cNvSpPr/>
          <p:nvPr/>
        </p:nvSpPr>
        <p:spPr>
          <a:xfrm>
            <a:off x="4439920" y="570865"/>
            <a:ext cx="2083435" cy="805180"/>
          </a:xfrm>
          <a:prstGeom prst="borderCallout2">
            <a:avLst>
              <a:gd name="adj1" fmla="val 25587"/>
              <a:gd name="adj2" fmla="val -376"/>
              <a:gd name="adj3" fmla="val 46772"/>
              <a:gd name="adj4" fmla="val -21452"/>
              <a:gd name="adj5" fmla="val 126654"/>
              <a:gd name="adj6" fmla="val -31803"/>
            </a:avLst>
          </a:prstGeom>
          <a:solidFill>
            <a:schemeClr val="tx2">
              <a:lumMod val="40000"/>
              <a:lumOff val="60000"/>
              <a:alpha val="69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河名，发源于河北易县。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9120" y="4004945"/>
            <a:ext cx="7985760" cy="1272540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  <a:ln w="25400" cmpd="tri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诗意：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寒风卷动着红旗，部队悄悄临近易水。凝重的霜湿透了鼓皮，鼓声低沉，扬不起来。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ldLvl="0" animBg="1"/>
      <p:bldP spid="10" grpId="0" bldLvl="0" animBg="1"/>
      <p:bldP spid="11" grpId="0" bldLvl="0" animBg="1"/>
      <p:bldP spid="3" grpId="0" bldLvl="0" animBg="1"/>
      <p:bldP spid="4" grpId="0" bldLvl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2424</Words>
  <Application>Microsoft Office PowerPoint</Application>
  <PresentationFormat>全屏显示(4:3)</PresentationFormat>
  <Paragraphs>119</Paragraphs>
  <Slides>23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8</cp:revision>
  <dcterms:created xsi:type="dcterms:W3CDTF">2019-05-21T05:55:00Z</dcterms:created>
  <dcterms:modified xsi:type="dcterms:W3CDTF">2019-08-27T10:09:02Z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