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8" r:id="rId3"/>
    <p:sldId id="460" r:id="rId4"/>
    <p:sldId id="277" r:id="rId5"/>
    <p:sldId id="278" r:id="rId6"/>
    <p:sldId id="501" r:id="rId7"/>
    <p:sldId id="280" r:id="rId8"/>
    <p:sldId id="407" r:id="rId9"/>
    <p:sldId id="440" r:id="rId10"/>
    <p:sldId id="473" r:id="rId11"/>
    <p:sldId id="490" r:id="rId12"/>
    <p:sldId id="491" r:id="rId13"/>
    <p:sldId id="448" r:id="rId14"/>
    <p:sldId id="482" r:id="rId15"/>
    <p:sldId id="441" r:id="rId16"/>
    <p:sldId id="444" r:id="rId17"/>
    <p:sldId id="449" r:id="rId18"/>
    <p:sldId id="502" r:id="rId19"/>
    <p:sldId id="446" r:id="rId20"/>
    <p:sldId id="287" r:id="rId21"/>
    <p:sldId id="359" r:id="rId22"/>
    <p:sldId id="503" r:id="rId23"/>
    <p:sldId id="481" r:id="rId24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FF"/>
    <a:srgbClr val="CCFFFF"/>
    <a:srgbClr val="66FFFF"/>
    <a:srgbClr val="6600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5174" autoAdjust="0"/>
  </p:normalViewPr>
  <p:slideViewPr>
    <p:cSldViewPr snapToGrid="0">
      <p:cViewPr>
        <p:scale>
          <a:sx n="100" d="100"/>
          <a:sy n="100" d="100"/>
        </p:scale>
        <p:origin x="-1104" y="-72"/>
      </p:cViewPr>
      <p:guideLst>
        <p:guide orient="horz" pos="2194"/>
        <p:guide pos="2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B9251D53-4101-4158-B847-3405A85440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BDA8A7E0-F924-4739-A684-2A179C35C6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  <p:sp>
        <p:nvSpPr>
          <p:cNvPr id="26629" name="页眉占位符 5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  <p:sp>
        <p:nvSpPr>
          <p:cNvPr id="2765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  <p:sp>
        <p:nvSpPr>
          <p:cNvPr id="28677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  <p:sp>
        <p:nvSpPr>
          <p:cNvPr id="30725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F72A-A116-4475-B586-1C51E4E31E5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0A16-B03C-45F8-A212-D6A739D983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36575" y="3572510"/>
            <a:ext cx="4472940" cy="1502410"/>
            <a:chOff x="818" y="6837"/>
            <a:chExt cx="12764" cy="2366"/>
          </a:xfrm>
        </p:grpSpPr>
        <p:sp>
          <p:nvSpPr>
            <p:cNvPr id="2051" name="标题 1"/>
            <p:cNvSpPr txBox="1">
              <a:spLocks noChangeArrowheads="1"/>
            </p:cNvSpPr>
            <p:nvPr/>
          </p:nvSpPr>
          <p:spPr bwMode="auto">
            <a:xfrm>
              <a:off x="818" y="6837"/>
              <a:ext cx="12765" cy="2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4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“</a:t>
              </a:r>
              <a:r>
                <a:rPr lang="zh-CN" altLang="en-US" sz="4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飞天”凌</a:t>
              </a:r>
              <a:r>
                <a:rPr lang="zh-CN" altLang="en-US" sz="40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空</a:t>
              </a:r>
              <a:endPara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zh-CN" sz="24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跳水姑娘吕伟夺魁记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30" y="9095"/>
              <a:ext cx="69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文本框 99"/>
          <p:cNvSpPr txBox="1"/>
          <p:nvPr/>
        </p:nvSpPr>
        <p:spPr>
          <a:xfrm>
            <a:off x="733425" y="1064895"/>
            <a:ext cx="5155565" cy="583565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总结课文写了哪些内容？</a:t>
            </a:r>
          </a:p>
        </p:txBody>
      </p:sp>
      <p:sp>
        <p:nvSpPr>
          <p:cNvPr id="9221" name="文本框 1"/>
          <p:cNvSpPr txBox="1"/>
          <p:nvPr/>
        </p:nvSpPr>
        <p:spPr>
          <a:xfrm>
            <a:off x="733425" y="2193290"/>
            <a:ext cx="5155565" cy="3046095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BBE0E3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吕伟跳水之前的场面，</a:t>
            </a:r>
          </a:p>
          <a:p>
            <a:pPr marL="457200" indent="-457200">
              <a:lnSpc>
                <a:spcPct val="150000"/>
              </a:lnSpc>
              <a:buClr>
                <a:srgbClr val="BBE0E3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吕伟跳水动作全过程，</a:t>
            </a:r>
          </a:p>
          <a:p>
            <a:pPr marL="457200" indent="-457200">
              <a:lnSpc>
                <a:spcPct val="150000"/>
              </a:lnSpc>
              <a:buClr>
                <a:srgbClr val="BBE0E3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吕伟跳水后的观众反应，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BBE0E3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裁判评分等情况。</a:t>
            </a:r>
          </a:p>
        </p:txBody>
      </p:sp>
      <p:pic>
        <p:nvPicPr>
          <p:cNvPr id="6150" name="图片 2" descr="吕伟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6150" y="2263775"/>
            <a:ext cx="2687638" cy="2735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nimBg="1"/>
      <p:bldP spid="922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99"/>
          <p:cNvSpPr txBox="1"/>
          <p:nvPr/>
        </p:nvSpPr>
        <p:spPr>
          <a:xfrm>
            <a:off x="498158" y="958215"/>
            <a:ext cx="8080375" cy="1370965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课文标题是“‘飞天’凌空”，能不能只写吕伟跳水的内容，把其他内容删去？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7850" y="2665095"/>
            <a:ext cx="8001000" cy="2861310"/>
          </a:xfrm>
          <a:prstGeom prst="rect">
            <a:avLst/>
          </a:prstGeom>
          <a:solidFill>
            <a:schemeClr val="bg1">
              <a:alpha val="33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不能。跳水前的场景描写，特别是对白云和飞鸟的描写，是用</a:t>
            </a:r>
            <a:r>
              <a:rPr lang="zh-CN" altLang="en-US" sz="3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白云和飞鸟的动来</a:t>
            </a:r>
            <a:r>
              <a:rPr lang="zh-CN" altLang="en-US" sz="30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衬托</a:t>
            </a:r>
            <a:r>
              <a:rPr lang="zh-CN" altLang="en-US" sz="3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吕伟的沉静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。跳水后观众的反应以及裁判的评分等，是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侧面表现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吕伟跳水动作的完美。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99"/>
          <p:cNvSpPr txBox="1"/>
          <p:nvPr/>
        </p:nvSpPr>
        <p:spPr>
          <a:xfrm>
            <a:off x="557530" y="584200"/>
            <a:ext cx="8029575" cy="1863090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吕伟跳水动作连贯流畅，全程只有1.7秒，但作者却解说得十分清楚，这里使用了什么样的写作技巧？</a:t>
            </a:r>
          </a:p>
        </p:txBody>
      </p:sp>
      <p:sp>
        <p:nvSpPr>
          <p:cNvPr id="24578" name="文本框 99"/>
          <p:cNvSpPr txBox="1"/>
          <p:nvPr/>
        </p:nvSpPr>
        <p:spPr>
          <a:xfrm>
            <a:off x="557213" y="2667000"/>
            <a:ext cx="8093075" cy="3731895"/>
          </a:xfrm>
          <a:prstGeom prst="rect">
            <a:avLst/>
          </a:prstGeom>
          <a:solidFill>
            <a:schemeClr val="bg1">
              <a:alpha val="39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吕伟完成跳水动作只是瞬间的事，想要解说清楚十分困难，所以，作者采用了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动作分解的写作技巧，把完整连贯的动作分解为起跳、腾空、入水三个步骤逐一刻画，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犹如慢镜头回放，精彩地再现了跳水的全过程，让读者仿佛亲眼目睹一般。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68630" y="1111250"/>
            <a:ext cx="8210550" cy="132143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细读课文，分析：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简要分析第一段的表现手法和修辞手法。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5608" y="2501478"/>
            <a:ext cx="8316912" cy="393065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神态描写。</a:t>
            </a:r>
            <a:r>
              <a:rPr lang="zh-CN" altLang="zh-CN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体现了新闻特写生动而集中地再现人物的特点。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后半部分运用了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比喻</a:t>
            </a:r>
            <a:r>
              <a:rPr lang="zh-CN" altLang="zh-CN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的修辞手法，把吕伟在空中滞留的情态比作敦煌壁画中凌空翔舞的“飞天”，生动形象地表现了吕伟动作的美妙，表达了作者的赞美之情。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48920" y="297180"/>
            <a:ext cx="2346325" cy="711835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41" y="1632"/>
              <a:ext cx="2848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课文解析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785" y="647065"/>
            <a:ext cx="6254115" cy="58356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2.品读课文二三四段动词的精妙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2425" y="1671320"/>
            <a:ext cx="7915275" cy="55308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“轻舒双臂”“轻轻一蹬”“向空中飞去”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1025" y="2394585"/>
            <a:ext cx="7885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有力地突出了吕伟动作的轻柔、优美、舒展，充满了动态美。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2425" y="3641090"/>
            <a:ext cx="7915275" cy="1014730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“向前翻腾一周半” “空中转体三周”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“‘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哧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’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地插进碧波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5950" y="4823460"/>
            <a:ext cx="785050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>
              <a:buClrTx/>
              <a:buSzTx/>
              <a:buFont typeface="Arial" panose="020B0604020202020204" pitchFamily="34" charset="0"/>
            </a:pPr>
            <a:r>
              <a:rPr kumimoji="0" lang="zh-CN" altLang="en-US" sz="3200" b="1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镜头似地特写，有力地突出了吕伟动作的高难、惊险、完美、震撼人心！</a:t>
            </a:r>
            <a:endParaRPr kumimoji="0" lang="zh-CN" altLang="en-US" sz="3200" b="1" kern="1200" cap="none" spc="0" normalizeH="0" baseline="0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5" grpId="0" bldLvl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48005" y="3416935"/>
            <a:ext cx="8015605" cy="304419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比兴。</a:t>
            </a:r>
            <a:r>
              <a:rPr lang="zh-CN" altLang="zh-CN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写吕伟宛如敦煌壁画中的飞天，写白色的气泡拥抱了这位“仙女”，四面水花悄然不惊</a:t>
            </a:r>
            <a:r>
              <a:rPr lang="zh-CN" altLang="en-US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zh-CN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巧妙</a:t>
            </a:r>
            <a:r>
              <a:rPr lang="zh-CN" altLang="en-US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lang="zh-CN" altLang="zh-CN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比兴，不但写出了运动员完美的跳水技术，而且具有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强烈的审美效果</a:t>
            </a:r>
            <a:r>
              <a:rPr lang="zh-CN" altLang="zh-CN" sz="3200" b="1" dirty="0">
                <a:solidFill>
                  <a:srgbClr val="1212E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44500" y="600710"/>
            <a:ext cx="8119110" cy="2675255"/>
          </a:xfrm>
          <a:prstGeom prst="rect">
            <a:avLst/>
          </a:prstGeom>
          <a:solidFill>
            <a:schemeClr val="bg1">
              <a:alpha val="35000"/>
            </a:schemeClr>
          </a:solidFill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4.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“她那修长美妙的身体犹如被空气托住了，衬着蓝天白云，酷似敦煌壁画中凌空翔舞的‘飞天’”“几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白色的气泡拥抱了这位自天而降的仙女，四面水花则悄然不惊”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……试分析句子运用的修辞及其作用。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48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32424" y="405555"/>
            <a:ext cx="8296275" cy="189166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5.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文章中写到外国记者的赞叹，观众震耳欲聋的掌声、欢呼声以及印度观众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惊讶，这些不都与“飞天”关联不大吗？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32424" y="2474384"/>
            <a:ext cx="8296275" cy="369252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写外国记者的赞叹，观众震耳欲聋的掌声、欢呼声以及印度观众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了不起，你们中国的人才太多了！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的赞叹声，对于特写的主人公——她——“飞天”来讲，都属于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侧面描写，起烘托作用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，将整个特写推向高潮，也将体育健儿奋力拼搏，为祖国争光的主题突显了出来。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04825" y="296968"/>
            <a:ext cx="7950200" cy="164147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6.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新闻特写就是要对报道的某些局部做突出的重点的描绘，而不是面面俱到的泛泛之笔。这篇新闻特写的作者是怎样做到的呢？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04190" y="1955165"/>
            <a:ext cx="7950835" cy="45847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这篇特写没有写整个紧张曲折的过程，没有写赢得金牌后五星红旗如何在赛场上冉冉升起，也没有写她平时怎样刻苦练功终于今日为国争得荣誉。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因而不是面面俱到的泛泛之笔。</a:t>
            </a: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这篇特写仅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靠记者现场观察，所摄取的只是跳水冠军吕伟最后夺冠的一刹那，并把这一刹那及一连串的跳水动作用电影分镜头的艺术表现手法，逐一摄下、定格、放大。如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轻舒双臂，向上高举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轻轻一蹬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向前翻腾一周半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空中转体三周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插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进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碧波之中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等等。把吕伟的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5136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高难动作分解成一连串特写镜头、慢镜头，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描摹出吕伟精彩刹那的具体形象，让读者产生了比看电视还要深刻的印象，这就是典型的特写形态。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38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70815" y="387985"/>
            <a:ext cx="2346325" cy="655376"/>
            <a:chOff x="923" y="1552"/>
            <a:chExt cx="3695" cy="882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22" y="1601"/>
              <a:ext cx="2848" cy="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写作特色</a:t>
              </a: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360680" y="1419225"/>
            <a:ext cx="8721725" cy="4769485"/>
          </a:xfrm>
          <a:prstGeom prst="rect">
            <a:avLst/>
          </a:prstGeom>
          <a:solidFill>
            <a:schemeClr val="bg1">
              <a:alpha val="3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分解动作，细致描绘。</a:t>
            </a:r>
            <a:endParaRPr lang="zh-CN" sz="3200" b="1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algn="ctr">
              <a:lnSpc>
                <a:spcPct val="100000"/>
              </a:lnSpc>
            </a:pPr>
            <a:r>
              <a:rPr lang="zh-CN" sz="3000" b="1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作者为了让读者更好地了解运动员的技术动作，巧妙地把一个连贯的跳水动作分解成起跳、腾空、入水三个步骤，然后加以描绘，犹如慢镜头回放，既便于描绘，又具体生动，形象可感，别具匠心。</a:t>
            </a:r>
          </a:p>
          <a:p>
            <a:pPr marL="0" indent="0" algn="ctr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多种写法，表现力强。</a:t>
            </a:r>
            <a:endParaRPr lang="zh-CN" sz="3200" b="1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00000"/>
              </a:lnSpc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本文作为一篇新闻特写，以现场观察为描绘的基础，捕捉运动员吕伟跳水这一细节，运用多种文学手法，如比喻、细节描写、正面描写与侧面描写相结合等，生动形象地再现了运动员的精彩表演。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Users\Administrator\Documents\小插图\文本框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7770" y="2195195"/>
            <a:ext cx="731456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95605" y="1581150"/>
            <a:ext cx="5175885" cy="53022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000" b="1" dirty="0">
                <a:latin typeface="+mn-ea"/>
                <a:ea typeface="+mn-ea"/>
                <a:sym typeface="+mn-ea"/>
              </a:rPr>
              <a:t>请简要概括文章的主旨内容。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5435" y="3291205"/>
            <a:ext cx="6579235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这篇出神入化的人物特写，生动地描写了中国跳水姑娘夺取桂冠的精彩瞬间，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体现了中国健儿的沉静拼搏精神和爱国主义的情感。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95605" y="459105"/>
            <a:ext cx="2346325" cy="655376"/>
            <a:chOff x="923" y="1552"/>
            <a:chExt cx="3695" cy="882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22" y="1601"/>
              <a:ext cx="2848" cy="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30505" y="1190625"/>
            <a:ext cx="4701540" cy="530352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“飞天”，原为敦煌著名壁画之一，画面内容是飘飘欲飞的仙女，这里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喻指中国跳水队员吕伟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凌空”，意为高升到天上或耸立在空中，通常用来形容声势或气派使人敬畏。课题交代了人物，概述了新闻事件的主要内容，妙用比喻，形象描写，展示了我国年轻跳水新秀在世界舞台上的精彩瞬间。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6550" y="410845"/>
            <a:ext cx="2555875" cy="628650"/>
            <a:chOff x="923" y="1552"/>
            <a:chExt cx="3695" cy="891"/>
          </a:xfrm>
        </p:grpSpPr>
        <p:pic>
          <p:nvPicPr>
            <p:cNvPr id="15" name="图片 1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09" y="1616"/>
              <a:ext cx="2848" cy="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情境导入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960" y="4269740"/>
            <a:ext cx="4135755" cy="2523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rcRect t="2738" b="11389"/>
          <a:stretch>
            <a:fillRect/>
          </a:stretch>
        </p:blipFill>
        <p:spPr>
          <a:xfrm>
            <a:off x="7034530" y="455930"/>
            <a:ext cx="2115185" cy="381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rcRect l="12894"/>
          <a:stretch>
            <a:fillRect/>
          </a:stretch>
        </p:blipFill>
        <p:spPr>
          <a:xfrm>
            <a:off x="5013960" y="469265"/>
            <a:ext cx="202057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280" y="2759075"/>
            <a:ext cx="995045" cy="215836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“飞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天”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凌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空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1076325" y="1924051"/>
            <a:ext cx="198438" cy="3888316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90955" y="2894965"/>
            <a:ext cx="548640" cy="95313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主</a:t>
            </a:r>
          </a:p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体</a:t>
            </a:r>
          </a:p>
        </p:txBody>
      </p:sp>
      <p:sp>
        <p:nvSpPr>
          <p:cNvPr id="21" name="左大括号 20"/>
          <p:cNvSpPr/>
          <p:nvPr/>
        </p:nvSpPr>
        <p:spPr>
          <a:xfrm>
            <a:off x="6803073" y="2642659"/>
            <a:ext cx="214312" cy="1018117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38839" y="2138046"/>
            <a:ext cx="742315" cy="187748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正面描写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15385" y="643890"/>
            <a:ext cx="2843530" cy="75565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拼搏 爱国</a:t>
            </a:r>
          </a:p>
        </p:txBody>
      </p:sp>
      <p:sp>
        <p:nvSpPr>
          <p:cNvPr id="28" name="左大括号 27"/>
          <p:cNvSpPr/>
          <p:nvPr/>
        </p:nvSpPr>
        <p:spPr>
          <a:xfrm>
            <a:off x="1805305" y="2663190"/>
            <a:ext cx="214630" cy="1294765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00580" y="2604770"/>
            <a:ext cx="3559810" cy="152971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起跳 舒 举 蹬 飞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腾空 疾步流星 潇洒自如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入水 展 插</a:t>
            </a:r>
          </a:p>
        </p:txBody>
      </p:sp>
      <p:sp>
        <p:nvSpPr>
          <p:cNvPr id="24" name="左大括号 23"/>
          <p:cNvSpPr/>
          <p:nvPr/>
        </p:nvSpPr>
        <p:spPr>
          <a:xfrm flipH="1">
            <a:off x="5830253" y="1924051"/>
            <a:ext cx="169862" cy="2309283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16140" y="2045970"/>
            <a:ext cx="1815465" cy="233045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似仙女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修长美妙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如“飞天”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凌空翔舞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75080" y="1924050"/>
            <a:ext cx="4555490" cy="46037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导语—走板 沉静自若 风度优雅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90955" y="4690745"/>
            <a:ext cx="511810" cy="95313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结</a:t>
            </a:r>
          </a:p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局</a:t>
            </a:r>
          </a:p>
        </p:txBody>
      </p:sp>
      <p:sp>
        <p:nvSpPr>
          <p:cNvPr id="31" name="左大括号 30"/>
          <p:cNvSpPr/>
          <p:nvPr/>
        </p:nvSpPr>
        <p:spPr>
          <a:xfrm>
            <a:off x="1802766" y="4622166"/>
            <a:ext cx="214313" cy="1189567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51990" y="4690745"/>
            <a:ext cx="1763395" cy="112458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9.5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 金牌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旁人的反应</a:t>
            </a:r>
          </a:p>
        </p:txBody>
      </p:sp>
      <p:sp>
        <p:nvSpPr>
          <p:cNvPr id="33" name="左大括号 32"/>
          <p:cNvSpPr/>
          <p:nvPr/>
        </p:nvSpPr>
        <p:spPr>
          <a:xfrm>
            <a:off x="3649981" y="4474635"/>
            <a:ext cx="214313" cy="1485900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64610" y="4511675"/>
            <a:ext cx="2232660" cy="152971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外国记者 观众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如梦初醒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惊讶不已</a:t>
            </a:r>
          </a:p>
        </p:txBody>
      </p:sp>
      <p:sp>
        <p:nvSpPr>
          <p:cNvPr id="35" name="左大括号 34"/>
          <p:cNvSpPr/>
          <p:nvPr/>
        </p:nvSpPr>
        <p:spPr>
          <a:xfrm flipH="1">
            <a:off x="6231573" y="4476962"/>
            <a:ext cx="157162" cy="1483784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558915" y="4604385"/>
            <a:ext cx="2319020" cy="121094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侧面描写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烘托“飞天”</a:t>
            </a:r>
          </a:p>
        </p:txBody>
      </p:sp>
      <p:sp>
        <p:nvSpPr>
          <p:cNvPr id="7" name="左弧形箭头 6"/>
          <p:cNvSpPr/>
          <p:nvPr/>
        </p:nvSpPr>
        <p:spPr>
          <a:xfrm rot="10325333">
            <a:off x="7039610" y="427355"/>
            <a:ext cx="1325880" cy="1534795"/>
          </a:xfrm>
          <a:prstGeom prst="curvedRightArrow">
            <a:avLst/>
          </a:prstGeom>
          <a:solidFill>
            <a:schemeClr val="bg1">
              <a:alpha val="3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8920" y="343325"/>
            <a:ext cx="2261235" cy="837775"/>
            <a:chOff x="923" y="1584"/>
            <a:chExt cx="3561" cy="850"/>
          </a:xfrm>
          <a:noFill/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84"/>
              <a:ext cx="3561" cy="850"/>
            </a:xfrm>
            <a:prstGeom prst="rect">
              <a:avLst/>
            </a:prstGeom>
            <a:grpFill/>
          </p:spPr>
        </p:pic>
        <p:sp>
          <p:nvSpPr>
            <p:cNvPr id="8" name="文本框 3"/>
            <p:cNvSpPr txBox="1"/>
            <p:nvPr/>
          </p:nvSpPr>
          <p:spPr>
            <a:xfrm>
              <a:off x="1279" y="1713"/>
              <a:ext cx="2848" cy="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6" grpId="0" bldLvl="0" animBg="1"/>
      <p:bldP spid="28" grpId="0" bldLvl="0" animBg="1"/>
      <p:bldP spid="29" grpId="0" bldLvl="0" animBg="1"/>
      <p:bldP spid="24" grpId="0" bldLvl="0" animBg="1"/>
      <p:bldP spid="25" grpId="0" bldLvl="0" animBg="1"/>
      <p:bldP spid="27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85470" y="989965"/>
            <a:ext cx="7972425" cy="479361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敦煌飞天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从艺术形象上说，敦煌飞天不是一种文化的艺术形象，而是多种文化的复合体。飞天的故乡虽在印度，但敦煌飞天却是印度文化、西域文化、中原文化共同孕育成的。它是印度佛教天人、中国道教羽人、西域飞天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和中原飞天融合为一，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具有中国文化特色的飞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43205" y="320040"/>
            <a:ext cx="2346325" cy="669925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45" y="1609"/>
              <a:ext cx="2848" cy="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7845" y="3744595"/>
            <a:ext cx="4690110" cy="295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496945" y="908685"/>
            <a:ext cx="5380355" cy="420306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它是不长翅膀，不生羽毛，没有圆光，借助云而不依靠云，主要凭借飘逸的衣裙、飞舞的彩带而凌空翱翔的飞天。敦煌飞天 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可以说是中国艺术家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最具天才的创作，是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世界美术史上的一个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奇迹。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44805" y="371475"/>
            <a:ext cx="2346325" cy="669925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145" y="1609"/>
              <a:ext cx="2848" cy="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65" y="3056255"/>
            <a:ext cx="4989830" cy="348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304415"/>
            <a:ext cx="54267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18" descr="https://timgsa.baidu.com/timg?image&amp;quality=80&amp;size=b9999_10000&amp;sec=1498032380012&amp;di=ed66a108460403ff42a4d13b35ddb602&amp;imgtype=0&amp;src=http%3A%2F%2Fphotocdn.sohu.com%2F20140315%2FImg396664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" y="-8255"/>
            <a:ext cx="92202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5" descr="https://timgsa.baidu.com/timg?image&amp;quality=80&amp;size=b9999_10000&amp;sec=1498032380019&amp;di=d34e4b90a55e2724f67a396be0cee305&amp;imgtype=0&amp;src=http%3A%2F%2Fimgsrc.baidu.com%2Fimgad%2Fpic%2Fitem%2F810a19d8bc3eb135aca38792ac1ea8d3fd1f44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" y="-8255"/>
            <a:ext cx="9219565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rcRect b="4822"/>
          <a:stretch>
            <a:fillRect/>
          </a:stretch>
        </p:blipFill>
        <p:spPr>
          <a:xfrm>
            <a:off x="-38100" y="-8255"/>
            <a:ext cx="9286875" cy="6873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8100" y="-8255"/>
            <a:ext cx="9753600" cy="6873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rcRect b="6434"/>
          <a:stretch>
            <a:fillRect/>
          </a:stretch>
        </p:blipFill>
        <p:spPr>
          <a:xfrm>
            <a:off x="-38100" y="-8255"/>
            <a:ext cx="9753600" cy="6873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8100" y="-8255"/>
            <a:ext cx="9753600" cy="6873875"/>
          </a:xfrm>
          <a:prstGeom prst="rect">
            <a:avLst/>
          </a:prstGeom>
        </p:spPr>
      </p:pic>
      <p:pic>
        <p:nvPicPr>
          <p:cNvPr id="2050" name="Picture 2" descr="https://timgsa.baidu.com/timg?image&amp;quality=80&amp;size=b9999_10000&amp;sec=1503312656980&amp;di=026f7a6be410c9e6b82d50f632246d3f&amp;imgtype=0&amp;src=http%3A%2F%2Fm1.biz.itc.cn%2Fpic%2Fnew%2Fn%2F36%2F12%2FImg7591236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8100" y="-8255"/>
            <a:ext cx="975296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620" y="1576070"/>
            <a:ext cx="7858125" cy="457073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夏浩然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，男，汉族，</a:t>
            </a:r>
            <a:r>
              <a:rPr lang="en-US" altLang="zh-CN" sz="32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光明日报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体育记者。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2009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年在中国体育新闻工作者协会成立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周年大会上获荣誉奖。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樊云芳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，女，汉族，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1945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月生，光明日报社湖北记者站原站长、</a:t>
            </a:r>
            <a:r>
              <a:rPr lang="en-US" altLang="zh-CN" sz="32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主任记者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，全国优秀新闻工作者，首届长江新闻奖获得者，中共十三大代表。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71780" y="499334"/>
            <a:ext cx="2346325" cy="681957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7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5795" y="1441450"/>
            <a:ext cx="7839710" cy="457073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1982年，</a:t>
            </a:r>
            <a:r>
              <a:rPr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第九届亚运会</a:t>
            </a:r>
            <a:r>
              <a:rPr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在印度新德里举行。在本次亚运会中，中国运动员共夺得 </a:t>
            </a:r>
            <a:r>
              <a:rPr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61 枚金牌、51枚银牌和 41枚铜牌</a:t>
            </a:r>
            <a:r>
              <a:rPr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，在金牌总数上超过了历届亚运会第一名日本队，首次</a:t>
            </a:r>
            <a:r>
              <a:rPr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居于第一位</a:t>
            </a:r>
            <a:r>
              <a:rPr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其中跳水姑娘吕伟在十米跳台跳水比赛中夺得冠军。本文就是对她夺冠的特写。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4185" y="434564"/>
            <a:ext cx="2346325" cy="681957"/>
            <a:chOff x="923" y="1552"/>
            <a:chExt cx="3695" cy="88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背景介绍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64185" y="434564"/>
            <a:ext cx="2346325" cy="681957"/>
            <a:chOff x="923" y="1552"/>
            <a:chExt cx="3695" cy="88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文体知识</a:t>
              </a:r>
            </a:p>
          </p:txBody>
        </p:sp>
      </p:grpSp>
      <p:graphicFrame>
        <p:nvGraphicFramePr>
          <p:cNvPr id="3" name="表格 2"/>
          <p:cNvGraphicFramePr/>
          <p:nvPr/>
        </p:nvGraphicFramePr>
        <p:xfrm>
          <a:off x="645795" y="1517015"/>
          <a:ext cx="8106410" cy="4832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585"/>
                <a:gridCol w="841375"/>
                <a:gridCol w="6394450"/>
              </a:tblGrid>
              <a:tr h="1877060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7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新</a:t>
                      </a:r>
                    </a:p>
                    <a:p>
                      <a:pPr indent="0" algn="ctr">
                        <a:lnSpc>
                          <a:spcPct val="17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闻 特</a:t>
                      </a:r>
                    </a:p>
                    <a:p>
                      <a:pPr indent="0" algn="ctr">
                        <a:lnSpc>
                          <a:spcPct val="17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写</a:t>
                      </a:r>
                      <a:endParaRPr lang="en-US" altLang="en-US" sz="32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 Unicode MS" panose="020B0604020202020204" charset="-122"/>
                        </a:rPr>
                        <a:t>定</a:t>
                      </a:r>
                    </a:p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 Unicode MS" panose="020B0604020202020204" charset="-122"/>
                        </a:rPr>
                        <a:t>义</a:t>
                      </a:r>
                      <a:endParaRPr lang="en-US" altLang="en-US" sz="32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 Unicode MS" panose="020B0604020202020204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D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  截取新闻事件中最具有价值、最生 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动感人、最富有特征的片段和部分予以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放大，从而鲜明再现典型人物、事件、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场景的一种</a:t>
                      </a:r>
                      <a:r>
                        <a:rPr lang="en-US" sz="2800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新闻体裁</a:t>
                      </a: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。</a:t>
                      </a:r>
                      <a:endParaRPr lang="en-US" altLang="en-US" sz="28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A"/>
                    </a:solidFill>
                  </a:tcPr>
                </a:tc>
              </a:tr>
              <a:tr h="14211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 Unicode MS" panose="020B0604020202020204" charset="-122"/>
                        </a:rPr>
                        <a:t>特</a:t>
                      </a:r>
                    </a:p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 Unicode MS" panose="020B0604020202020204" charset="-122"/>
                        </a:rPr>
                        <a:t>点</a:t>
                      </a:r>
                      <a:endParaRPr lang="en-US" altLang="en-US" sz="32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 Unicode MS" panose="020B0604020202020204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D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①落笔集中，突出一点；②浓淡相宜，  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真切再现；③幽默风趣，耐人寻味；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④强调时效性、新闻性。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A"/>
                    </a:solidFill>
                  </a:tcPr>
                </a:tc>
              </a:tr>
              <a:tr h="11347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 Unicode MS" panose="020B0604020202020204" charset="-122"/>
                        </a:rPr>
                        <a:t>表</a:t>
                      </a:r>
                    </a:p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 Unicode MS" panose="020B0604020202020204" charset="-122"/>
                        </a:rPr>
                        <a:t>达</a:t>
                      </a:r>
                      <a:endParaRPr lang="en-US" altLang="en-US" sz="32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 Unicode MS" panose="020B0604020202020204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DB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PMingLiU" panose="02020500000000000000" charset="-120"/>
                        </a:rPr>
                        <a:t>    借用多种文学手法，生动形象地报道新闻事实。</a:t>
                      </a:r>
                      <a:endParaRPr lang="en-US" altLang="en-US" sz="28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PMingLiU" panose="02020500000000000000" charset="-120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421064" y="1104900"/>
            <a:ext cx="22733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字词注音</a:t>
            </a:r>
          </a:p>
        </p:txBody>
      </p:sp>
      <p:sp>
        <p:nvSpPr>
          <p:cNvPr id="7172" name="TextBox 47"/>
          <p:cNvSpPr txBox="1">
            <a:spLocks noChangeArrowheads="1"/>
          </p:cNvSpPr>
          <p:nvPr/>
        </p:nvSpPr>
        <p:spPr bwMode="auto">
          <a:xfrm>
            <a:off x="536576" y="1779906"/>
            <a:ext cx="8042275" cy="418211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掠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过（    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	敛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息（    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一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刹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那（    ）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潇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洒（    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翘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首（    ）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悄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然不惊（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屏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息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敛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声（         ）  震耳欲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衷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   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慷慨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9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眼花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缭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乱（    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舞（      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609409" y="2882265"/>
            <a:ext cx="90922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xiāo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330700" y="2880995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qiáo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354898" y="3685753"/>
            <a:ext cx="1814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bǐnɡ</a:t>
            </a:r>
            <a:r>
              <a:rPr lang="zh-CN" altLang="en-US" sz="2800" b="1">
                <a:solidFill>
                  <a:srgbClr val="FF00FF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liǎn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471285" y="3685541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lónɡ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694680" y="4507230"/>
            <a:ext cx="163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kānɡ</a:t>
            </a:r>
            <a:r>
              <a:rPr lang="zh-CN" altLang="en-US" sz="2800" b="1">
                <a:solidFill>
                  <a:srgbClr val="FF00FF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kǎi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472874" y="5367868"/>
            <a:ext cx="19799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línɡ</a:t>
            </a:r>
            <a:r>
              <a:rPr lang="zh-CN" altLang="en-US" sz="2800" b="1">
                <a:solidFill>
                  <a:srgbClr val="FF00FF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xiánɡ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54899" y="5367656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liáo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TextBox 51"/>
          <p:cNvSpPr txBox="1">
            <a:spLocks noChangeArrowheads="1"/>
          </p:cNvSpPr>
          <p:nvPr/>
        </p:nvSpPr>
        <p:spPr bwMode="auto">
          <a:xfrm>
            <a:off x="1637983" y="4507443"/>
            <a:ext cx="109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zhōnɡ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TextBox 49"/>
          <p:cNvSpPr txBox="1">
            <a:spLocks noChangeArrowheads="1"/>
          </p:cNvSpPr>
          <p:nvPr/>
        </p:nvSpPr>
        <p:spPr bwMode="auto">
          <a:xfrm>
            <a:off x="7543800" y="2881208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qiǎo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2270" y="392430"/>
            <a:ext cx="2346325" cy="826135"/>
            <a:chOff x="923" y="1552"/>
            <a:chExt cx="3695" cy="88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" name="文本框 3"/>
            <p:cNvSpPr txBox="1"/>
            <p:nvPr/>
          </p:nvSpPr>
          <p:spPr>
            <a:xfrm>
              <a:off x="1182" y="1681"/>
              <a:ext cx="2848" cy="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识文辩词</a:t>
              </a:r>
            </a:p>
          </p:txBody>
        </p:sp>
      </p:grpSp>
      <p:sp>
        <p:nvSpPr>
          <p:cNvPr id="3" name="TextBox 48"/>
          <p:cNvSpPr txBox="1">
            <a:spLocks noChangeArrowheads="1"/>
          </p:cNvSpPr>
          <p:nvPr/>
        </p:nvSpPr>
        <p:spPr bwMode="auto">
          <a:xfrm>
            <a:off x="1700214" y="2054225"/>
            <a:ext cx="7219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  <a:sym typeface="+mn-ea"/>
              </a:rPr>
              <a:t>lüè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TextBox 48"/>
          <p:cNvSpPr txBox="1">
            <a:spLocks noChangeArrowheads="1"/>
          </p:cNvSpPr>
          <p:nvPr/>
        </p:nvSpPr>
        <p:spPr bwMode="auto">
          <a:xfrm>
            <a:off x="4338004" y="2054225"/>
            <a:ext cx="9017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  <a:sym typeface="+mn-ea"/>
              </a:rPr>
              <a:t>liǎn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Box 48"/>
          <p:cNvSpPr txBox="1">
            <a:spLocks noChangeArrowheads="1"/>
          </p:cNvSpPr>
          <p:nvPr/>
        </p:nvSpPr>
        <p:spPr bwMode="auto">
          <a:xfrm>
            <a:off x="7307264" y="2054225"/>
            <a:ext cx="7219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  <a:sym typeface="+mn-ea"/>
              </a:rPr>
              <a:t>chà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ldLvl="0" animBg="1"/>
      <p:bldP spid="49" grpId="0"/>
      <p:bldP spid="50" grpId="0"/>
      <p:bldP spid="52" grpId="0"/>
      <p:bldP spid="54" grpId="0"/>
      <p:bldP spid="56" grpId="0"/>
      <p:bldP spid="57" grpId="0"/>
      <p:bldP spid="19" grpId="0"/>
      <p:bldP spid="18" grpId="0"/>
      <p:bldP spid="20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3546794" y="405978"/>
            <a:ext cx="22733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词语解释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5785" y="1157183"/>
            <a:ext cx="1713230" cy="488759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翘首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一刹那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酷似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屏息敛声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</a:p>
          <a:p>
            <a:pPr algn="l" eaLnBrk="1" hangingPunct="1">
              <a:lnSpc>
                <a:spcPct val="130000"/>
              </a:lnSpc>
              <a:buNone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轻盈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lnSpc>
                <a:spcPct val="130000"/>
              </a:lnSpc>
              <a:buNone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悄然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lnSpc>
                <a:spcPct val="130000"/>
              </a:lnSpc>
              <a:buNone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眼花缭乱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lnSpc>
                <a:spcPct val="130000"/>
              </a:lnSpc>
              <a:buNone/>
            </a:pP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  <a:buNone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从容不迫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 eaLnBrk="1" hangingPunct="1">
              <a:lnSpc>
                <a:spcPct val="130000"/>
              </a:lnSpc>
              <a:buNone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震耳欲聋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79015" y="1157182"/>
            <a:ext cx="6459538" cy="488759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抬起头来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极短的时间，一念之间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极像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抑制语声和呼吸。形容畏惧、小心的样子。屏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抑止。敛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收束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轻巧柔美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形容寂静无声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看着复杂纷繁的东西而感到迷乱。也比喻事物复杂，无法辨清。缭乱：纷乱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非常镇静、不慌不忙的样子。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形容声音很大，耳朵都快震聋了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5"/>
          <p:cNvSpPr txBox="1">
            <a:spLocks noChangeArrowheads="1"/>
          </p:cNvSpPr>
          <p:nvPr/>
        </p:nvSpPr>
        <p:spPr bwMode="auto">
          <a:xfrm>
            <a:off x="589280" y="1262380"/>
            <a:ext cx="4211320" cy="56070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spcBef>
                <a:spcPts val="1800"/>
              </a:spcBef>
              <a:buFont typeface="Wingdings" panose="05000000000000000000" charset="0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再填空。</a:t>
            </a:r>
          </a:p>
        </p:txBody>
      </p:sp>
      <p:sp>
        <p:nvSpPr>
          <p:cNvPr id="9" name="矩形 8"/>
          <p:cNvSpPr/>
          <p:nvPr/>
        </p:nvSpPr>
        <p:spPr>
          <a:xfrm>
            <a:off x="403225" y="2006600"/>
            <a:ext cx="8491538" cy="42926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阅读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__________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飞天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凌空》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好像欣赏一组色彩绚丽、气韵流动的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________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更像观看一场慢速放映的形象活脱、声情并茂的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__________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是一种美的艺术享受。这篇被评为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________________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的体育报道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是光明日报记者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_______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_______1982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11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月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24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日在第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___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届亚运会现场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印度新德里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zh-CN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采写的。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0426" y="2098676"/>
            <a:ext cx="20923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新闻特写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67363" y="2620435"/>
            <a:ext cx="15081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速写画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8963" y="3803420"/>
            <a:ext cx="1943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立体电影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9440" y="4419350"/>
            <a:ext cx="29178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全国好新闻作品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6094" y="5006918"/>
            <a:ext cx="15097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夏浩然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14722" y="5005648"/>
            <a:ext cx="15097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樊云芳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75897" y="5007187"/>
            <a:ext cx="6540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14325" y="300579"/>
            <a:ext cx="2346325" cy="681957"/>
            <a:chOff x="923" y="1552"/>
            <a:chExt cx="3695" cy="882"/>
          </a:xfrm>
        </p:grpSpPr>
        <p:pic>
          <p:nvPicPr>
            <p:cNvPr id="11" name="图片 10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感知文章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/>
      <p:bldP spid="9" grpId="0" bldLvl="0" animBg="1"/>
      <p:bldP spid="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5ff246f5-c16f-46a6-a239-36aafade7a4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2536</Words>
  <Application>Microsoft Office PowerPoint</Application>
  <PresentationFormat>全屏显示(4:3)</PresentationFormat>
  <Paragraphs>157</Paragraphs>
  <Slides>23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15</cp:revision>
  <dcterms:created xsi:type="dcterms:W3CDTF">2019-04-12T03:59:00Z</dcterms:created>
  <dcterms:modified xsi:type="dcterms:W3CDTF">2019-08-27T08:22:32Z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