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9" r:id="rId1"/>
  </p:sldMasterIdLst>
  <p:notesMasterIdLst>
    <p:notesMasterId r:id="rId26"/>
  </p:notesMasterIdLst>
  <p:handoutMasterIdLst>
    <p:handoutMasterId r:id="rId27"/>
  </p:handoutMasterIdLst>
  <p:sldIdLst>
    <p:sldId id="256" r:id="rId2"/>
    <p:sldId id="459" r:id="rId3"/>
    <p:sldId id="440" r:id="rId4"/>
    <p:sldId id="461" r:id="rId5"/>
    <p:sldId id="460" r:id="rId6"/>
    <p:sldId id="427" r:id="rId7"/>
    <p:sldId id="407" r:id="rId8"/>
    <p:sldId id="293" r:id="rId9"/>
    <p:sldId id="463" r:id="rId10"/>
    <p:sldId id="464" r:id="rId11"/>
    <p:sldId id="465" r:id="rId12"/>
    <p:sldId id="466" r:id="rId13"/>
    <p:sldId id="467" r:id="rId14"/>
    <p:sldId id="468" r:id="rId15"/>
    <p:sldId id="470" r:id="rId16"/>
    <p:sldId id="469" r:id="rId17"/>
    <p:sldId id="471" r:id="rId18"/>
    <p:sldId id="428" r:id="rId19"/>
    <p:sldId id="431" r:id="rId20"/>
    <p:sldId id="433" r:id="rId21"/>
    <p:sldId id="287" r:id="rId22"/>
    <p:sldId id="308" r:id="rId23"/>
    <p:sldId id="413" r:id="rId24"/>
    <p:sldId id="481" r:id="rId25"/>
  </p:sldIdLst>
  <p:sldSz cx="9144000" cy="6858000" type="screen4x3"/>
  <p:notesSz cx="6858000" cy="9144000"/>
  <p:custDataLst>
    <p:tags r:id="rId28"/>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FF00FF"/>
    <a:srgbClr val="CCFFFF"/>
    <a:srgbClr val="66FFFF"/>
    <a:srgbClr val="6600FF"/>
    <a:srgbClr val="99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175" autoAdjust="0"/>
  </p:normalViewPr>
  <p:slideViewPr>
    <p:cSldViewPr snapToGrid="0">
      <p:cViewPr>
        <p:scale>
          <a:sx n="100" d="100"/>
          <a:sy n="100" d="100"/>
        </p:scale>
        <p:origin x="-1104" y="-72"/>
      </p:cViewPr>
      <p:guideLst>
        <p:guide orient="horz" pos="2159"/>
        <p:guide pos="2840"/>
      </p:guideLst>
    </p:cSldViewPr>
  </p:slideViewPr>
  <p:notesTextViewPr>
    <p:cViewPr>
      <p:scale>
        <a:sx n="1" d="1"/>
        <a:sy n="1" d="1"/>
      </p:scale>
      <p:origin x="0" y="0"/>
    </p:cViewPr>
  </p:notesTextViewPr>
  <p:sorterViewPr>
    <p:cViewPr>
      <p:scale>
        <a:sx n="124" d="100"/>
        <a:sy n="124" d="100"/>
      </p:scale>
      <p:origin x="0" y="0"/>
    </p:cViewPr>
  </p:sorterViewPr>
  <p:notesViewPr>
    <p:cSldViewPr snapToGrid="0">
      <p:cViewPr varScale="1">
        <p:scale>
          <a:sx n="84" d="100"/>
          <a:sy n="84" d="100"/>
        </p:scale>
        <p:origin x="-3642" y="-72"/>
      </p:cViewPr>
      <p:guideLst>
        <p:guide orient="horz" pos="2879"/>
        <p:guide pos="213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a:defRPr/>
            </a:pPr>
            <a:r>
              <a:rPr lang="zh-CN" altLang="en-US"/>
              <a:t>状元成才路</a:t>
            </a: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a:defRPr/>
            </a:pPr>
            <a:fld id="{0FE4D0AB-C91C-40FD-A8C4-5DC782C02220}" type="datetimeFigureOut">
              <a:rPr lang="zh-CN" altLang="en-US"/>
              <a:pPr>
                <a:defRPr/>
              </a:pPr>
              <a:t>2019/8/27 Tuesday</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a:defRPr/>
            </a:pPr>
            <a:r>
              <a:rPr lang="zh-CN" altLang="en-US"/>
              <a:t>状元成才路</a:t>
            </a: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a:defRPr/>
            </a:pPr>
            <a:fld id="{D483E41C-1AAB-4E6C-95DE-EA76A65AC70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a:defRPr/>
            </a:pPr>
            <a:r>
              <a:rPr lang="zh-CN" altLang="en-US"/>
              <a:t>状元成才路</a:t>
            </a: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a:defRPr/>
            </a:pPr>
            <a:fld id="{27465274-3589-4247-89AD-62975BF077E9}" type="datetimeFigureOut">
              <a:rPr lang="zh-CN" altLang="en-US"/>
              <a:pPr>
                <a:defRPr/>
              </a:pPr>
              <a:t>2019/8/27 Tuesday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a:defRPr/>
            </a:pPr>
            <a:r>
              <a:rPr lang="zh-CN" altLang="en-US"/>
              <a:t>状元成才路</a:t>
            </a: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a:defRPr/>
            </a:pPr>
            <a:fld id="{C8CDFB6B-4986-4EB5-9A65-12BAFCBA8D4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endParaRPr lang="zh-CN" altLang="en-US" smtClean="0"/>
          </a:p>
        </p:txBody>
      </p:sp>
      <p:sp>
        <p:nvSpPr>
          <p:cNvPr id="55300" name="页脚占位符 4"/>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mtClean="0"/>
              <a:t>状元成才路</a:t>
            </a:r>
          </a:p>
        </p:txBody>
      </p:sp>
      <p:sp>
        <p:nvSpPr>
          <p:cNvPr id="55301" name="页眉占位符 5"/>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mtClean="0"/>
              <a:t>状元成才路</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endParaRPr lang="zh-CN" altLang="en-US" smtClean="0"/>
          </a:p>
        </p:txBody>
      </p:sp>
      <p:sp>
        <p:nvSpPr>
          <p:cNvPr id="56324" name="页脚占位符 1"/>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mtClean="0"/>
              <a:t>状元成才路</a:t>
            </a:r>
          </a:p>
        </p:txBody>
      </p:sp>
      <p:sp>
        <p:nvSpPr>
          <p:cNvPr id="56325" name="页眉占位符 2"/>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mtClean="0"/>
              <a:t>状元成才路</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B195108-BD57-4AA1-8DA8-2D5FBAC5DAE5}"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EF14EC-F7BA-467E-AF66-51AAA3866C3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B195108-BD57-4AA1-8DA8-2D5FBAC5DAE5}"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EF14EC-F7BA-467E-AF66-51AAA3866C3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B195108-BD57-4AA1-8DA8-2D5FBAC5DAE5}"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EF14EC-F7BA-467E-AF66-51AAA3866C3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2" name="矩形 1"/>
          <p:cNvSpPr/>
          <p:nvPr userDrawn="1"/>
        </p:nvSpPr>
        <p:spPr>
          <a:xfrm>
            <a:off x="8001000" y="106363"/>
            <a:ext cx="1063625" cy="954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sp>
        <p:nvSpPr>
          <p:cNvPr id="2" name="矩形 1"/>
          <p:cNvSpPr/>
          <p:nvPr userDrawn="1"/>
        </p:nvSpPr>
        <p:spPr>
          <a:xfrm>
            <a:off x="8001000" y="106363"/>
            <a:ext cx="1063625" cy="954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_标题幻灯片">
    <p:spTree>
      <p:nvGrpSpPr>
        <p:cNvPr id="1" name=""/>
        <p:cNvGrpSpPr/>
        <p:nvPr/>
      </p:nvGrpSpPr>
      <p:grpSpPr>
        <a:xfrm>
          <a:off x="0" y="0"/>
          <a:ext cx="0" cy="0"/>
          <a:chOff x="0" y="0"/>
          <a:chExt cx="0" cy="0"/>
        </a:xfrm>
      </p:grpSpPr>
      <p:sp>
        <p:nvSpPr>
          <p:cNvPr id="2" name="矩形 1"/>
          <p:cNvSpPr/>
          <p:nvPr userDrawn="1"/>
        </p:nvSpPr>
        <p:spPr>
          <a:xfrm>
            <a:off x="8001000" y="106363"/>
            <a:ext cx="1063625" cy="954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6_标题幻灯片">
    <p:spTree>
      <p:nvGrpSpPr>
        <p:cNvPr id="1" name=""/>
        <p:cNvGrpSpPr/>
        <p:nvPr/>
      </p:nvGrpSpPr>
      <p:grpSpPr>
        <a:xfrm>
          <a:off x="0" y="0"/>
          <a:ext cx="0" cy="0"/>
          <a:chOff x="0" y="0"/>
          <a:chExt cx="0" cy="0"/>
        </a:xfrm>
      </p:grpSpPr>
      <p:sp>
        <p:nvSpPr>
          <p:cNvPr id="2" name="矩形 1"/>
          <p:cNvSpPr/>
          <p:nvPr userDrawn="1"/>
        </p:nvSpPr>
        <p:spPr>
          <a:xfrm>
            <a:off x="8001000" y="106363"/>
            <a:ext cx="1063625" cy="954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标题幻灯片">
    <p:spTree>
      <p:nvGrpSpPr>
        <p:cNvPr id="1" name=""/>
        <p:cNvGrpSpPr/>
        <p:nvPr/>
      </p:nvGrpSpPr>
      <p:grpSpPr>
        <a:xfrm>
          <a:off x="0" y="0"/>
          <a:ext cx="0" cy="0"/>
          <a:chOff x="0" y="0"/>
          <a:chExt cx="0" cy="0"/>
        </a:xfrm>
      </p:grpSpPr>
      <p:sp>
        <p:nvSpPr>
          <p:cNvPr id="2" name="矩形 1"/>
          <p:cNvSpPr/>
          <p:nvPr userDrawn="1"/>
        </p:nvSpPr>
        <p:spPr>
          <a:xfrm>
            <a:off x="8001000" y="106363"/>
            <a:ext cx="1063625" cy="954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4_标题幻灯片">
    <p:spTree>
      <p:nvGrpSpPr>
        <p:cNvPr id="1" name=""/>
        <p:cNvGrpSpPr/>
        <p:nvPr/>
      </p:nvGrpSpPr>
      <p:grpSpPr>
        <a:xfrm>
          <a:off x="0" y="0"/>
          <a:ext cx="0" cy="0"/>
          <a:chOff x="0" y="0"/>
          <a:chExt cx="0" cy="0"/>
        </a:xfrm>
      </p:grpSpPr>
      <p:sp>
        <p:nvSpPr>
          <p:cNvPr id="2" name="矩形 1"/>
          <p:cNvSpPr/>
          <p:nvPr userDrawn="1"/>
        </p:nvSpPr>
        <p:spPr>
          <a:xfrm>
            <a:off x="8001000" y="106363"/>
            <a:ext cx="1063625" cy="954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标题幻灯片">
    <p:spTree>
      <p:nvGrpSpPr>
        <p:cNvPr id="1" name=""/>
        <p:cNvGrpSpPr/>
        <p:nvPr/>
      </p:nvGrpSpPr>
      <p:grpSpPr>
        <a:xfrm>
          <a:off x="0" y="0"/>
          <a:ext cx="0" cy="0"/>
          <a:chOff x="0" y="0"/>
          <a:chExt cx="0" cy="0"/>
        </a:xfrm>
      </p:grpSpPr>
      <p:sp>
        <p:nvSpPr>
          <p:cNvPr id="2" name="矩形 1"/>
          <p:cNvSpPr/>
          <p:nvPr userDrawn="1"/>
        </p:nvSpPr>
        <p:spPr>
          <a:xfrm>
            <a:off x="8001000" y="106363"/>
            <a:ext cx="1063625" cy="954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8_标题幻灯片">
    <p:spTree>
      <p:nvGrpSpPr>
        <p:cNvPr id="1" name=""/>
        <p:cNvGrpSpPr/>
        <p:nvPr/>
      </p:nvGrpSpPr>
      <p:grpSpPr>
        <a:xfrm>
          <a:off x="0" y="0"/>
          <a:ext cx="0" cy="0"/>
          <a:chOff x="0" y="0"/>
          <a:chExt cx="0" cy="0"/>
        </a:xfrm>
      </p:grpSpPr>
      <p:sp>
        <p:nvSpPr>
          <p:cNvPr id="2" name="矩形 1"/>
          <p:cNvSpPr/>
          <p:nvPr userDrawn="1"/>
        </p:nvSpPr>
        <p:spPr>
          <a:xfrm>
            <a:off x="8001000" y="106363"/>
            <a:ext cx="1063625" cy="954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B195108-BD57-4AA1-8DA8-2D5FBAC5DAE5}"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EF14EC-F7BA-467E-AF66-51AAA3866C35}"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9_标题幻灯片">
    <p:spTree>
      <p:nvGrpSpPr>
        <p:cNvPr id="1" name=""/>
        <p:cNvGrpSpPr/>
        <p:nvPr/>
      </p:nvGrpSpPr>
      <p:grpSpPr>
        <a:xfrm>
          <a:off x="0" y="0"/>
          <a:ext cx="0" cy="0"/>
          <a:chOff x="0" y="0"/>
          <a:chExt cx="0" cy="0"/>
        </a:xfrm>
      </p:grpSpPr>
      <p:sp>
        <p:nvSpPr>
          <p:cNvPr id="2" name="矩形 1"/>
          <p:cNvSpPr/>
          <p:nvPr userDrawn="1"/>
        </p:nvSpPr>
        <p:spPr>
          <a:xfrm>
            <a:off x="8001000" y="106363"/>
            <a:ext cx="1063625" cy="954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0_标题幻灯片">
    <p:spTree>
      <p:nvGrpSpPr>
        <p:cNvPr id="1" name=""/>
        <p:cNvGrpSpPr/>
        <p:nvPr/>
      </p:nvGrpSpPr>
      <p:grpSpPr>
        <a:xfrm>
          <a:off x="0" y="0"/>
          <a:ext cx="0" cy="0"/>
          <a:chOff x="0" y="0"/>
          <a:chExt cx="0" cy="0"/>
        </a:xfrm>
      </p:grpSpPr>
      <p:sp>
        <p:nvSpPr>
          <p:cNvPr id="2" name="矩形 1"/>
          <p:cNvSpPr/>
          <p:nvPr userDrawn="1"/>
        </p:nvSpPr>
        <p:spPr>
          <a:xfrm>
            <a:off x="8001000" y="106363"/>
            <a:ext cx="1063625" cy="954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1_标题幻灯片">
    <p:spTree>
      <p:nvGrpSpPr>
        <p:cNvPr id="1" name=""/>
        <p:cNvGrpSpPr/>
        <p:nvPr/>
      </p:nvGrpSpPr>
      <p:grpSpPr>
        <a:xfrm>
          <a:off x="0" y="0"/>
          <a:ext cx="0" cy="0"/>
          <a:chOff x="0" y="0"/>
          <a:chExt cx="0" cy="0"/>
        </a:xfrm>
      </p:grpSpPr>
      <p:sp>
        <p:nvSpPr>
          <p:cNvPr id="2" name="矩形 1"/>
          <p:cNvSpPr/>
          <p:nvPr userDrawn="1"/>
        </p:nvSpPr>
        <p:spPr>
          <a:xfrm>
            <a:off x="8001000" y="106363"/>
            <a:ext cx="1063625" cy="954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2_标题幻灯片">
    <p:spTree>
      <p:nvGrpSpPr>
        <p:cNvPr id="1" name=""/>
        <p:cNvGrpSpPr/>
        <p:nvPr/>
      </p:nvGrpSpPr>
      <p:grpSpPr>
        <a:xfrm>
          <a:off x="0" y="0"/>
          <a:ext cx="0" cy="0"/>
          <a:chOff x="0" y="0"/>
          <a:chExt cx="0" cy="0"/>
        </a:xfrm>
      </p:grpSpPr>
      <p:sp>
        <p:nvSpPr>
          <p:cNvPr id="2" name="矩形 1"/>
          <p:cNvSpPr/>
          <p:nvPr userDrawn="1"/>
        </p:nvSpPr>
        <p:spPr>
          <a:xfrm>
            <a:off x="8001000" y="106363"/>
            <a:ext cx="1063625" cy="954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3_标题幻灯片">
    <p:spTree>
      <p:nvGrpSpPr>
        <p:cNvPr id="1" name=""/>
        <p:cNvGrpSpPr/>
        <p:nvPr/>
      </p:nvGrpSpPr>
      <p:grpSpPr>
        <a:xfrm>
          <a:off x="0" y="0"/>
          <a:ext cx="0" cy="0"/>
          <a:chOff x="0" y="0"/>
          <a:chExt cx="0" cy="0"/>
        </a:xfrm>
      </p:grpSpPr>
      <p:sp>
        <p:nvSpPr>
          <p:cNvPr id="2" name="矩形 1"/>
          <p:cNvSpPr/>
          <p:nvPr userDrawn="1"/>
        </p:nvSpPr>
        <p:spPr>
          <a:xfrm>
            <a:off x="8001000" y="106363"/>
            <a:ext cx="1063625" cy="954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6_标题幻灯片">
    <p:spTree>
      <p:nvGrpSpPr>
        <p:cNvPr id="1" name=""/>
        <p:cNvGrpSpPr/>
        <p:nvPr/>
      </p:nvGrpSpPr>
      <p:grpSpPr>
        <a:xfrm>
          <a:off x="0" y="0"/>
          <a:ext cx="0" cy="0"/>
          <a:chOff x="0" y="0"/>
          <a:chExt cx="0" cy="0"/>
        </a:xfrm>
      </p:grpSpPr>
      <p:sp>
        <p:nvSpPr>
          <p:cNvPr id="2" name="矩形 1"/>
          <p:cNvSpPr/>
          <p:nvPr userDrawn="1"/>
        </p:nvSpPr>
        <p:spPr>
          <a:xfrm>
            <a:off x="8001000" y="106363"/>
            <a:ext cx="1063625" cy="954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7_标题幻灯片">
    <p:spTree>
      <p:nvGrpSpPr>
        <p:cNvPr id="1" name=""/>
        <p:cNvGrpSpPr/>
        <p:nvPr/>
      </p:nvGrpSpPr>
      <p:grpSpPr>
        <a:xfrm>
          <a:off x="0" y="0"/>
          <a:ext cx="0" cy="0"/>
          <a:chOff x="0" y="0"/>
          <a:chExt cx="0" cy="0"/>
        </a:xfrm>
      </p:grpSpPr>
      <p:sp>
        <p:nvSpPr>
          <p:cNvPr id="2" name="矩形 1"/>
          <p:cNvSpPr/>
          <p:nvPr userDrawn="1"/>
        </p:nvSpPr>
        <p:spPr>
          <a:xfrm>
            <a:off x="8001000" y="106363"/>
            <a:ext cx="1063625" cy="954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8_标题幻灯片">
    <p:spTree>
      <p:nvGrpSpPr>
        <p:cNvPr id="1" name=""/>
        <p:cNvGrpSpPr/>
        <p:nvPr/>
      </p:nvGrpSpPr>
      <p:grpSpPr>
        <a:xfrm>
          <a:off x="0" y="0"/>
          <a:ext cx="0" cy="0"/>
          <a:chOff x="0" y="0"/>
          <a:chExt cx="0" cy="0"/>
        </a:xfrm>
      </p:grpSpPr>
      <p:sp>
        <p:nvSpPr>
          <p:cNvPr id="2" name="矩形 1"/>
          <p:cNvSpPr/>
          <p:nvPr userDrawn="1"/>
        </p:nvSpPr>
        <p:spPr>
          <a:xfrm>
            <a:off x="8001000" y="106363"/>
            <a:ext cx="1063625" cy="954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4_标题幻灯片">
    <p:spTree>
      <p:nvGrpSpPr>
        <p:cNvPr id="1" name=""/>
        <p:cNvGrpSpPr/>
        <p:nvPr/>
      </p:nvGrpSpPr>
      <p:grpSpPr>
        <a:xfrm>
          <a:off x="0" y="0"/>
          <a:ext cx="0" cy="0"/>
          <a:chOff x="0" y="0"/>
          <a:chExt cx="0" cy="0"/>
        </a:xfrm>
      </p:grpSpPr>
      <p:sp>
        <p:nvSpPr>
          <p:cNvPr id="2" name="矩形 1"/>
          <p:cNvSpPr/>
          <p:nvPr userDrawn="1"/>
        </p:nvSpPr>
        <p:spPr>
          <a:xfrm>
            <a:off x="8001000" y="106363"/>
            <a:ext cx="1063625" cy="954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B195108-BD57-4AA1-8DA8-2D5FBAC5DAE5}"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EF14EC-F7BA-467E-AF66-51AAA3866C3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B195108-BD57-4AA1-8DA8-2D5FBAC5DAE5}" type="datetimeFigureOut">
              <a:rPr lang="zh-CN" altLang="en-US" smtClean="0"/>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EF14EC-F7BA-467E-AF66-51AAA3866C3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B195108-BD57-4AA1-8DA8-2D5FBAC5DAE5}" type="datetimeFigureOut">
              <a:rPr lang="zh-CN" altLang="en-US" smtClean="0"/>
              <a:t>2019/8/27 Tuesday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EEF14EC-F7BA-467E-AF66-51AAA3866C3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B195108-BD57-4AA1-8DA8-2D5FBAC5DAE5}" type="datetimeFigureOut">
              <a:rPr lang="zh-CN" altLang="en-US" smtClean="0"/>
              <a:t>2019/8/27 Tuesday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EEF14EC-F7BA-467E-AF66-51AAA3866C3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195108-BD57-4AA1-8DA8-2D5FBAC5DAE5}" type="datetimeFigureOut">
              <a:rPr lang="zh-CN" altLang="en-US" smtClean="0"/>
              <a:t>2019/8/27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EEF14EC-F7BA-467E-AF66-51AAA3866C3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B195108-BD57-4AA1-8DA8-2D5FBAC5DAE5}" type="datetimeFigureOut">
              <a:rPr lang="zh-CN" altLang="en-US" smtClean="0"/>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EF14EC-F7BA-467E-AF66-51AAA3866C3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B195108-BD57-4AA1-8DA8-2D5FBAC5DAE5}" type="datetimeFigureOut">
              <a:rPr lang="zh-CN" altLang="en-US" smtClean="0"/>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EF14EC-F7BA-467E-AF66-51AAA3866C3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95108-BD57-4AA1-8DA8-2D5FBAC5DAE5}" type="datetimeFigureOut">
              <a:rPr lang="zh-CN" altLang="en-US" smtClean="0"/>
              <a:t>2019/8/27 Tuesday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F14EC-F7BA-467E-AF66-51AAA3866C3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5240" y="4786630"/>
            <a:ext cx="9136380" cy="1036320"/>
            <a:chOff x="709" y="6680"/>
            <a:chExt cx="8040" cy="1632"/>
          </a:xfrm>
        </p:grpSpPr>
        <p:sp>
          <p:nvSpPr>
            <p:cNvPr id="33794" name="标题 1"/>
            <p:cNvSpPr txBox="1"/>
            <p:nvPr/>
          </p:nvSpPr>
          <p:spPr bwMode="auto">
            <a:xfrm>
              <a:off x="709" y="6680"/>
              <a:ext cx="8040" cy="1632"/>
            </a:xfrm>
            <a:prstGeom prst="rect">
              <a:avLst/>
            </a:prstGeom>
            <a:solidFill>
              <a:schemeClr val="bg1">
                <a:alpha val="1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baseline="30000">
                  <a:solidFill>
                    <a:schemeClr val="tx1"/>
                  </a:solidFill>
                  <a:latin typeface="黑体" panose="02010609060101010101" pitchFamily="49" charset="-122"/>
                  <a:ea typeface="黑体" panose="02010609060101010101" pitchFamily="49" charset="-122"/>
                </a:rPr>
                <a:t>*</a:t>
              </a:r>
              <a:r>
                <a:rPr lang="en-US" altLang="zh-CN" sz="4000" b="1">
                  <a:solidFill>
                    <a:schemeClr val="tx1"/>
                  </a:solidFill>
                  <a:latin typeface="黑体" panose="02010609060101010101" pitchFamily="49" charset="-122"/>
                  <a:ea typeface="黑体" panose="02010609060101010101" pitchFamily="49" charset="-122"/>
                </a:rPr>
                <a:t> </a:t>
              </a:r>
              <a:r>
                <a:rPr lang="zh-CN" altLang="en-US" sz="4000" b="1">
                  <a:solidFill>
                    <a:schemeClr val="tx1"/>
                  </a:solidFill>
                  <a:latin typeface="黑体" panose="02010609060101010101" pitchFamily="49" charset="-122"/>
                  <a:ea typeface="黑体" panose="02010609060101010101" pitchFamily="49" charset="-122"/>
                </a:rPr>
                <a:t>美丽的颜色</a:t>
              </a:r>
            </a:p>
          </p:txBody>
        </p:sp>
        <p:cxnSp>
          <p:nvCxnSpPr>
            <p:cNvPr id="11" name="直接连接符 10"/>
            <p:cNvCxnSpPr/>
            <p:nvPr/>
          </p:nvCxnSpPr>
          <p:spPr>
            <a:xfrm>
              <a:off x="3146" y="7955"/>
              <a:ext cx="31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5" name="Rectangle 13"/>
          <p:cNvSpPr>
            <a:spLocks noChangeArrowheads="1"/>
          </p:cNvSpPr>
          <p:nvPr/>
        </p:nvSpPr>
        <p:spPr bwMode="auto">
          <a:xfrm>
            <a:off x="160020" y="4043680"/>
            <a:ext cx="8824595" cy="2158365"/>
          </a:xfrm>
          <a:prstGeom prst="rect">
            <a:avLst/>
          </a:prstGeom>
          <a:noFill/>
          <a:ln w="9525">
            <a:noFill/>
            <a:miter lim="800000"/>
          </a:ln>
          <a:effectLst/>
        </p:spPr>
        <p:txBody>
          <a:bodyPr wrap="square" anchor="ct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2. 本文第一段内容在全文中有什么作用？</a:t>
            </a:r>
          </a:p>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    </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“极大的快乐”“奇异的新的开始”“艰苦而且微妙的快乐”这些短语的使用，极大地</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增强了文章的吸引力，激发了读者的阅读兴趣，同时也设置了悬念</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a:t>
            </a:r>
          </a:p>
        </p:txBody>
      </p:sp>
      <p:grpSp>
        <p:nvGrpSpPr>
          <p:cNvPr id="3" name="组合 2"/>
          <p:cNvGrpSpPr/>
          <p:nvPr/>
        </p:nvGrpSpPr>
        <p:grpSpPr>
          <a:xfrm>
            <a:off x="227330" y="346075"/>
            <a:ext cx="2346325" cy="583345"/>
            <a:chOff x="342" y="486"/>
            <a:chExt cx="3695" cy="1089"/>
          </a:xfrm>
        </p:grpSpPr>
        <p:pic>
          <p:nvPicPr>
            <p:cNvPr id="7" name="图片 6" descr="00 图标-04"/>
            <p:cNvPicPr>
              <a:picLocks noChangeAspect="1"/>
            </p:cNvPicPr>
            <p:nvPr/>
          </p:nvPicPr>
          <p:blipFill>
            <a:blip r:embed="rId2" cstate="print"/>
            <a:stretch>
              <a:fillRect/>
            </a:stretch>
          </p:blipFill>
          <p:spPr>
            <a:xfrm>
              <a:off x="342" y="486"/>
              <a:ext cx="3695" cy="1074"/>
            </a:xfrm>
            <a:prstGeom prst="rect">
              <a:avLst/>
            </a:prstGeom>
          </p:spPr>
        </p:pic>
        <p:sp>
          <p:nvSpPr>
            <p:cNvPr id="4" name="文本框 3"/>
            <p:cNvSpPr txBox="1"/>
            <p:nvPr/>
          </p:nvSpPr>
          <p:spPr>
            <a:xfrm>
              <a:off x="628" y="486"/>
              <a:ext cx="2848" cy="108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课文解析</a:t>
              </a:r>
            </a:p>
          </p:txBody>
        </p:sp>
      </p:grpSp>
      <p:sp>
        <p:nvSpPr>
          <p:cNvPr id="5" name="矩形 4"/>
          <p:cNvSpPr/>
          <p:nvPr/>
        </p:nvSpPr>
        <p:spPr>
          <a:xfrm>
            <a:off x="3495040" y="1066165"/>
            <a:ext cx="2289175" cy="521970"/>
          </a:xfrm>
          <a:prstGeom prst="rect">
            <a:avLst/>
          </a:prstGeom>
          <a:solidFill>
            <a:srgbClr val="0070C0">
              <a:alpha val="50000"/>
            </a:srgbClr>
          </a:solidFill>
          <a:ln w="25400">
            <a:solidFill>
              <a:srgbClr val="00206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800" b="1" dirty="0">
                <a:solidFill>
                  <a:srgbClr val="C00000"/>
                </a:solidFill>
                <a:latin typeface="黑体" panose="02010609060101010101" pitchFamily="49" charset="-122"/>
                <a:ea typeface="黑体" panose="02010609060101010101" pitchFamily="49" charset="-122"/>
                <a:sym typeface="+mn-ea"/>
              </a:rPr>
              <a:t>第一部分（</a:t>
            </a:r>
            <a:r>
              <a:rPr lang="en-US" altLang="zh-CN" sz="2800" b="1" dirty="0">
                <a:solidFill>
                  <a:srgbClr val="C00000"/>
                </a:solidFill>
                <a:latin typeface="黑体" panose="02010609060101010101" pitchFamily="49" charset="-122"/>
                <a:ea typeface="黑体" panose="02010609060101010101" pitchFamily="49" charset="-122"/>
                <a:sym typeface="+mn-ea"/>
              </a:rPr>
              <a:t>1</a:t>
            </a:r>
            <a:r>
              <a:rPr lang="zh-CN" altLang="en-US" sz="2800" b="1" dirty="0">
                <a:solidFill>
                  <a:srgbClr val="C00000"/>
                </a:solidFill>
                <a:latin typeface="黑体" panose="02010609060101010101" pitchFamily="49" charset="-122"/>
                <a:ea typeface="黑体" panose="02010609060101010101" pitchFamily="49" charset="-122"/>
                <a:sym typeface="+mn-ea"/>
              </a:rPr>
              <a:t>）</a:t>
            </a:r>
            <a:endParaRPr kumimoji="0" lang="zh-CN" altLang="en-US" sz="2800" b="1"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sym typeface="+mn-ea"/>
            </a:endParaRPr>
          </a:p>
        </p:txBody>
      </p:sp>
      <p:sp>
        <p:nvSpPr>
          <p:cNvPr id="2" name="Rectangle 17"/>
          <p:cNvSpPr>
            <a:spLocks noChangeArrowheads="1"/>
          </p:cNvSpPr>
          <p:nvPr/>
        </p:nvSpPr>
        <p:spPr bwMode="auto">
          <a:xfrm>
            <a:off x="227330" y="1783080"/>
            <a:ext cx="8823960" cy="1986280"/>
          </a:xfrm>
          <a:prstGeom prst="rect">
            <a:avLst/>
          </a:prstGeom>
          <a:noFill/>
          <a:ln w="9525">
            <a:noFill/>
            <a:miter lim="800000"/>
          </a:ln>
          <a:effectLst/>
        </p:spPr>
        <p:txBody>
          <a:bodyPr wrap="square" anchor="ctr">
            <a:spAutoFit/>
          </a:bodyPr>
          <a:lstStyle/>
          <a:p>
            <a:pPr marL="0" marR="0" lvl="0" indent="0" algn="l" defTabSz="914400" rtl="0" eaLnBrk="0" fontAlgn="base" latinLnBrk="0" hangingPunct="0">
              <a:lnSpc>
                <a:spcPct val="11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1.</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“玛丽居里现在又要在一个残破的小屋里，尝到新的极大的快乐了。”句中的“极大”一词，有什么作用？</a:t>
            </a:r>
            <a:endPar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0" fontAlgn="base" latinLnBrk="0" hangingPunct="0">
              <a:lnSpc>
                <a:spcPct val="11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    “极大”指到了极点，表明没有比这更快乐的了。写出了</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居里夫人献身科学工作的热忱和顽强</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a:t>
            </a:r>
            <a:endParaRPr kumimoji="0" lang="zh-CN"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565">
                                            <p:txEl>
                                              <p:pRg st="0" end="0"/>
                                            </p:txEl>
                                          </p:spTgt>
                                        </p:tgtEl>
                                        <p:attrNameLst>
                                          <p:attrName>style.visibility</p:attrName>
                                        </p:attrNameLst>
                                      </p:cBhvr>
                                      <p:to>
                                        <p:strVal val="visible"/>
                                      </p:to>
                                    </p:set>
                                    <p:anim calcmode="lin" valueType="num">
                                      <p:cBhvr additive="base">
                                        <p:cTn id="30" dur="500" fill="hold"/>
                                        <p:tgtEl>
                                          <p:spTgt spid="23565">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35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3565">
                                            <p:txEl>
                                              <p:pRg st="1" end="1"/>
                                            </p:txEl>
                                          </p:spTgt>
                                        </p:tgtEl>
                                        <p:attrNameLst>
                                          <p:attrName>style.visibility</p:attrName>
                                        </p:attrNameLst>
                                      </p:cBhvr>
                                      <p:to>
                                        <p:strVal val="visible"/>
                                      </p:to>
                                    </p:set>
                                    <p:anim calcmode="lin" valueType="num">
                                      <p:cBhvr additive="base">
                                        <p:cTn id="36" dur="500" fill="hold"/>
                                        <p:tgtEl>
                                          <p:spTgt spid="23565">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356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0" name="Rectangle 14"/>
          <p:cNvSpPr>
            <a:spLocks noChangeArrowheads="1"/>
          </p:cNvSpPr>
          <p:nvPr/>
        </p:nvSpPr>
        <p:spPr bwMode="auto">
          <a:xfrm>
            <a:off x="836295" y="1510983"/>
            <a:ext cx="7821930" cy="4310380"/>
          </a:xfrm>
          <a:prstGeom prst="rect">
            <a:avLst/>
          </a:prstGeom>
          <a:noFill/>
          <a:ln w="9525">
            <a:noFill/>
            <a:miter lim="800000"/>
          </a:ln>
          <a:effectLst/>
        </p:spPr>
        <p:txBody>
          <a:bodyPr wrap="square" anchor="ctr">
            <a:spAutoFit/>
          </a:body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3.</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第二段描写他们的工作环境，运用了哪些手法？有何作用？</a:t>
            </a:r>
            <a:endPar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4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    运用了</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对比</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和</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夸张</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。夸张修辞手法的使用，突出强调了居里夫妇工作环境的冷、简陋、恶劣。同时，这种</a:t>
            </a:r>
            <a:r>
              <a:rPr kumimoji="0" lang="zh-CN" altLang="en-US" sz="2800" b="1" i="0" u="sng"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极端恶劣的工作环境</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与下文他们的</a:t>
            </a:r>
            <a:r>
              <a:rPr kumimoji="0" lang="zh-CN" altLang="en-US" sz="2800" b="1" i="0" u="sng"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高昂的工作热情</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形成鲜明的</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对比</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，进一步</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表现出了他们执着、坚定的科研精神和忘我的工作态度</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a:t>
            </a:r>
          </a:p>
        </p:txBody>
      </p:sp>
      <p:sp>
        <p:nvSpPr>
          <p:cNvPr id="4" name="矩形 3"/>
          <p:cNvSpPr/>
          <p:nvPr/>
        </p:nvSpPr>
        <p:spPr>
          <a:xfrm>
            <a:off x="3274695" y="748665"/>
            <a:ext cx="2987040" cy="521970"/>
          </a:xfrm>
          <a:prstGeom prst="rect">
            <a:avLst/>
          </a:prstGeom>
          <a:solidFill>
            <a:srgbClr val="0070C0">
              <a:alpha val="50000"/>
            </a:srgbClr>
          </a:solidFill>
          <a:ln w="25400">
            <a:solidFill>
              <a:srgbClr val="00206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第二部分（</a:t>
            </a:r>
            <a:r>
              <a:rPr kumimoji="0" lang="en-US" altLang="zh-CN" sz="28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2-14</a:t>
            </a:r>
            <a:r>
              <a:rPr kumimoji="0" lang="zh-CN" altLang="en-US" sz="28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590">
                                            <p:txEl>
                                              <p:pRg st="0" end="0"/>
                                            </p:txEl>
                                          </p:spTgt>
                                        </p:tgtEl>
                                        <p:attrNameLst>
                                          <p:attrName>style.visibility</p:attrName>
                                        </p:attrNameLst>
                                      </p:cBhvr>
                                      <p:to>
                                        <p:strVal val="visible"/>
                                      </p:to>
                                    </p:set>
                                    <p:anim calcmode="lin" valueType="num">
                                      <p:cBhvr additive="base">
                                        <p:cTn id="12" dur="500" fill="hold"/>
                                        <p:tgtEl>
                                          <p:spTgt spid="2459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45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590">
                                            <p:txEl>
                                              <p:pRg st="1" end="1"/>
                                            </p:txEl>
                                          </p:spTgt>
                                        </p:tgtEl>
                                        <p:attrNameLst>
                                          <p:attrName>style.visibility</p:attrName>
                                        </p:attrNameLst>
                                      </p:cBhvr>
                                      <p:to>
                                        <p:strVal val="visible"/>
                                      </p:to>
                                    </p:set>
                                    <p:anim calcmode="lin" valueType="num">
                                      <p:cBhvr additive="base">
                                        <p:cTn id="18" dur="500" fill="hold"/>
                                        <p:tgtEl>
                                          <p:spTgt spid="2459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59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0035" y="690245"/>
            <a:ext cx="5814695" cy="5477510"/>
          </a:xfrm>
          <a:prstGeom prst="rect">
            <a:avLst/>
          </a:prstGeom>
        </p:spPr>
        <p:txBody>
          <a:bodyPr wrap="square">
            <a:spAutoFit/>
          </a:bodyPr>
          <a:lstStyle/>
          <a:p>
            <a:pPr marL="0" marR="0" lvl="0" indent="0" algn="l" defTabSz="914400" rtl="0" eaLnBrk="1" fontAlgn="base" latinLnBrk="0" hangingPunct="1">
              <a:lnSpc>
                <a:spcPct val="125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 4.</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如何理解在此恶劣环境下的“最美好”“最快乐”的几年？</a:t>
            </a:r>
            <a:endPar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    在这几年里，尽管环境恶劣，工作量大，但正是由于居里夫人“把精力完全用在工作上”，最终成功地提取出了镭。正是这几年的</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艰苦努力</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，使他们最终获得了巨大的</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成功</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，为人类的进步做出了巨大的</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贡献</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，所以是“最美好”“最快乐”的几年。</a:t>
            </a:r>
          </a:p>
        </p:txBody>
      </p:sp>
      <p:pic>
        <p:nvPicPr>
          <p:cNvPr id="3" name="图片 2"/>
          <p:cNvPicPr>
            <a:picLocks noChangeAspect="1"/>
          </p:cNvPicPr>
          <p:nvPr/>
        </p:nvPicPr>
        <p:blipFill>
          <a:blip r:embed="rId2" cstate="print"/>
          <a:srcRect b="4757"/>
          <a:stretch>
            <a:fillRect/>
          </a:stretch>
        </p:blipFill>
        <p:spPr>
          <a:xfrm>
            <a:off x="6094730" y="391160"/>
            <a:ext cx="2818765" cy="35090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115" y="325755"/>
            <a:ext cx="7898130" cy="3580765"/>
          </a:xfrm>
          <a:prstGeom prst="rect">
            <a:avLst/>
          </a:prstGeom>
        </p:spPr>
        <p:txBody>
          <a:bodyPr wrap="square">
            <a:spAutoFit/>
          </a:bodyPr>
          <a:lstStyle/>
          <a:p>
            <a:pPr marL="0" marR="0" lvl="0" indent="0" algn="l" defTabSz="914400" rtl="0" eaLnBrk="1" fontAlgn="base" latinLnBrk="0" hangingPunct="1">
              <a:lnSpc>
                <a:spcPct val="135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5.</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“玛丽在院子里穿着满是尘污和酸渍的旧工作服，头发被风吹得飘起来，周围的烟刺激着眼睛和咽喉。”这样描写有什么作用？</a:t>
            </a:r>
            <a:endPar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35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    此段的</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细节描写</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，进一步表现出了玛丽的工作强度之大，工作之艰辛，环境之恶劣，从而</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刻画出她忘我的工作态度和执着的追求精神</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a:t>
            </a:r>
          </a:p>
        </p:txBody>
      </p:sp>
      <p:pic>
        <p:nvPicPr>
          <p:cNvPr id="3" name="图片 2"/>
          <p:cNvPicPr>
            <a:picLocks noChangeAspect="1"/>
          </p:cNvPicPr>
          <p:nvPr/>
        </p:nvPicPr>
        <p:blipFill>
          <a:blip r:embed="rId2" cstate="print"/>
          <a:stretch>
            <a:fillRect/>
          </a:stretch>
        </p:blipFill>
        <p:spPr>
          <a:xfrm>
            <a:off x="3949065" y="3917950"/>
            <a:ext cx="3746500" cy="2497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9435" y="594995"/>
            <a:ext cx="8004810" cy="2566035"/>
          </a:xfrm>
          <a:prstGeom prst="rect">
            <a:avLst/>
          </a:prstGeom>
        </p:spPr>
        <p:txBody>
          <a:bodyPr wrap="square">
            <a:spAutoFit/>
          </a:bodyPr>
          <a:lstStyle/>
          <a:p>
            <a:pPr marL="0" marR="0" lvl="0" indent="0" algn="l" defTabSz="914400" rtl="0" eaLnBrk="1" fontAlgn="base" latinLnBrk="0" hangingPunct="1">
              <a:lnSpc>
                <a:spcPct val="115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6.</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第十段运用了哪种修辞手法？有何作用？</a:t>
            </a:r>
          </a:p>
          <a:p>
            <a:pPr marL="0" marR="0" lvl="0" indent="0" algn="l" defTabSz="914400" rtl="0" eaLnBrk="1" fontAlgn="base" latinLnBrk="0" hangingPunct="1">
              <a:lnSpc>
                <a:spcPct val="115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    运用</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比喻</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的修辞手法，将她“一个人”比作“一家工厂”，</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形象地突出了玛丽工作之艰巨，所遇到的困难之大，进一步赞扬了她坚定的科学信念和执着的追求</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a:t>
            </a:r>
          </a:p>
        </p:txBody>
      </p:sp>
      <p:sp>
        <p:nvSpPr>
          <p:cNvPr id="35853" name="矩形 3"/>
          <p:cNvSpPr/>
          <p:nvPr/>
        </p:nvSpPr>
        <p:spPr>
          <a:xfrm>
            <a:off x="570230" y="3161030"/>
            <a:ext cx="8004175" cy="3449955"/>
          </a:xfrm>
          <a:prstGeom prst="rect">
            <a:avLst/>
          </a:prstGeom>
          <a:noFill/>
          <a:ln w="9525">
            <a:noFill/>
          </a:ln>
        </p:spPr>
        <p:txBody>
          <a:bodyPr wrap="square" anchor="t">
            <a:spAutoFit/>
          </a:bodyPr>
          <a:lstStyle/>
          <a:p>
            <a:pPr>
              <a:lnSpc>
                <a:spcPct val="130000"/>
              </a:lnSpc>
            </a:pPr>
            <a:r>
              <a:rPr lang="en-US" altLang="zh-CN"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7.</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rPr>
              <a:t>“但是镭要保持它的神秘性，丝毫不希望人类认识它。”这句话运用了什么修辞方法？有什么作用？</a:t>
            </a:r>
          </a:p>
          <a:p>
            <a:pPr>
              <a:lnSpc>
                <a:spcPct val="130000"/>
              </a:lnSpc>
            </a:pPr>
            <a:r>
              <a:rPr lang="zh-CN" altLang="en-US" sz="2800" b="1"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800" b="1"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拟人</a:t>
            </a:r>
            <a:r>
              <a:rPr lang="zh-CN" altLang="en-US" sz="2800" b="1"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修辞手法的使用，将镭</a:t>
            </a:r>
            <a:r>
              <a:rPr lang="zh-CN" altLang="en-US" sz="2800" b="1"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人格化</a:t>
            </a:r>
            <a:r>
              <a:rPr lang="zh-CN" altLang="en-US" sz="2800" b="1"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，形象地体现了</a:t>
            </a:r>
            <a:r>
              <a:rPr lang="zh-CN" altLang="en-US" sz="2800" b="1"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镭的提炼是如此之艰难</a:t>
            </a:r>
            <a:r>
              <a:rPr lang="zh-CN" altLang="en-US" sz="2800" b="1"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。同时也使语言生动、活泼，从而</a:t>
            </a:r>
            <a:r>
              <a:rPr lang="zh-CN" altLang="en-US" sz="2800" b="1"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增强了文章的感染力</a:t>
            </a:r>
            <a:r>
              <a:rPr lang="zh-CN" altLang="en-US" sz="2800" b="1"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53">
                                            <p:txEl>
                                              <p:pRg st="0" end="0"/>
                                            </p:txEl>
                                          </p:spTgt>
                                        </p:tgtEl>
                                        <p:attrNameLst>
                                          <p:attrName>style.visibility</p:attrName>
                                        </p:attrNameLst>
                                      </p:cBhvr>
                                      <p:to>
                                        <p:strVal val="visible"/>
                                      </p:to>
                                    </p:set>
                                    <p:anim calcmode="lin" valueType="num">
                                      <p:cBhvr additive="base">
                                        <p:cTn id="19" dur="500" fill="hold"/>
                                        <p:tgtEl>
                                          <p:spTgt spid="3585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853">
                                            <p:txEl>
                                              <p:pRg st="1" end="1"/>
                                            </p:txEl>
                                          </p:spTgt>
                                        </p:tgtEl>
                                        <p:attrNameLst>
                                          <p:attrName>style.visibility</p:attrName>
                                        </p:attrNameLst>
                                      </p:cBhvr>
                                      <p:to>
                                        <p:strVal val="visible"/>
                                      </p:to>
                                    </p:set>
                                    <p:anim calcmode="lin" valueType="num">
                                      <p:cBhvr additive="base">
                                        <p:cTn id="25" dur="500" fill="hold"/>
                                        <p:tgtEl>
                                          <p:spTgt spid="3585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5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9745" y="652145"/>
            <a:ext cx="7452995" cy="5003165"/>
          </a:xfrm>
          <a:prstGeom prst="rect">
            <a:avLst/>
          </a:prstGeom>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8.“</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他们在这个木板屋里过着‘反自然’的生活。”如何理解“反自然”？</a:t>
            </a:r>
            <a:r>
              <a:rPr kumimoji="0" lang="en-US" altLang="zh-CN"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 </a:t>
            </a:r>
            <a:endParaRPr kumimoji="0" lang="en-US" altLang="zh-CN" sz="24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   </a:t>
            </a:r>
            <a:r>
              <a:rPr kumimoji="0" lang="en-US" altLang="zh-CN"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  </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“反自然”是指</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工作强度大、时间长，远远超出人的身体极限</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。句子表现出了作者欣赏父母两人工作的密切配合</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和感情的和谐，对父母在</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科学实验期间的协调的共</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同生活发出了由衷的赞美。</a:t>
            </a:r>
          </a:p>
        </p:txBody>
      </p:sp>
      <p:pic>
        <p:nvPicPr>
          <p:cNvPr id="4" name="图片 3"/>
          <p:cNvPicPr>
            <a:picLocks noChangeAspect="1"/>
          </p:cNvPicPr>
          <p:nvPr/>
        </p:nvPicPr>
        <p:blipFill>
          <a:blip r:embed="rId2" cstate="print"/>
          <a:srcRect b="6344"/>
          <a:stretch>
            <a:fillRect/>
          </a:stretch>
        </p:blipFill>
        <p:spPr>
          <a:xfrm>
            <a:off x="4793615" y="3202940"/>
            <a:ext cx="4137660" cy="28759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52805" y="1329055"/>
            <a:ext cx="7472680" cy="5128895"/>
          </a:xfrm>
          <a:prstGeom prst="rect">
            <a:avLst/>
          </a:prstGeom>
        </p:spPr>
        <p:txBody>
          <a:bodyPr wrap="square">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9.</a:t>
            </a:r>
            <a:r>
              <a:rPr kumimoji="0" lang="zh-CN" altLang="en-US"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本文多次引用居里夫人的记录，有何作用？</a:t>
            </a:r>
            <a:endParaRPr kumimoji="0" lang="en-US" altLang="zh-CN" sz="28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    文中多次引用居里夫人自己的记录，一方面增强文章记事的</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可信性、真实性</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，另一方面更</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直接地表现居里夫人的内心世界，增强文章的感染力</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。居里夫人这段话揭示了“我们仍然觉得很快乐”的一个原因</a:t>
            </a:r>
            <a:r>
              <a:rPr kumimoji="0" lang="en-US" altLang="zh-CN"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在一种独特的专心景况中过日子。</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表达了这位伟大的科学家对宁静、专注生活的热爱，以及她执着的工作态度，将自己的生命融入科学事业的献身精神</a:t>
            </a: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a:t>
            </a:r>
          </a:p>
        </p:txBody>
      </p:sp>
      <p:sp>
        <p:nvSpPr>
          <p:cNvPr id="17" name="矩形 16"/>
          <p:cNvSpPr/>
          <p:nvPr/>
        </p:nvSpPr>
        <p:spPr>
          <a:xfrm>
            <a:off x="3122930" y="607695"/>
            <a:ext cx="2933065" cy="521970"/>
          </a:xfrm>
          <a:prstGeom prst="rect">
            <a:avLst/>
          </a:prstGeom>
          <a:solidFill>
            <a:srgbClr val="0070C0">
              <a:alpha val="50000"/>
            </a:srgbClr>
          </a:solidFill>
          <a:ln w="25400">
            <a:solidFill>
              <a:srgbClr val="00206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第三部分（</a:t>
            </a:r>
            <a:r>
              <a:rPr kumimoji="0" lang="en-US" altLang="zh-CN" sz="28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15-25</a:t>
            </a:r>
            <a:r>
              <a:rPr kumimoji="0" lang="zh-CN" altLang="en-US" sz="28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650" y="919163"/>
            <a:ext cx="7632700" cy="5515610"/>
          </a:xfrm>
          <a:prstGeom prst="rect">
            <a:avLst/>
          </a:prstGeom>
        </p:spPr>
        <p:txBody>
          <a:bodyPr>
            <a:spAutoFit/>
          </a:bodyPr>
          <a:lstStyle/>
          <a:p>
            <a:pPr marL="0" marR="0" lvl="0" indent="0" algn="l" defTabSz="914400" rtl="0" eaLnBrk="1" fontAlgn="base" latinLnBrk="0" hangingPunct="1">
              <a:lnSpc>
                <a:spcPct val="14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 10.</a:t>
            </a: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“他们走进他们的领域，走进他们的梦境。”请品析这句话的含义。</a:t>
            </a:r>
          </a:p>
          <a:p>
            <a:pPr marL="0" marR="0" lvl="0" indent="0" algn="l" defTabSz="914400" rtl="0" eaLnBrk="1" fontAlgn="base" latinLnBrk="0" hangingPunct="1">
              <a:lnSpc>
                <a:spcPct val="14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黑体" panose="02010609060101010101" pitchFamily="49" charset="-122"/>
              </a:rPr>
              <a:t>    </a:t>
            </a:r>
            <a:r>
              <a:rPr lang="zh-CN" altLang="en-US" sz="2800" b="1"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“领域”，在这里指他们的学术范围，后面的“梦境”又将其</a:t>
            </a:r>
            <a:r>
              <a:rPr lang="zh-CN" altLang="en-US" sz="2800" b="1"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形象化</a:t>
            </a:r>
            <a:r>
              <a:rPr lang="zh-CN" altLang="en-US" sz="2800" b="1"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，将其</a:t>
            </a:r>
            <a:r>
              <a:rPr lang="zh-CN" altLang="en-US" sz="2800" b="1"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比喻为美妙的境界</a:t>
            </a:r>
            <a:r>
              <a:rPr lang="zh-CN" altLang="en-US" sz="2800" b="1"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，这就将居里夫妇热爱科学的情怀又一次显现了出来。这句话表现了居里夫妇早已把艰苦的提炼镭的过程当成一种美好的追求，一种美丽的梦境，进而</a:t>
            </a:r>
            <a:r>
              <a:rPr lang="zh-CN" altLang="en-US" sz="2800" b="1"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衬托出了他们乐观、坚定、执着的品质</a:t>
            </a:r>
            <a:r>
              <a:rPr lang="zh-CN" altLang="en-US" sz="2800" b="1"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endPar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a:spLocks noChangeArrowheads="1"/>
          </p:cNvSpPr>
          <p:nvPr/>
        </p:nvSpPr>
        <p:spPr bwMode="auto">
          <a:xfrm>
            <a:off x="227330" y="1267460"/>
            <a:ext cx="8536940" cy="5629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20000"/>
              </a:lnSpc>
            </a:pPr>
            <a:r>
              <a:rPr lang="zh-CN" altLang="zh-CN" sz="2400" b="1">
                <a:latin typeface="黑体" panose="02010609060101010101" pitchFamily="49" charset="-122"/>
                <a:ea typeface="黑体" panose="02010609060101010101" pitchFamily="49" charset="-122"/>
                <a:cs typeface="黑体" panose="02010609060101010101" pitchFamily="49" charset="-122"/>
              </a:rPr>
              <a:t>（</a:t>
            </a:r>
            <a:r>
              <a:rPr lang="en-US" altLang="zh-CN" sz="2400" b="1">
                <a:latin typeface="黑体" panose="02010609060101010101" pitchFamily="49" charset="-122"/>
                <a:ea typeface="黑体" panose="02010609060101010101" pitchFamily="49" charset="-122"/>
                <a:cs typeface="黑体" panose="02010609060101010101" pitchFamily="49" charset="-122"/>
              </a:rPr>
              <a:t>1</a:t>
            </a:r>
            <a:r>
              <a:rPr lang="zh-CN" altLang="zh-CN" sz="2400" b="1">
                <a:latin typeface="黑体" panose="02010609060101010101" pitchFamily="49" charset="-122"/>
                <a:ea typeface="黑体" panose="02010609060101010101" pitchFamily="49" charset="-122"/>
                <a:cs typeface="黑体" panose="02010609060101010101" pitchFamily="49" charset="-122"/>
              </a:rPr>
              <a:t>）</a:t>
            </a:r>
            <a:r>
              <a:rPr lang="zh-CN" altLang="en-US" sz="2400" b="1">
                <a:latin typeface="黑体" panose="02010609060101010101" pitchFamily="49" charset="-122"/>
                <a:ea typeface="黑体" panose="02010609060101010101" pitchFamily="49" charset="-122"/>
                <a:cs typeface="黑体" panose="02010609060101010101" pitchFamily="49" charset="-122"/>
              </a:rPr>
              <a:t>自由朗读</a:t>
            </a:r>
            <a:r>
              <a:rPr lang="en-US" altLang="zh-CN" sz="2400" b="1">
                <a:latin typeface="黑体" panose="02010609060101010101" pitchFamily="49" charset="-122"/>
                <a:ea typeface="黑体" panose="02010609060101010101" pitchFamily="49" charset="-122"/>
                <a:cs typeface="黑体" panose="02010609060101010101" pitchFamily="49" charset="-122"/>
              </a:rPr>
              <a:t>17-26</a:t>
            </a:r>
            <a:r>
              <a:rPr lang="zh-CN" altLang="en-US" sz="2400" b="1">
                <a:latin typeface="黑体" panose="02010609060101010101" pitchFamily="49" charset="-122"/>
                <a:ea typeface="黑体" panose="02010609060101010101" pitchFamily="49" charset="-122"/>
                <a:cs typeface="黑体" panose="02010609060101010101" pitchFamily="49" charset="-122"/>
              </a:rPr>
              <a:t>段，标出文章出现的</a:t>
            </a:r>
            <a:r>
              <a:rPr lang="zh-CN" altLang="zh-CN" sz="2400" b="1">
                <a:latin typeface="黑体" panose="02010609060101010101" pitchFamily="49" charset="-122"/>
                <a:ea typeface="黑体" panose="02010609060101010101" pitchFamily="49" charset="-122"/>
                <a:cs typeface="黑体" panose="02010609060101010101" pitchFamily="49" charset="-122"/>
              </a:rPr>
              <a:t>“</a:t>
            </a:r>
            <a:r>
              <a:rPr lang="zh-CN"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美丽的颜色</a:t>
            </a:r>
            <a:r>
              <a:rPr lang="zh-CN" altLang="zh-CN" sz="2400" b="1">
                <a:latin typeface="黑体" panose="02010609060101010101" pitchFamily="49" charset="-122"/>
                <a:ea typeface="黑体" panose="02010609060101010101" pitchFamily="49" charset="-122"/>
                <a:cs typeface="黑体" panose="02010609060101010101" pitchFamily="49" charset="-122"/>
              </a:rPr>
              <a:t>”</a:t>
            </a:r>
            <a:r>
              <a:rPr lang="zh-CN" altLang="en-US" sz="2400" b="1">
                <a:latin typeface="黑体" panose="02010609060101010101" pitchFamily="49" charset="-122"/>
                <a:ea typeface="黑体" panose="02010609060101010101" pitchFamily="49" charset="-122"/>
                <a:cs typeface="黑体" panose="02010609060101010101" pitchFamily="49" charset="-122"/>
              </a:rPr>
              <a:t>。</a:t>
            </a:r>
            <a:endParaRPr lang="en-US" altLang="zh-CN" sz="2400" b="1">
              <a:latin typeface="黑体" panose="02010609060101010101" pitchFamily="49" charset="-122"/>
              <a:ea typeface="黑体" panose="02010609060101010101" pitchFamily="49" charset="-122"/>
              <a:cs typeface="黑体" panose="02010609060101010101" pitchFamily="49" charset="-122"/>
            </a:endParaRPr>
          </a:p>
          <a:p>
            <a:pPr marL="342900" indent="-342900">
              <a:lnSpc>
                <a:spcPct val="120000"/>
              </a:lnSpc>
              <a:buFont typeface="Wingdings" panose="05000000000000000000" charset="0"/>
              <a:buChar char="l"/>
            </a:pPr>
            <a:r>
              <a:rPr lang="zh-CN"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rPr>
              <a:t>玛丽有一天像期盼别人已经答应给的玩具的小孩一样，怀着热切的好奇地说：“我真想知道‘它’会是什么样子，它的相貌如何。比埃尔，在你的想象中，它是什么形状</a:t>
            </a:r>
            <a:r>
              <a:rPr lang="en-US"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rPr>
              <a:t>”这个物理学家和颜悦色地回答：“我不知道……你可以想到，我希望它有很</a:t>
            </a:r>
            <a:r>
              <a:rPr lang="zh-CN"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美丽的颜色</a:t>
            </a:r>
            <a:r>
              <a:rPr lang="zh-CN"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rPr>
              <a:t>。”</a:t>
            </a:r>
          </a:p>
          <a:p>
            <a:pPr marL="342900" indent="-342900">
              <a:lnSpc>
                <a:spcPct val="120000"/>
              </a:lnSpc>
              <a:buFont typeface="Wingdings" panose="05000000000000000000" charset="0"/>
              <a:buChar char="l"/>
            </a:pPr>
            <a:r>
              <a:rPr lang="zh-CN"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rPr>
              <a:t>玛丽说：“不要点灯</a:t>
            </a:r>
            <a:r>
              <a:rPr lang="en-US"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rPr>
              <a:t>”接着轻轻地笑了笑，再说：“你记得你对我说‘我希望镭有</a:t>
            </a:r>
            <a:r>
              <a:rPr lang="zh-CN"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美丽的颜色</a:t>
            </a:r>
            <a:r>
              <a:rPr lang="zh-CN"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rPr>
              <a:t>’的那一天吗</a:t>
            </a:r>
            <a:r>
              <a:rPr lang="en-US"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rPr>
              <a:t>”</a:t>
            </a:r>
          </a:p>
          <a:p>
            <a:pPr marL="342900" indent="-342900">
              <a:lnSpc>
                <a:spcPct val="120000"/>
              </a:lnSpc>
              <a:buFont typeface="Wingdings" panose="05000000000000000000" charset="0"/>
              <a:buChar char="l"/>
            </a:pPr>
            <a:r>
              <a:rPr lang="en-US"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zh-CN"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rPr>
              <a:t>镭</a:t>
            </a:r>
            <a:r>
              <a:rPr lang="zh-CN" altLang="zh-CN" sz="2400" b="1">
                <a:solidFill>
                  <a:srgbClr val="FF00FF"/>
                </a:solidFill>
                <a:latin typeface="黑体" panose="02010609060101010101" pitchFamily="49" charset="-122"/>
                <a:ea typeface="黑体" panose="02010609060101010101" pitchFamily="49" charset="-122"/>
                <a:cs typeface="黑体" panose="02010609060101010101" pitchFamily="49" charset="-122"/>
              </a:rPr>
              <a:t>不只有</a:t>
            </a:r>
            <a:r>
              <a:rPr lang="zh-CN"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美丽的颜色</a:t>
            </a:r>
            <a:r>
              <a:rPr lang="zh-CN"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zh-CN" sz="2400" b="1">
                <a:latin typeface="黑体" panose="02010609060101010101" pitchFamily="49" charset="-122"/>
                <a:ea typeface="黑体" panose="02010609060101010101" pitchFamily="49" charset="-122"/>
                <a:cs typeface="黑体" panose="02010609060101010101" pitchFamily="49" charset="-122"/>
              </a:rPr>
              <a:t>它</a:t>
            </a:r>
            <a:r>
              <a:rPr lang="zh-CN" altLang="zh-CN" sz="2400" b="1">
                <a:solidFill>
                  <a:srgbClr val="FF00FF"/>
                </a:solidFill>
                <a:latin typeface="黑体" panose="02010609060101010101" pitchFamily="49" charset="-122"/>
                <a:ea typeface="黑体" panose="02010609060101010101" pitchFamily="49" charset="-122"/>
                <a:cs typeface="黑体" panose="02010609060101010101" pitchFamily="49" charset="-122"/>
              </a:rPr>
              <a:t>还</a:t>
            </a:r>
            <a:r>
              <a:rPr lang="zh-CN" altLang="zh-CN" sz="2400" b="1">
                <a:solidFill>
                  <a:srgbClr val="0000FF"/>
                </a:solidFill>
                <a:latin typeface="黑体" panose="02010609060101010101" pitchFamily="49" charset="-122"/>
                <a:ea typeface="黑体" panose="02010609060101010101" pitchFamily="49" charset="-122"/>
                <a:cs typeface="黑体" panose="02010609060101010101" pitchFamily="49" charset="-122"/>
              </a:rPr>
              <a:t>自动发光</a:t>
            </a:r>
            <a:r>
              <a:rPr lang="en-US" altLang="zh-CN" sz="2400" b="1">
                <a:solidFill>
                  <a:srgbClr val="FF00FF"/>
                </a:solidFill>
                <a:latin typeface="黑体" panose="02010609060101010101" pitchFamily="49" charset="-122"/>
                <a:ea typeface="黑体" panose="02010609060101010101" pitchFamily="49" charset="-122"/>
                <a:cs typeface="黑体" panose="02010609060101010101" pitchFamily="49" charset="-122"/>
              </a:rPr>
              <a:t>!</a:t>
            </a:r>
            <a:endParaRPr lang="zh-CN" altLang="zh-CN" sz="2000" b="1">
              <a:solidFill>
                <a:srgbClr val="FF00FF"/>
              </a:solidFill>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zh-CN" sz="2400" b="1">
                <a:latin typeface="黑体" panose="02010609060101010101" pitchFamily="49" charset="-122"/>
                <a:ea typeface="黑体" panose="02010609060101010101" pitchFamily="49" charset="-122"/>
                <a:cs typeface="黑体" panose="02010609060101010101" pitchFamily="49" charset="-122"/>
              </a:rPr>
              <a:t>（</a:t>
            </a:r>
            <a:r>
              <a:rPr lang="en-US" altLang="zh-CN" sz="2400" b="1">
                <a:latin typeface="黑体" panose="02010609060101010101" pitchFamily="49" charset="-122"/>
                <a:ea typeface="黑体" panose="02010609060101010101" pitchFamily="49" charset="-122"/>
                <a:cs typeface="黑体" panose="02010609060101010101" pitchFamily="49" charset="-122"/>
              </a:rPr>
              <a:t>2</a:t>
            </a:r>
            <a:r>
              <a:rPr lang="zh-CN" altLang="zh-CN" sz="2400" b="1">
                <a:latin typeface="黑体" panose="02010609060101010101" pitchFamily="49" charset="-122"/>
                <a:ea typeface="黑体" panose="02010609060101010101" pitchFamily="49" charset="-122"/>
                <a:cs typeface="黑体" panose="02010609060101010101" pitchFamily="49" charset="-122"/>
              </a:rPr>
              <a:t>）朗读</a:t>
            </a:r>
            <a:r>
              <a:rPr lang="zh-CN" altLang="en-US" sz="2400" b="1">
                <a:latin typeface="黑体" panose="02010609060101010101" pitchFamily="49" charset="-122"/>
                <a:ea typeface="黑体" panose="02010609060101010101" pitchFamily="49" charset="-122"/>
                <a:cs typeface="黑体" panose="02010609060101010101" pitchFamily="49" charset="-122"/>
              </a:rPr>
              <a:t>并体会三句话应该读出怎样的情感？</a:t>
            </a:r>
            <a:endParaRPr lang="en-US" altLang="zh-CN" sz="2400" b="1">
              <a:latin typeface="黑体" panose="02010609060101010101" pitchFamily="49" charset="-122"/>
              <a:ea typeface="黑体" panose="02010609060101010101" pitchFamily="49" charset="-122"/>
              <a:cs typeface="黑体" panose="02010609060101010101" pitchFamily="49" charset="-122"/>
            </a:endParaRPr>
          </a:p>
          <a:p>
            <a:r>
              <a:rPr lang="zh-CN" altLang="zh-CN" sz="2400" b="1">
                <a:solidFill>
                  <a:srgbClr val="FF00FF"/>
                </a:solidFill>
                <a:latin typeface="黑体" panose="02010609060101010101" pitchFamily="49" charset="-122"/>
                <a:ea typeface="黑体" panose="02010609060101010101" pitchFamily="49" charset="-122"/>
                <a:cs typeface="黑体" panose="02010609060101010101" pitchFamily="49" charset="-122"/>
              </a:rPr>
              <a:t>                </a:t>
            </a:r>
            <a:r>
              <a:rPr lang="zh-CN"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 温馨的期待</a:t>
            </a:r>
            <a:endParaRPr lang="zh-CN" altLang="zh-CN" sz="2000" b="1">
              <a:solidFill>
                <a:srgbClr val="FF00FF"/>
              </a:solidFill>
              <a:latin typeface="黑体" panose="02010609060101010101" pitchFamily="49" charset="-122"/>
              <a:ea typeface="黑体" panose="02010609060101010101" pitchFamily="49" charset="-122"/>
              <a:cs typeface="黑体" panose="02010609060101010101" pitchFamily="49" charset="-122"/>
            </a:endParaRPr>
          </a:p>
          <a:p>
            <a:r>
              <a:rPr lang="zh-CN"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                 神秘的确信</a:t>
            </a:r>
            <a:endPar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r>
              <a:rPr lang="zh-CN"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               情不自禁的惊喜</a:t>
            </a:r>
          </a:p>
        </p:txBody>
      </p:sp>
      <p:sp>
        <p:nvSpPr>
          <p:cNvPr id="2" name="矩形 1"/>
          <p:cNvSpPr>
            <a:spLocks noChangeArrowheads="1"/>
          </p:cNvSpPr>
          <p:nvPr/>
        </p:nvSpPr>
        <p:spPr bwMode="auto">
          <a:xfrm>
            <a:off x="7940675" y="4871403"/>
            <a:ext cx="641985" cy="645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zh-CN" sz="3600" b="1">
                <a:solidFill>
                  <a:srgbClr val="FF00FF"/>
                </a:solidFill>
                <a:effectLst>
                  <a:outerShdw blurRad="38100" dist="38100" dir="2700000" algn="tl">
                    <a:srgbClr val="000000">
                      <a:alpha val="43137"/>
                    </a:srgbClr>
                  </a:outerShdw>
                </a:effectLst>
              </a:rPr>
              <a:t>镭</a:t>
            </a:r>
          </a:p>
        </p:txBody>
      </p:sp>
      <p:cxnSp>
        <p:nvCxnSpPr>
          <p:cNvPr id="5" name="直接箭头连接符 4"/>
          <p:cNvCxnSpPr/>
          <p:nvPr/>
        </p:nvCxnSpPr>
        <p:spPr>
          <a:xfrm>
            <a:off x="7577455" y="3917633"/>
            <a:ext cx="171450" cy="5651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4" name="组合 3"/>
          <p:cNvGrpSpPr/>
          <p:nvPr/>
        </p:nvGrpSpPr>
        <p:grpSpPr>
          <a:xfrm>
            <a:off x="227330" y="354965"/>
            <a:ext cx="2346325" cy="681990"/>
            <a:chOff x="342" y="486"/>
            <a:chExt cx="3695" cy="1074"/>
          </a:xfrm>
        </p:grpSpPr>
        <p:pic>
          <p:nvPicPr>
            <p:cNvPr id="7" name="图片 6" descr="00 图标-04"/>
            <p:cNvPicPr>
              <a:picLocks noChangeAspect="1"/>
            </p:cNvPicPr>
            <p:nvPr/>
          </p:nvPicPr>
          <p:blipFill>
            <a:blip r:embed="rId2" cstate="print"/>
            <a:stretch>
              <a:fillRect/>
            </a:stretch>
          </p:blipFill>
          <p:spPr>
            <a:xfrm>
              <a:off x="342" y="486"/>
              <a:ext cx="3695" cy="1074"/>
            </a:xfrm>
            <a:prstGeom prst="rect">
              <a:avLst/>
            </a:prstGeom>
          </p:spPr>
        </p:pic>
        <p:sp>
          <p:nvSpPr>
            <p:cNvPr id="6" name="文本框 5"/>
            <p:cNvSpPr txBox="1"/>
            <p:nvPr/>
          </p:nvSpPr>
          <p:spPr>
            <a:xfrm>
              <a:off x="628" y="564"/>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细读探究</a:t>
              </a:r>
            </a:p>
          </p:txBody>
        </p:sp>
      </p:grpSp>
      <p:cxnSp>
        <p:nvCxnSpPr>
          <p:cNvPr id="8" name="直接箭头连接符 7"/>
          <p:cNvCxnSpPr/>
          <p:nvPr/>
        </p:nvCxnSpPr>
        <p:spPr>
          <a:xfrm flipH="1">
            <a:off x="6858000" y="5154295"/>
            <a:ext cx="890905" cy="800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3010" name="矩形 1"/>
          <p:cNvSpPr>
            <a:spLocks noChangeArrowheads="1"/>
          </p:cNvSpPr>
          <p:nvPr/>
        </p:nvSpPr>
        <p:spPr bwMode="auto">
          <a:xfrm>
            <a:off x="3211830" y="453390"/>
            <a:ext cx="2720340" cy="583565"/>
          </a:xfrm>
          <a:prstGeom prst="rect">
            <a:avLst/>
          </a:prstGeom>
          <a:noFill/>
          <a:ln w="28575" cmpd="dbl">
            <a:solidFill>
              <a:schemeClr val="accent1">
                <a:shade val="50000"/>
              </a:schemeClr>
            </a:solidFill>
            <a:prstDash val="solid"/>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zh-CN" sz="3200" b="1">
                <a:solidFill>
                  <a:srgbClr val="FF0000"/>
                </a:solidFill>
                <a:latin typeface="黑体" panose="02010609060101010101" pitchFamily="49" charset="-122"/>
                <a:ea typeface="黑体" panose="02010609060101010101" pitchFamily="49" charset="-122"/>
              </a:rPr>
              <a:t>体会美丽感情</a:t>
            </a:r>
          </a:p>
        </p:txBody>
      </p:sp>
      <p:pic>
        <p:nvPicPr>
          <p:cNvPr id="3078" name="图片 1" descr="中国教育出版网"/>
          <p:cNvPicPr>
            <a:picLocks noChangeAspect="1"/>
          </p:cNvPicPr>
          <p:nvPr/>
        </p:nvPicPr>
        <p:blipFill>
          <a:blip r:embed="rId3" cstate="print"/>
          <a:stretch>
            <a:fillRect/>
          </a:stretch>
        </p:blipFill>
        <p:spPr>
          <a:xfrm>
            <a:off x="7622540" y="90805"/>
            <a:ext cx="1376680" cy="11772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3010"/>
                                        </p:tgtEl>
                                        <p:attrNameLst>
                                          <p:attrName>style.visibility</p:attrName>
                                        </p:attrNameLst>
                                      </p:cBhvr>
                                      <p:to>
                                        <p:strVal val="visible"/>
                                      </p:to>
                                    </p:set>
                                    <p:animEffect transition="in" filter="fade">
                                      <p:cBhvr>
                                        <p:cTn id="13" dur="500"/>
                                        <p:tgtEl>
                                          <p:spTgt spid="430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nodeType="clickEffect">
                                  <p:stCondLst>
                                    <p:cond delay="0"/>
                                  </p:stCondLst>
                                  <p:childTnLst>
                                    <p:set>
                                      <p:cBhvr>
                                        <p:cTn id="64" dur="1" fill="hold">
                                          <p:stCondLst>
                                            <p:cond delay="0"/>
                                          </p:stCondLst>
                                        </p:cTn>
                                        <p:tgtEl>
                                          <p:spTgt spid="3078"/>
                                        </p:tgtEl>
                                        <p:attrNameLst>
                                          <p:attrName>style.visibility</p:attrName>
                                        </p:attrNameLst>
                                      </p:cBhvr>
                                      <p:to>
                                        <p:strVal val="visible"/>
                                      </p:to>
                                    </p:set>
                                    <p:animEffect transition="in" filter="checkerboard(across)">
                                      <p:cBhvr>
                                        <p:cTn id="65"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01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矩形 1"/>
          <p:cNvSpPr>
            <a:spLocks noChangeArrowheads="1"/>
          </p:cNvSpPr>
          <p:nvPr/>
        </p:nvSpPr>
        <p:spPr bwMode="auto">
          <a:xfrm>
            <a:off x="3176905" y="516890"/>
            <a:ext cx="2667000" cy="583565"/>
          </a:xfrm>
          <a:prstGeom prst="rect">
            <a:avLst/>
          </a:prstGeom>
          <a:noFill/>
          <a:ln w="28575" cmpd="dbl">
            <a:solidFill>
              <a:schemeClr val="accent1">
                <a:shade val="50000"/>
              </a:schemeClr>
            </a:solidFill>
            <a:prstDash val="soli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zh-CN" sz="3200" b="1">
                <a:solidFill>
                  <a:srgbClr val="FF0000"/>
                </a:solidFill>
                <a:latin typeface="微软雅黑" panose="020B0503020204020204" charset="-122"/>
                <a:ea typeface="微软雅黑" panose="020B0503020204020204" charset="-122"/>
                <a:cs typeface="微软雅黑" panose="020B0503020204020204" charset="-122"/>
              </a:rPr>
              <a:t>体会“艰苦”</a:t>
            </a:r>
          </a:p>
        </p:txBody>
      </p:sp>
      <p:sp>
        <p:nvSpPr>
          <p:cNvPr id="3" name="矩形 2"/>
          <p:cNvSpPr>
            <a:spLocks noChangeArrowheads="1"/>
          </p:cNvSpPr>
          <p:nvPr/>
        </p:nvSpPr>
        <p:spPr bwMode="auto">
          <a:xfrm>
            <a:off x="579120" y="1250950"/>
            <a:ext cx="7862570" cy="2526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90000"/>
              </a:lnSpc>
            </a:pPr>
            <a:r>
              <a:rPr lang="zh-CN" altLang="zh-CN" sz="3200" b="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en-US" altLang="zh-CN" sz="3200" b="1">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zh-CN" sz="3200" b="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3200" b="1">
                <a:solidFill>
                  <a:schemeClr val="tx1"/>
                </a:solidFill>
                <a:latin typeface="黑体" panose="02010609060101010101" pitchFamily="49" charset="-122"/>
                <a:ea typeface="黑体" panose="02010609060101010101" pitchFamily="49" charset="-122"/>
                <a:cs typeface="黑体" panose="02010609060101010101" pitchFamily="49" charset="-122"/>
              </a:rPr>
              <a:t>探索镭的</a:t>
            </a:r>
            <a:r>
              <a:rPr lang="zh-CN" altLang="zh-CN" sz="3200" b="1">
                <a:solidFill>
                  <a:srgbClr val="FF0000"/>
                </a:solidFill>
                <a:latin typeface="黑体" panose="02010609060101010101" pitchFamily="49" charset="-122"/>
                <a:ea typeface="黑体" panose="02010609060101010101" pitchFamily="49" charset="-122"/>
                <a:cs typeface="黑体" panose="02010609060101010101" pitchFamily="49" charset="-122"/>
              </a:rPr>
              <a:t>“艰苦”</a:t>
            </a:r>
            <a:r>
              <a:rPr lang="zh-CN" altLang="zh-CN" sz="3200" b="1">
                <a:solidFill>
                  <a:schemeClr val="tx1"/>
                </a:solidFill>
                <a:latin typeface="黑体" panose="02010609060101010101" pitchFamily="49" charset="-122"/>
                <a:ea typeface="黑体" panose="02010609060101010101" pitchFamily="49" charset="-122"/>
                <a:cs typeface="黑体" panose="02010609060101010101" pitchFamily="49" charset="-122"/>
              </a:rPr>
              <a:t>体现在哪里呢？请阅读</a:t>
            </a:r>
            <a:r>
              <a:rPr lang="zh-CN" altLang="en-US" sz="3200" b="1">
                <a:solidFill>
                  <a:schemeClr val="tx1"/>
                </a:solidFill>
                <a:latin typeface="黑体" panose="02010609060101010101" pitchFamily="49" charset="-122"/>
                <a:ea typeface="黑体" panose="02010609060101010101" pitchFamily="49" charset="-122"/>
                <a:cs typeface="黑体" panose="02010609060101010101" pitchFamily="49" charset="-122"/>
              </a:rPr>
              <a:t>全</a:t>
            </a:r>
            <a:r>
              <a:rPr lang="zh-CN" altLang="zh-CN" sz="3200" b="1">
                <a:solidFill>
                  <a:schemeClr val="tx1"/>
                </a:solidFill>
                <a:latin typeface="黑体" panose="02010609060101010101" pitchFamily="49" charset="-122"/>
                <a:ea typeface="黑体" panose="02010609060101010101" pitchFamily="49" charset="-122"/>
                <a:cs typeface="黑体" panose="02010609060101010101" pitchFamily="49" charset="-122"/>
              </a:rPr>
              <a:t>文，找出并总结。</a:t>
            </a:r>
            <a:endParaRPr lang="zh-CN"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90000"/>
              </a:lnSpc>
            </a:pPr>
            <a:r>
              <a:rPr lang="en-US" altLang="zh-CN" sz="2800" b="1">
                <a:latin typeface="黑体" panose="02010609060101010101" pitchFamily="49" charset="-122"/>
                <a:ea typeface="黑体" panose="02010609060101010101" pitchFamily="49" charset="-122"/>
                <a:cs typeface="黑体" panose="02010609060101010101" pitchFamily="49" charset="-122"/>
              </a:rPr>
              <a:t>      </a:t>
            </a:r>
            <a:r>
              <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zh-CN"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rPr>
              <a:t>工作条件的差</a:t>
            </a:r>
            <a:endPar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90000"/>
              </a:lnSpc>
            </a:pP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                   设施简陋</a:t>
            </a:r>
            <a:endPar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90000"/>
              </a:lnSpc>
            </a:pPr>
            <a:r>
              <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zh-CN"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rPr>
              <a:t>工作负荷的大</a:t>
            </a:r>
            <a:endPar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90000"/>
              </a:lnSpc>
            </a:pPr>
            <a:r>
              <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zh-CN"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rPr>
              <a:t>镭的</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提取难度大</a:t>
            </a:r>
          </a:p>
        </p:txBody>
      </p:sp>
      <p:sp>
        <p:nvSpPr>
          <p:cNvPr id="6" name="矩形 5"/>
          <p:cNvSpPr>
            <a:spLocks noChangeArrowheads="1"/>
          </p:cNvSpPr>
          <p:nvPr/>
        </p:nvSpPr>
        <p:spPr bwMode="auto">
          <a:xfrm>
            <a:off x="622935" y="3857625"/>
            <a:ext cx="7775575" cy="265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zh-CN" sz="2800" b="1">
                <a:latin typeface="黑体" panose="02010609060101010101" pitchFamily="49" charset="-122"/>
                <a:ea typeface="黑体" panose="02010609060101010101" pitchFamily="49" charset="-122"/>
                <a:cs typeface="黑体" panose="02010609060101010101" pitchFamily="49" charset="-122"/>
              </a:rPr>
              <a:t>（</a:t>
            </a:r>
            <a:r>
              <a:rPr lang="zh-CN" altLang="zh-CN" sz="3200" b="1">
                <a:latin typeface="黑体" panose="02010609060101010101" pitchFamily="49" charset="-122"/>
                <a:ea typeface="黑体" panose="02010609060101010101" pitchFamily="49" charset="-122"/>
                <a:cs typeface="黑体" panose="02010609060101010101" pitchFamily="49" charset="-122"/>
              </a:rPr>
              <a:t>2）描写这些艰苦的用意何在？</a:t>
            </a:r>
            <a:endParaRPr lang="en-US"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    这些描写写出居里夫妇在恶劣的环境中还能取得巨大的成就，更能说明他们的敬业和吃苦精神精神，从侧面衬托出居里夫妇对工作的热忱和坚毅执著的品质</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1000"/>
                                        <p:tgtEl>
                                          <p:spTgt spid="6">
                                            <p:txEl>
                                              <p:pRg st="1" end="1"/>
                                            </p:txEl>
                                          </p:spTgt>
                                        </p:tgtEl>
                                      </p:cBhvr>
                                    </p:animEffect>
                                    <p:anim calcmode="lin" valueType="num">
                                      <p:cBhvr>
                                        <p:cTn id="3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文本框 99"/>
          <p:cNvSpPr txBox="1"/>
          <p:nvPr/>
        </p:nvSpPr>
        <p:spPr>
          <a:xfrm>
            <a:off x="495300" y="1420813"/>
            <a:ext cx="7866063" cy="2306955"/>
          </a:xfrm>
          <a:prstGeom prst="rect">
            <a:avLst/>
          </a:prstGeom>
          <a:noFill/>
          <a:ln w="9525">
            <a:noFill/>
          </a:ln>
        </p:spPr>
        <p:txBody>
          <a:bodyPr>
            <a:spAutoFit/>
          </a:bodyPr>
          <a:lstStyle/>
          <a:p>
            <a:pPr>
              <a:lnSpc>
                <a:spcPct val="150000"/>
              </a:lnSpc>
            </a:pPr>
            <a:r>
              <a:rPr lang="en-US" altLang="zh-CN" sz="3200" b="1" dirty="0">
                <a:latin typeface="黑体" panose="02010609060101010101" pitchFamily="49" charset="-122"/>
                <a:ea typeface="黑体" panose="02010609060101010101" pitchFamily="49" charset="-122"/>
              </a:rPr>
              <a:t>    </a:t>
            </a:r>
            <a:r>
              <a:rPr lang="zh-CN" altLang="en-US" sz="3200" b="1" dirty="0">
                <a:latin typeface="黑体" panose="02010609060101010101" pitchFamily="49" charset="-122"/>
                <a:ea typeface="黑体" panose="02010609060101010101" pitchFamily="49" charset="-122"/>
              </a:rPr>
              <a:t>诺贝尔奖是科学界的最高荣誉。那么，大家知不知道世界上第一位两次获得诺贝尔奖的科学家是谁？</a:t>
            </a:r>
          </a:p>
        </p:txBody>
      </p:sp>
      <p:pic>
        <p:nvPicPr>
          <p:cNvPr id="19460" name="图片 2" descr="3"/>
          <p:cNvPicPr>
            <a:picLocks noChangeAspect="1"/>
          </p:cNvPicPr>
          <p:nvPr/>
        </p:nvPicPr>
        <p:blipFill>
          <a:blip r:embed="rId2" cstate="print">
            <a:clrChange>
              <a:clrFrom>
                <a:srgbClr val="FBFFFA">
                  <a:alpha val="100000"/>
                </a:srgbClr>
              </a:clrFrom>
              <a:clrTo>
                <a:srgbClr val="FBFFFA">
                  <a:alpha val="100000"/>
                  <a:alpha val="0"/>
                </a:srgbClr>
              </a:clrTo>
            </a:clrChange>
          </a:blip>
          <a:stretch>
            <a:fillRect/>
          </a:stretch>
        </p:blipFill>
        <p:spPr>
          <a:xfrm>
            <a:off x="1076960" y="3728085"/>
            <a:ext cx="3895090" cy="2386330"/>
          </a:xfrm>
          <a:prstGeom prst="rect">
            <a:avLst/>
          </a:prstGeom>
          <a:noFill/>
          <a:ln w="9525">
            <a:noFill/>
          </a:ln>
        </p:spPr>
      </p:pic>
      <p:sp>
        <p:nvSpPr>
          <p:cNvPr id="4" name="文本框 3"/>
          <p:cNvSpPr txBox="1"/>
          <p:nvPr/>
        </p:nvSpPr>
        <p:spPr>
          <a:xfrm>
            <a:off x="5322570" y="4290060"/>
            <a:ext cx="2896870" cy="768350"/>
          </a:xfrm>
          <a:prstGeom prst="rect">
            <a:avLst/>
          </a:prstGeom>
          <a:noFill/>
          <a:ln w="9525">
            <a:noFill/>
          </a:ln>
        </p:spPr>
        <p:txBody>
          <a:bodyPr wrap="square">
            <a:spAutoFit/>
          </a:bodyPr>
          <a:lstStyle/>
          <a:p>
            <a:r>
              <a:rPr lang="zh-CN" altLang="en-US" sz="4400" b="1" dirty="0">
                <a:solidFill>
                  <a:srgbClr val="0000FF"/>
                </a:solidFill>
                <a:latin typeface="黑体" panose="02010609060101010101" pitchFamily="49" charset="-122"/>
                <a:ea typeface="黑体" panose="02010609060101010101" pitchFamily="49" charset="-122"/>
              </a:rPr>
              <a:t>居里夫人</a:t>
            </a:r>
          </a:p>
        </p:txBody>
      </p:sp>
      <p:grpSp>
        <p:nvGrpSpPr>
          <p:cNvPr id="14" name="组合 13"/>
          <p:cNvGrpSpPr/>
          <p:nvPr/>
        </p:nvGrpSpPr>
        <p:grpSpPr>
          <a:xfrm>
            <a:off x="245110" y="380365"/>
            <a:ext cx="2555875" cy="628650"/>
            <a:chOff x="923" y="1552"/>
            <a:chExt cx="3695" cy="891"/>
          </a:xfrm>
        </p:grpSpPr>
        <p:pic>
          <p:nvPicPr>
            <p:cNvPr id="15" name="图片 14" descr="00 图标-04"/>
            <p:cNvPicPr>
              <a:picLocks noChangeAspect="1"/>
            </p:cNvPicPr>
            <p:nvPr/>
          </p:nvPicPr>
          <p:blipFill>
            <a:blip r:embed="rId3" cstate="print"/>
            <a:stretch>
              <a:fillRect/>
            </a:stretch>
          </p:blipFill>
          <p:spPr>
            <a:xfrm>
              <a:off x="923" y="1552"/>
              <a:ext cx="3695" cy="882"/>
            </a:xfrm>
            <a:prstGeom prst="rect">
              <a:avLst/>
            </a:prstGeom>
          </p:spPr>
        </p:pic>
        <p:sp>
          <p:nvSpPr>
            <p:cNvPr id="2" name="文本框 3"/>
            <p:cNvSpPr txBox="1"/>
            <p:nvPr/>
          </p:nvSpPr>
          <p:spPr>
            <a:xfrm>
              <a:off x="1209" y="1616"/>
              <a:ext cx="2848" cy="827"/>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情境导入</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59"/>
                                        </p:tgtEl>
                                        <p:attrNameLst>
                                          <p:attrName>style.visibility</p:attrName>
                                        </p:attrNameLst>
                                      </p:cBhvr>
                                      <p:to>
                                        <p:strVal val="visible"/>
                                      </p:to>
                                    </p:set>
                                    <p:animEffect transition="in" filter="fade">
                                      <p:cBhvr>
                                        <p:cTn id="13" dur="500"/>
                                        <p:tgtEl>
                                          <p:spTgt spid="1945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9460"/>
                                        </p:tgtEl>
                                        <p:attrNameLst>
                                          <p:attrName>style.visibility</p:attrName>
                                        </p:attrNameLst>
                                      </p:cBhvr>
                                      <p:to>
                                        <p:strVal val="visible"/>
                                      </p:to>
                                    </p:set>
                                    <p:animEffect transition="in" filter="blinds(horizontal)">
                                      <p:cBhvr>
                                        <p:cTn id="18" dur="500"/>
                                        <p:tgtEl>
                                          <p:spTgt spid="19460"/>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17805" y="967105"/>
            <a:ext cx="8928735" cy="2245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2800" b="1">
                <a:solidFill>
                  <a:srgbClr val="000000"/>
                </a:solidFill>
                <a:latin typeface="黑体" panose="02010609060101010101" pitchFamily="49" charset="-122"/>
                <a:ea typeface="黑体" panose="02010609060101010101" pitchFamily="49" charset="-122"/>
                <a:cs typeface="黑体" panose="02010609060101010101" pitchFamily="49" charset="-122"/>
              </a:rPr>
              <a:t>结合以上分析，</a:t>
            </a:r>
            <a:r>
              <a:rPr lang="zh-CN" altLang="zh-CN" sz="2800" b="1">
                <a:solidFill>
                  <a:srgbClr val="000000"/>
                </a:solidFill>
                <a:latin typeface="黑体" panose="02010609060101010101" pitchFamily="49" charset="-122"/>
                <a:ea typeface="黑体" panose="02010609060101010101" pitchFamily="49" charset="-122"/>
                <a:cs typeface="黑体" panose="02010609060101010101" pitchFamily="49" charset="-122"/>
              </a:rPr>
              <a:t>为什么居里夫妇的</a:t>
            </a:r>
            <a:r>
              <a:rPr lang="zh-CN"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rPr>
              <a:t>快乐是“微妙”</a:t>
            </a:r>
            <a:r>
              <a:rPr lang="zh-CN" altLang="zh-CN" sz="2800" b="1">
                <a:solidFill>
                  <a:srgbClr val="000000"/>
                </a:solidFill>
                <a:latin typeface="黑体" panose="02010609060101010101" pitchFamily="49" charset="-122"/>
                <a:ea typeface="黑体" panose="02010609060101010101" pitchFamily="49" charset="-122"/>
                <a:cs typeface="黑体" panose="02010609060101010101" pitchFamily="49" charset="-122"/>
              </a:rPr>
              <a:t>的？</a:t>
            </a:r>
            <a:endParaRPr lang="zh-CN"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342900" indent="-342900">
              <a:buFont typeface="Wingdings" panose="05000000000000000000" charset="0"/>
              <a:buChar char="Ø"/>
            </a:pPr>
            <a:r>
              <a:rPr lang="zh-CN"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rPr>
              <a:t>因为他们</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是</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有信心、坚忍不拔的人</a:t>
            </a:r>
            <a:endPar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marL="342900" indent="-342900">
              <a:buFont typeface="Wingdings" panose="05000000000000000000" charset="0"/>
              <a:buChar char="Ø"/>
            </a:pPr>
            <a:r>
              <a:rPr lang="zh-CN"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rPr>
              <a:t>因为他们</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是</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执着勤奋的为一个目标努力的人</a:t>
            </a:r>
            <a:endParaRPr lang="en-US"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342900" indent="-342900">
              <a:buFont typeface="Wingdings" panose="05000000000000000000" charset="0"/>
              <a:buChar char="Ø"/>
            </a:pPr>
            <a:r>
              <a:rPr lang="zh-CN"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rPr>
              <a:t>因为他们</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是</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对科学研究专心致志的人</a:t>
            </a:r>
            <a:endParaRPr lang="en-US"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342900" indent="-342900">
              <a:buFont typeface="Wingdings" panose="05000000000000000000" charset="0"/>
              <a:buChar char="Ø"/>
            </a:pPr>
            <a:r>
              <a:rPr lang="zh-CN"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rPr>
              <a:t>因为他们</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rPr>
              <a:t>是</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甘于奉献、为科学献身的人</a:t>
            </a:r>
          </a:p>
        </p:txBody>
      </p:sp>
      <p:sp>
        <p:nvSpPr>
          <p:cNvPr id="3" name="矩形 2"/>
          <p:cNvSpPr>
            <a:spLocks noChangeArrowheads="1"/>
          </p:cNvSpPr>
          <p:nvPr/>
        </p:nvSpPr>
        <p:spPr bwMode="auto">
          <a:xfrm>
            <a:off x="2686368" y="3344228"/>
            <a:ext cx="6024880" cy="398780"/>
          </a:xfrm>
          <a:prstGeom prst="rect">
            <a:avLst/>
          </a:prstGeom>
          <a:solidFill>
            <a:schemeClr val="accent6">
              <a:lumMod val="60000"/>
              <a:lumOff val="4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居里夫妇这种高贵的人格</a:t>
            </a:r>
            <a:r>
              <a:rPr lang="zh-CN" altLang="en-US" sz="2000" b="1">
                <a:solidFill>
                  <a:srgbClr val="FF00FF"/>
                </a:solidFill>
                <a:latin typeface="微软雅黑" panose="020B0503020204020204" charset="-122"/>
                <a:ea typeface="微软雅黑" panose="020B0503020204020204" charset="-122"/>
                <a:cs typeface="微软雅黑" panose="020B0503020204020204" charset="-122"/>
              </a:rPr>
              <a:t>同样也呈现“美丽的颜色”</a:t>
            </a:r>
          </a:p>
        </p:txBody>
      </p:sp>
      <p:cxnSp>
        <p:nvCxnSpPr>
          <p:cNvPr id="4" name="直接箭头连接符 3"/>
          <p:cNvCxnSpPr/>
          <p:nvPr/>
        </p:nvCxnSpPr>
        <p:spPr>
          <a:xfrm flipH="1" flipV="1">
            <a:off x="7429500" y="3035300"/>
            <a:ext cx="382905" cy="2381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矩形 4"/>
          <p:cNvSpPr>
            <a:spLocks noChangeArrowheads="1"/>
          </p:cNvSpPr>
          <p:nvPr/>
        </p:nvSpPr>
        <p:spPr bwMode="auto">
          <a:xfrm>
            <a:off x="386715" y="3957955"/>
            <a:ext cx="8355965" cy="2379980"/>
          </a:xfrm>
          <a:prstGeom prst="rect">
            <a:avLst/>
          </a:prstGeom>
          <a:solidFill>
            <a:schemeClr val="accent1">
              <a:lumMod val="60000"/>
              <a:lumOff val="40000"/>
            </a:schemeClr>
          </a:solidFill>
          <a:ln w="28575" cmpd="sng">
            <a:solidFill>
              <a:schemeClr val="accent1">
                <a:shade val="50000"/>
              </a:schemeClr>
            </a:solidFill>
            <a:prstDash val="sysDot"/>
            <a:miter lim="800000"/>
          </a:ln>
        </p:spPr>
        <p:txBody>
          <a:bodyPr wrap="square">
            <a:spAutoFit/>
          </a:bodyPr>
          <a:lstStyle/>
          <a:p>
            <a:pPr algn="ctr">
              <a:lnSpc>
                <a:spcPct val="120000"/>
              </a:lnSpc>
            </a:pPr>
            <a:r>
              <a:rPr lang="zh-CN" altLang="en-US"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小结：本文以</a:t>
            </a:r>
            <a:r>
              <a:rPr lang="en-US" altLang="zh-CN"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美丽的颜色</a:t>
            </a:r>
            <a:r>
              <a:rPr lang="en-US" altLang="zh-CN"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黑体" panose="02010609060101010101" pitchFamily="49" charset="-122"/>
              </a:rPr>
              <a:t>为题有什么用意？</a:t>
            </a:r>
            <a:endParaRPr lang="en-US" altLang="zh-CN" sz="2400" b="1">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rPr>
              <a:t>   </a:t>
            </a:r>
            <a:r>
              <a:rPr lang="zh-CN" altLang="en-US" sz="2400" b="1">
                <a:solidFill>
                  <a:srgbClr val="0000FF"/>
                </a:solidFill>
                <a:latin typeface="黑体" panose="02010609060101010101" pitchFamily="49" charset="-122"/>
                <a:ea typeface="黑体" panose="02010609060101010101" pitchFamily="49" charset="-122"/>
                <a:cs typeface="黑体" panose="02010609060101010101" pitchFamily="49" charset="-122"/>
              </a:rPr>
              <a:t>题目就是文章内容的概括，“美丽的颜色”一语双关，</a:t>
            </a:r>
            <a:r>
              <a:rPr lang="zh-CN" altLang="en-US" sz="2400" b="1">
                <a:solidFill>
                  <a:srgbClr val="C00000"/>
                </a:solidFill>
                <a:latin typeface="黑体" panose="02010609060101010101" pitchFamily="49" charset="-122"/>
                <a:ea typeface="黑体" panose="02010609060101010101" pitchFamily="49" charset="-122"/>
                <a:cs typeface="黑体" panose="02010609060101010101" pitchFamily="49" charset="-122"/>
              </a:rPr>
              <a:t>揭示文章主题</a:t>
            </a:r>
            <a:r>
              <a:rPr lang="zh-CN" altLang="en-US" sz="2400" b="1">
                <a:solidFill>
                  <a:srgbClr val="0000FF"/>
                </a:solidFill>
                <a:latin typeface="黑体" panose="02010609060101010101" pitchFamily="49" charset="-122"/>
                <a:ea typeface="黑体" panose="02010609060101010101" pitchFamily="49" charset="-122"/>
                <a:cs typeface="黑体" panose="02010609060101010101" pitchFamily="49" charset="-122"/>
              </a:rPr>
              <a:t>，既写出了镭的颜色美；也</a:t>
            </a:r>
            <a:r>
              <a:rPr lang="zh-CN" altLang="en-US" sz="2400" b="1">
                <a:solidFill>
                  <a:srgbClr val="C00000"/>
                </a:solidFill>
                <a:latin typeface="黑体" panose="02010609060101010101" pitchFamily="49" charset="-122"/>
                <a:ea typeface="黑体" panose="02010609060101010101" pitchFamily="49" charset="-122"/>
                <a:cs typeface="黑体" panose="02010609060101010101" pitchFamily="49" charset="-122"/>
              </a:rPr>
              <a:t>赞扬了居里夫妇对科学执着的追求与为科学献身的精神美；同时也体现了他们人格的高贵</a:t>
            </a:r>
            <a:r>
              <a:rPr lang="zh-CN" altLang="en-US" sz="2400" b="1">
                <a:solidFill>
                  <a:srgbClr val="0000FF"/>
                </a:solidFill>
                <a:latin typeface="黑体" panose="02010609060101010101" pitchFamily="49" charset="-122"/>
                <a:ea typeface="黑体" panose="02010609060101010101" pitchFamily="49" charset="-122"/>
                <a:cs typeface="黑体" panose="02010609060101010101" pitchFamily="49" charset="-122"/>
              </a:rPr>
              <a:t>！</a:t>
            </a:r>
          </a:p>
        </p:txBody>
      </p:sp>
      <p:sp>
        <p:nvSpPr>
          <p:cNvPr id="43010" name="矩形 1"/>
          <p:cNvSpPr>
            <a:spLocks noChangeArrowheads="1"/>
          </p:cNvSpPr>
          <p:nvPr/>
        </p:nvSpPr>
        <p:spPr bwMode="auto">
          <a:xfrm>
            <a:off x="2686685" y="310515"/>
            <a:ext cx="3994150" cy="583565"/>
          </a:xfrm>
          <a:prstGeom prst="rect">
            <a:avLst/>
          </a:prstGeom>
          <a:noFill/>
          <a:ln w="28575" cmpd="dbl">
            <a:solidFill>
              <a:schemeClr val="accent1">
                <a:shade val="50000"/>
              </a:schemeClr>
            </a:solidFill>
            <a:prstDash val="soli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zh-CN" sz="3200" b="1">
                <a:solidFill>
                  <a:srgbClr val="FF0000"/>
                </a:solidFill>
                <a:latin typeface="微软雅黑" panose="020B0503020204020204" charset="-122"/>
                <a:ea typeface="微软雅黑" panose="020B0503020204020204" charset="-122"/>
                <a:cs typeface="微软雅黑" panose="020B0503020204020204" charset="-122"/>
              </a:rPr>
              <a:t>体会“微妙”的快乐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animBg="1"/>
      <p:bldP spid="4301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TextBox 7"/>
          <p:cNvSpPr txBox="1">
            <a:spLocks noChangeArrowheads="1"/>
          </p:cNvSpPr>
          <p:nvPr/>
        </p:nvSpPr>
        <p:spPr bwMode="auto">
          <a:xfrm>
            <a:off x="725170" y="1860550"/>
            <a:ext cx="675005" cy="309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a:solidFill>
                  <a:srgbClr val="FF0000"/>
                </a:solidFill>
                <a:latin typeface="黑体" panose="02010609060101010101" pitchFamily="49" charset="-122"/>
                <a:ea typeface="黑体" panose="02010609060101010101" pitchFamily="49" charset="-122"/>
              </a:rPr>
              <a:t>美丽的颜色</a:t>
            </a:r>
          </a:p>
        </p:txBody>
      </p:sp>
      <p:sp>
        <p:nvSpPr>
          <p:cNvPr id="8" name="左大括号 7"/>
          <p:cNvSpPr/>
          <p:nvPr/>
        </p:nvSpPr>
        <p:spPr>
          <a:xfrm>
            <a:off x="1376363" y="1792288"/>
            <a:ext cx="206375" cy="3270250"/>
          </a:xfrm>
          <a:prstGeom prst="leftBrace">
            <a:avLst>
              <a:gd name="adj1" fmla="val 47324"/>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b="1" dirty="0"/>
          </a:p>
        </p:txBody>
      </p:sp>
      <p:sp>
        <p:nvSpPr>
          <p:cNvPr id="12" name="右大括号 11"/>
          <p:cNvSpPr/>
          <p:nvPr/>
        </p:nvSpPr>
        <p:spPr>
          <a:xfrm>
            <a:off x="6765925" y="1792288"/>
            <a:ext cx="254000" cy="327025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a:p>
        </p:txBody>
      </p:sp>
      <p:sp>
        <p:nvSpPr>
          <p:cNvPr id="24" name="TextBox 23"/>
          <p:cNvSpPr txBox="1">
            <a:spLocks noChangeArrowheads="1"/>
          </p:cNvSpPr>
          <p:nvPr/>
        </p:nvSpPr>
        <p:spPr bwMode="auto">
          <a:xfrm>
            <a:off x="1702435" y="1566545"/>
            <a:ext cx="4944110" cy="583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latin typeface="黑体" panose="02010609060101010101" pitchFamily="49" charset="-122"/>
                <a:ea typeface="黑体" panose="02010609060101010101" pitchFamily="49" charset="-122"/>
                <a:cs typeface="黑体" panose="02010609060101010101" pitchFamily="49" charset="-122"/>
              </a:rPr>
              <a:t>总起</a:t>
            </a:r>
            <a:r>
              <a:rPr lang="en-US" altLang="zh-CN" sz="3200" b="1">
                <a:latin typeface="黑体" panose="02010609060101010101" pitchFamily="49" charset="-122"/>
                <a:ea typeface="黑体" panose="02010609060101010101" pitchFamily="49" charset="-122"/>
                <a:cs typeface="黑体" panose="02010609060101010101" pitchFamily="49" charset="-122"/>
              </a:rPr>
              <a:t>——</a:t>
            </a:r>
            <a:r>
              <a:rPr lang="zh-CN" altLang="en-US" sz="3200" b="1">
                <a:latin typeface="黑体" panose="02010609060101010101" pitchFamily="49" charset="-122"/>
                <a:ea typeface="黑体" panose="02010609060101010101" pitchFamily="49" charset="-122"/>
                <a:cs typeface="黑体" panose="02010609060101010101" pitchFamily="49" charset="-122"/>
              </a:rPr>
              <a:t>两次快乐时期</a:t>
            </a:r>
          </a:p>
        </p:txBody>
      </p:sp>
      <p:sp>
        <p:nvSpPr>
          <p:cNvPr id="25" name="TextBox 24"/>
          <p:cNvSpPr txBox="1">
            <a:spLocks noChangeArrowheads="1"/>
          </p:cNvSpPr>
          <p:nvPr/>
        </p:nvSpPr>
        <p:spPr bwMode="auto">
          <a:xfrm>
            <a:off x="1541780" y="2583815"/>
            <a:ext cx="3206115" cy="1272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3200" b="1">
                <a:latin typeface="黑体" panose="02010609060101010101" pitchFamily="49" charset="-122"/>
                <a:ea typeface="黑体" panose="02010609060101010101" pitchFamily="49" charset="-122"/>
              </a:rPr>
              <a:t>居里夫妇研究镭的条件与经历</a:t>
            </a:r>
          </a:p>
        </p:txBody>
      </p:sp>
      <p:sp>
        <p:nvSpPr>
          <p:cNvPr id="27" name="TextBox 26"/>
          <p:cNvSpPr txBox="1">
            <a:spLocks noChangeArrowheads="1"/>
          </p:cNvSpPr>
          <p:nvPr/>
        </p:nvSpPr>
        <p:spPr bwMode="auto">
          <a:xfrm>
            <a:off x="4889500" y="2583815"/>
            <a:ext cx="1875790" cy="583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0000FF"/>
                </a:solidFill>
                <a:latin typeface="黑体" panose="02010609060101010101" pitchFamily="49" charset="-122"/>
                <a:ea typeface="黑体" panose="02010609060101010101" pitchFamily="49" charset="-122"/>
              </a:rPr>
              <a:t>条件简陋</a:t>
            </a:r>
          </a:p>
        </p:txBody>
      </p:sp>
      <p:sp>
        <p:nvSpPr>
          <p:cNvPr id="30" name="TextBox 29"/>
          <p:cNvSpPr txBox="1">
            <a:spLocks noChangeArrowheads="1"/>
          </p:cNvSpPr>
          <p:nvPr/>
        </p:nvSpPr>
        <p:spPr bwMode="auto">
          <a:xfrm>
            <a:off x="4889500" y="3515360"/>
            <a:ext cx="1875790" cy="583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0000FF"/>
                </a:solidFill>
                <a:latin typeface="黑体" panose="02010609060101010101" pitchFamily="49" charset="-122"/>
                <a:ea typeface="黑体" panose="02010609060101010101" pitchFamily="49" charset="-122"/>
              </a:rPr>
              <a:t>辛勤工作</a:t>
            </a:r>
          </a:p>
        </p:txBody>
      </p:sp>
      <p:sp>
        <p:nvSpPr>
          <p:cNvPr id="31" name="TextBox 30"/>
          <p:cNvSpPr txBox="1">
            <a:spLocks noChangeArrowheads="1"/>
          </p:cNvSpPr>
          <p:nvPr/>
        </p:nvSpPr>
        <p:spPr bwMode="auto">
          <a:xfrm>
            <a:off x="1541463" y="4446588"/>
            <a:ext cx="5572125" cy="521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latin typeface="黑体" panose="02010609060101010101" pitchFamily="49" charset="-122"/>
                <a:ea typeface="黑体" panose="02010609060101010101" pitchFamily="49" charset="-122"/>
                <a:cs typeface="黑体" panose="02010609060101010101" pitchFamily="49" charset="-122"/>
              </a:rPr>
              <a:t>居里夫妇发现镭</a:t>
            </a:r>
            <a:r>
              <a:rPr lang="en-US" altLang="zh-CN" sz="2800" b="1">
                <a:latin typeface="黑体" panose="02010609060101010101" pitchFamily="49" charset="-122"/>
                <a:ea typeface="黑体" panose="02010609060101010101" pitchFamily="49" charset="-122"/>
                <a:cs typeface="黑体" panose="02010609060101010101" pitchFamily="49" charset="-122"/>
              </a:rPr>
              <a:t>——</a:t>
            </a:r>
            <a:r>
              <a:rPr lang="zh-CN" altLang="en-US" sz="2800" b="1">
                <a:latin typeface="黑体" panose="02010609060101010101" pitchFamily="49" charset="-122"/>
                <a:ea typeface="黑体" panose="02010609060101010101" pitchFamily="49" charset="-122"/>
                <a:cs typeface="黑体" panose="02010609060101010101" pitchFamily="49" charset="-122"/>
              </a:rPr>
              <a:t>美丽、喜悦</a:t>
            </a:r>
            <a:endParaRPr lang="en-US" altLang="zh-CN" sz="2800" b="1">
              <a:latin typeface="黑体" panose="02010609060101010101" pitchFamily="49" charset="-122"/>
              <a:ea typeface="黑体" panose="02010609060101010101" pitchFamily="49" charset="-122"/>
              <a:cs typeface="黑体" panose="02010609060101010101" pitchFamily="49" charset="-122"/>
            </a:endParaRPr>
          </a:p>
        </p:txBody>
      </p:sp>
      <p:sp>
        <p:nvSpPr>
          <p:cNvPr id="32" name="左大括号 31"/>
          <p:cNvSpPr/>
          <p:nvPr/>
        </p:nvSpPr>
        <p:spPr>
          <a:xfrm>
            <a:off x="4670108" y="2683828"/>
            <a:ext cx="219075" cy="14097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b="1" dirty="0"/>
          </a:p>
        </p:txBody>
      </p:sp>
      <p:grpSp>
        <p:nvGrpSpPr>
          <p:cNvPr id="2" name="组合 1"/>
          <p:cNvGrpSpPr/>
          <p:nvPr/>
        </p:nvGrpSpPr>
        <p:grpSpPr>
          <a:xfrm>
            <a:off x="229870" y="311150"/>
            <a:ext cx="2261235" cy="698500"/>
            <a:chOff x="923" y="1584"/>
            <a:chExt cx="3561" cy="850"/>
          </a:xfrm>
        </p:grpSpPr>
        <p:pic>
          <p:nvPicPr>
            <p:cNvPr id="7" name="图片 6" descr="00 图标-04"/>
            <p:cNvPicPr>
              <a:picLocks noChangeAspect="1"/>
            </p:cNvPicPr>
            <p:nvPr/>
          </p:nvPicPr>
          <p:blipFill>
            <a:blip r:embed="rId2" cstate="print"/>
            <a:stretch>
              <a:fillRect/>
            </a:stretch>
          </p:blipFill>
          <p:spPr>
            <a:xfrm>
              <a:off x="923" y="1584"/>
              <a:ext cx="3561" cy="850"/>
            </a:xfrm>
            <a:prstGeom prst="rect">
              <a:avLst/>
            </a:prstGeom>
          </p:spPr>
        </p:pic>
        <p:sp>
          <p:nvSpPr>
            <p:cNvPr id="9" name="文本框 3"/>
            <p:cNvSpPr txBox="1"/>
            <p:nvPr/>
          </p:nvSpPr>
          <p:spPr>
            <a:xfrm>
              <a:off x="1136" y="1713"/>
              <a:ext cx="2848" cy="710"/>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板书设计</a:t>
              </a:r>
            </a:p>
          </p:txBody>
        </p:sp>
      </p:grpSp>
      <p:sp>
        <p:nvSpPr>
          <p:cNvPr id="41997" name="TextBox 12"/>
          <p:cNvSpPr txBox="1"/>
          <p:nvPr/>
        </p:nvSpPr>
        <p:spPr>
          <a:xfrm>
            <a:off x="7113905" y="2223770"/>
            <a:ext cx="1976120" cy="2061210"/>
          </a:xfrm>
          <a:prstGeom prst="rect">
            <a:avLst/>
          </a:prstGeom>
          <a:noFill/>
          <a:ln w="9525">
            <a:noFill/>
          </a:ln>
        </p:spPr>
        <p:txBody>
          <a:bodyPr wrap="square" anchor="t">
            <a:spAutoFit/>
          </a:bodyPr>
          <a:lstStyle/>
          <a:p>
            <a:pPr algn="ctr" eaLnBrk="1" hangingPunct="1"/>
            <a:r>
              <a:rPr lang="zh-CN" altLang="en-US" sz="3200" b="1">
                <a:solidFill>
                  <a:srgbClr val="FF0000"/>
                </a:solidFill>
                <a:latin typeface="黑体" panose="02010609060101010101" pitchFamily="49" charset="-122"/>
                <a:ea typeface="黑体" panose="02010609060101010101" pitchFamily="49" charset="-122"/>
                <a:sym typeface="+mn-ea"/>
              </a:rPr>
              <a:t>以苦为乐</a:t>
            </a:r>
            <a:endParaRPr lang="en-US" altLang="zh-CN" sz="3200" b="1">
              <a:solidFill>
                <a:srgbClr val="FF0000"/>
              </a:solidFill>
              <a:latin typeface="黑体" panose="02010609060101010101" pitchFamily="49" charset="-122"/>
              <a:ea typeface="黑体" panose="02010609060101010101" pitchFamily="49" charset="-122"/>
            </a:endParaRPr>
          </a:p>
          <a:p>
            <a:pPr algn="ctr" eaLnBrk="1" hangingPunct="1"/>
            <a:r>
              <a:rPr lang="zh-CN" altLang="en-US" sz="3200" b="1">
                <a:solidFill>
                  <a:srgbClr val="FF0000"/>
                </a:solidFill>
                <a:latin typeface="黑体" panose="02010609060101010101" pitchFamily="49" charset="-122"/>
                <a:ea typeface="黑体" panose="02010609060101010101" pitchFamily="49" charset="-122"/>
                <a:sym typeface="+mn-ea"/>
              </a:rPr>
              <a:t>伟大发现</a:t>
            </a:r>
            <a:endParaRPr lang="zh-CN" altLang="en-US" sz="3200" b="1">
              <a:solidFill>
                <a:srgbClr val="FF0000"/>
              </a:solidFill>
              <a:latin typeface="黑体" panose="02010609060101010101" pitchFamily="49" charset="-122"/>
              <a:ea typeface="黑体" panose="02010609060101010101" pitchFamily="49" charset="-122"/>
            </a:endParaRPr>
          </a:p>
          <a:p>
            <a:pPr algn="ctr" eaLnBrk="1" hangingPunct="1">
              <a:lnSpc>
                <a:spcPct val="100000"/>
              </a:lnSpc>
              <a:buClrTx/>
              <a:buSzTx/>
              <a:buNone/>
            </a:pPr>
            <a:r>
              <a:rPr lang="zh-CN" altLang="en-US" sz="3200" b="1">
                <a:solidFill>
                  <a:srgbClr val="FF0000"/>
                </a:solidFill>
                <a:latin typeface="黑体" panose="02010609060101010101" pitchFamily="49" charset="-122"/>
                <a:ea typeface="黑体" panose="02010609060101010101" pitchFamily="49" charset="-122"/>
              </a:rPr>
              <a:t>执着追求</a:t>
            </a:r>
          </a:p>
          <a:p>
            <a:pPr algn="ctr" eaLnBrk="1" hangingPunct="1">
              <a:lnSpc>
                <a:spcPct val="100000"/>
              </a:lnSpc>
              <a:buClrTx/>
              <a:buSzTx/>
              <a:buNone/>
            </a:pPr>
            <a:r>
              <a:rPr lang="zh-CN" altLang="en-US" sz="3200" b="1">
                <a:solidFill>
                  <a:srgbClr val="FF0000"/>
                </a:solidFill>
                <a:latin typeface="黑体" panose="02010609060101010101" pitchFamily="49" charset="-122"/>
                <a:ea typeface="黑体" panose="02010609060101010101" pitchFamily="49" charset="-122"/>
              </a:rPr>
              <a:t>坚定信念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9155"/>
                                        </p:tgtEl>
                                        <p:attrNameLst>
                                          <p:attrName>style.visibility</p:attrName>
                                        </p:attrNameLst>
                                      </p:cBhvr>
                                      <p:to>
                                        <p:strVal val="visible"/>
                                      </p:to>
                                    </p:set>
                                    <p:anim calcmode="lin" valueType="num">
                                      <p:cBhvr additive="base">
                                        <p:cTn id="12" dur="500" fill="hold"/>
                                        <p:tgtEl>
                                          <p:spTgt spid="49155"/>
                                        </p:tgtEl>
                                        <p:attrNameLst>
                                          <p:attrName>ppt_x</p:attrName>
                                        </p:attrNameLst>
                                      </p:cBhvr>
                                      <p:tavLst>
                                        <p:tav tm="0">
                                          <p:val>
                                            <p:strVal val="#ppt_x"/>
                                          </p:val>
                                        </p:tav>
                                        <p:tav tm="100000">
                                          <p:val>
                                            <p:strVal val="#ppt_x"/>
                                          </p:val>
                                        </p:tav>
                                      </p:tavLst>
                                    </p:anim>
                                    <p:anim calcmode="lin" valueType="num">
                                      <p:cBhvr additive="base">
                                        <p:cTn id="13" dur="500" fill="hold"/>
                                        <p:tgtEl>
                                          <p:spTgt spid="4915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1997"/>
                                        </p:tgtEl>
                                        <p:attrNameLst>
                                          <p:attrName>style.visibility</p:attrName>
                                        </p:attrNameLst>
                                      </p:cBhvr>
                                      <p:to>
                                        <p:strVal val="visible"/>
                                      </p:to>
                                    </p:set>
                                    <p:anim calcmode="lin" valueType="num">
                                      <p:cBhvr additive="base">
                                        <p:cTn id="57" dur="500" fill="hold"/>
                                        <p:tgtEl>
                                          <p:spTgt spid="41997"/>
                                        </p:tgtEl>
                                        <p:attrNameLst>
                                          <p:attrName>ppt_x</p:attrName>
                                        </p:attrNameLst>
                                      </p:cBhvr>
                                      <p:tavLst>
                                        <p:tav tm="0">
                                          <p:val>
                                            <p:strVal val="#ppt_x"/>
                                          </p:val>
                                        </p:tav>
                                        <p:tav tm="100000">
                                          <p:val>
                                            <p:strVal val="#ppt_x"/>
                                          </p:val>
                                        </p:tav>
                                      </p:tavLst>
                                    </p:anim>
                                    <p:anim calcmode="lin" valueType="num">
                                      <p:cBhvr additive="base">
                                        <p:cTn id="58" dur="500" fill="hold"/>
                                        <p:tgtEl>
                                          <p:spTgt spid="419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8" grpId="0" animBg="1"/>
      <p:bldP spid="12" grpId="0" animBg="1"/>
      <p:bldP spid="24" grpId="0"/>
      <p:bldP spid="25" grpId="0"/>
      <p:bldP spid="27" grpId="0"/>
      <p:bldP spid="30" grpId="0"/>
      <p:bldP spid="31" grpId="0"/>
      <p:bldP spid="32" grpId="0" bldLvl="0" animBg="1"/>
      <p:bldP spid="4199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6" descr="C:\Users\Administrator\Documents\小插图\文本框2.png"/>
          <p:cNvPicPr>
            <a:picLocks noChangeAspect="1" noChangeArrowheads="1"/>
          </p:cNvPicPr>
          <p:nvPr/>
        </p:nvPicPr>
        <p:blipFill>
          <a:blip r:embed="rId2" cstate="email"/>
          <a:srcRect/>
          <a:stretch>
            <a:fillRect/>
          </a:stretch>
        </p:blipFill>
        <p:spPr bwMode="auto">
          <a:xfrm>
            <a:off x="914400" y="1293495"/>
            <a:ext cx="7314565" cy="4919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9" name="矩形 6"/>
          <p:cNvSpPr>
            <a:spLocks noChangeArrowheads="1"/>
          </p:cNvSpPr>
          <p:nvPr/>
        </p:nvSpPr>
        <p:spPr bwMode="auto">
          <a:xfrm>
            <a:off x="1129665" y="2586355"/>
            <a:ext cx="6821805" cy="3322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lnSpc>
                <a:spcPct val="150000"/>
              </a:lnSpc>
            </a:pPr>
            <a:r>
              <a:rPr lang="zh-CN" altLang="en-US" sz="2800" b="1">
                <a:solidFill>
                  <a:srgbClr val="0000FF"/>
                </a:solidFill>
                <a:latin typeface="黑体" panose="02010609060101010101" pitchFamily="49" charset="-122"/>
                <a:ea typeface="黑体" panose="02010609060101010101" pitchFamily="49" charset="-122"/>
              </a:rPr>
              <a:t>    </a:t>
            </a:r>
            <a:r>
              <a:rPr lang="zh-CN" altLang="zh-CN" sz="2800" b="1">
                <a:solidFill>
                  <a:srgbClr val="0000FF"/>
                </a:solidFill>
                <a:latin typeface="黑体" panose="02010609060101010101" pitchFamily="49" charset="-122"/>
                <a:ea typeface="黑体" panose="02010609060101010101" pitchFamily="49" charset="-122"/>
              </a:rPr>
              <a:t>本文通过记叙居里夫妇在简陋条件下研究</a:t>
            </a:r>
            <a:r>
              <a:rPr lang="zh-CN" altLang="zh-CN" sz="2800" b="1">
                <a:solidFill>
                  <a:srgbClr val="FF0000"/>
                </a:solidFill>
                <a:latin typeface="黑体" panose="02010609060101010101" pitchFamily="49" charset="-122"/>
                <a:ea typeface="黑体" panose="02010609060101010101" pitchFamily="49" charset="-122"/>
              </a:rPr>
              <a:t>提取镭</a:t>
            </a:r>
            <a:r>
              <a:rPr lang="zh-CN" altLang="zh-CN" sz="2800" b="1">
                <a:solidFill>
                  <a:srgbClr val="0000FF"/>
                </a:solidFill>
                <a:latin typeface="黑体" panose="02010609060101010101" pitchFamily="49" charset="-122"/>
                <a:ea typeface="黑体" panose="02010609060101010101" pitchFamily="49" charset="-122"/>
              </a:rPr>
              <a:t>的过程，并最终发现提取了镭，表现了科学家</a:t>
            </a:r>
            <a:r>
              <a:rPr lang="zh-CN" altLang="zh-CN" sz="2800" b="1">
                <a:solidFill>
                  <a:srgbClr val="FF0000"/>
                </a:solidFill>
                <a:latin typeface="黑体" panose="02010609060101010101" pitchFamily="49" charset="-122"/>
                <a:ea typeface="黑体" panose="02010609060101010101" pitchFamily="49" charset="-122"/>
              </a:rPr>
              <a:t>坚持不懈、以苦为乐</a:t>
            </a:r>
            <a:r>
              <a:rPr lang="zh-CN" altLang="zh-CN" sz="2800" b="1">
                <a:solidFill>
                  <a:srgbClr val="0000FF"/>
                </a:solidFill>
                <a:latin typeface="黑体" panose="02010609060101010101" pitchFamily="49" charset="-122"/>
                <a:ea typeface="黑体" panose="02010609060101010101" pitchFamily="49" charset="-122"/>
              </a:rPr>
              <a:t>的科学探索精神，同时赞扬了</a:t>
            </a:r>
            <a:r>
              <a:rPr lang="zh-CN" altLang="zh-CN" sz="2800" b="1">
                <a:solidFill>
                  <a:srgbClr val="FF0000"/>
                </a:solidFill>
                <a:latin typeface="黑体" panose="02010609060101010101" pitchFamily="49" charset="-122"/>
                <a:ea typeface="黑体" panose="02010609060101010101" pitchFamily="49" charset="-122"/>
              </a:rPr>
              <a:t>居里夫妇乐观的情怀和严谨治学的态度</a:t>
            </a:r>
            <a:r>
              <a:rPr lang="zh-CN" altLang="zh-CN" sz="2800" b="1">
                <a:solidFill>
                  <a:srgbClr val="0000FF"/>
                </a:solidFill>
                <a:latin typeface="黑体" panose="02010609060101010101" pitchFamily="49" charset="-122"/>
                <a:ea typeface="黑体" panose="02010609060101010101" pitchFamily="49" charset="-122"/>
              </a:rPr>
              <a:t>。</a:t>
            </a:r>
            <a:endParaRPr lang="zh-CN" altLang="en-US" sz="2800" b="1">
              <a:solidFill>
                <a:srgbClr val="0000FF"/>
              </a:solidFill>
              <a:latin typeface="黑体" panose="02010609060101010101" pitchFamily="49" charset="-122"/>
              <a:ea typeface="黑体" panose="02010609060101010101" pitchFamily="49" charset="-122"/>
            </a:endParaRPr>
          </a:p>
        </p:txBody>
      </p:sp>
      <p:grpSp>
        <p:nvGrpSpPr>
          <p:cNvPr id="10" name="组合 9"/>
          <p:cNvGrpSpPr/>
          <p:nvPr/>
        </p:nvGrpSpPr>
        <p:grpSpPr>
          <a:xfrm>
            <a:off x="377825" y="487680"/>
            <a:ext cx="2346325" cy="694055"/>
            <a:chOff x="923" y="1552"/>
            <a:chExt cx="3695" cy="882"/>
          </a:xfrm>
        </p:grpSpPr>
        <p:pic>
          <p:nvPicPr>
            <p:cNvPr id="2" name="图片 1" descr="00 图标-04"/>
            <p:cNvPicPr>
              <a:picLocks noChangeAspect="1"/>
            </p:cNvPicPr>
            <p:nvPr/>
          </p:nvPicPr>
          <p:blipFill>
            <a:blip r:embed="rId3" cstate="print"/>
            <a:stretch>
              <a:fillRect/>
            </a:stretch>
          </p:blipFill>
          <p:spPr>
            <a:xfrm>
              <a:off x="923" y="1552"/>
              <a:ext cx="3695" cy="882"/>
            </a:xfrm>
            <a:prstGeom prst="rect">
              <a:avLst/>
            </a:prstGeom>
          </p:spPr>
        </p:pic>
        <p:sp>
          <p:nvSpPr>
            <p:cNvPr id="22" name="文本框 3"/>
            <p:cNvSpPr txBox="1"/>
            <p:nvPr/>
          </p:nvSpPr>
          <p:spPr>
            <a:xfrm>
              <a:off x="1222" y="1622"/>
              <a:ext cx="2848" cy="742"/>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课文总结</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fade">
                                      <p:cBhvr>
                                        <p:cTn id="12" dur="500"/>
                                        <p:tgtEl>
                                          <p:spTgt spid="2355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819"/>
                                        </p:tgtEl>
                                        <p:attrNameLst>
                                          <p:attrName>style.visibility</p:attrName>
                                        </p:attrNameLst>
                                      </p:cBhvr>
                                      <p:to>
                                        <p:strVal val="visible"/>
                                      </p:to>
                                    </p:set>
                                    <p:animEffect transition="in" filter="barn(inVertical)">
                                      <p:cBhvr>
                                        <p:cTn id="1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txBox="1">
            <a:spLocks noChangeArrowheads="1"/>
          </p:cNvSpPr>
          <p:nvPr/>
        </p:nvSpPr>
        <p:spPr bwMode="auto">
          <a:xfrm>
            <a:off x="2619058" y="485775"/>
            <a:ext cx="4637087"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b="1">
                <a:solidFill>
                  <a:srgbClr val="FF0000"/>
                </a:solidFill>
                <a:latin typeface="Calibri" panose="020F0502020204030204" pitchFamily="34" charset="0"/>
              </a:rPr>
              <a:t>居里夫人的名言</a:t>
            </a:r>
          </a:p>
        </p:txBody>
      </p:sp>
      <p:sp>
        <p:nvSpPr>
          <p:cNvPr id="3" name="Rectangle 3"/>
          <p:cNvSpPr txBox="1">
            <a:spLocks noChangeArrowheads="1"/>
          </p:cNvSpPr>
          <p:nvPr/>
        </p:nvSpPr>
        <p:spPr bwMode="auto">
          <a:xfrm>
            <a:off x="462915" y="1247775"/>
            <a:ext cx="8496300" cy="5354320"/>
          </a:xfrm>
          <a:prstGeom prst="rect">
            <a:avLst/>
          </a:prstGeom>
          <a:solidFill>
            <a:schemeClr val="tx2">
              <a:lumMod val="20000"/>
              <a:lumOff val="80000"/>
            </a:schemeClr>
          </a:solidFill>
          <a:ln w="41275" cmpd="dbl">
            <a:solidFill>
              <a:srgbClr val="00B050"/>
            </a:solidFill>
            <a:miter lim="800000"/>
          </a:ln>
        </p:spPr>
        <p:txBody>
          <a:bodyPr>
            <a:spAutoFit/>
          </a:bodyPr>
          <a:lstStyle>
            <a:lvl1pPr marL="342900" indent="-3429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ts val="600"/>
              </a:spcBef>
              <a:buFont typeface="黑体" panose="02010609060101010101" pitchFamily="49" charset="-122"/>
              <a:buChar char="※"/>
              <a:defRPr/>
            </a:pPr>
            <a:r>
              <a:rPr lang="zh-CN" altLang="en-US" sz="2400" b="1" dirty="0" smtClean="0">
                <a:solidFill>
                  <a:srgbClr val="0000FF"/>
                </a:solidFill>
                <a:latin typeface="黑体" panose="02010609060101010101" pitchFamily="49" charset="-122"/>
                <a:ea typeface="黑体" panose="02010609060101010101" pitchFamily="49" charset="-122"/>
              </a:rPr>
              <a:t>弱者坐待时机；强者制造时机。  </a:t>
            </a:r>
          </a:p>
          <a:p>
            <a:pPr eaLnBrk="1" hangingPunct="1">
              <a:lnSpc>
                <a:spcPct val="100000"/>
              </a:lnSpc>
              <a:spcBef>
                <a:spcPts val="600"/>
              </a:spcBef>
              <a:buFont typeface="黑体" panose="02010609060101010101" pitchFamily="49" charset="-122"/>
              <a:buChar char="※"/>
              <a:defRPr/>
            </a:pPr>
            <a:r>
              <a:rPr lang="zh-CN" altLang="en-US" sz="2400" b="1" dirty="0" smtClean="0">
                <a:solidFill>
                  <a:srgbClr val="0000FF"/>
                </a:solidFill>
                <a:latin typeface="黑体" panose="02010609060101010101" pitchFamily="49" charset="-122"/>
                <a:ea typeface="黑体" panose="02010609060101010101" pitchFamily="49" charset="-122"/>
              </a:rPr>
              <a:t>我们应该不虚度一生，应该能够说：</a:t>
            </a:r>
            <a:r>
              <a:rPr lang="zh-CN" altLang="en-US" sz="2400" b="1" dirty="0" smtClean="0">
                <a:solidFill>
                  <a:srgbClr val="0000FF"/>
                </a:solidFill>
                <a:latin typeface="Arial" panose="020B0604020202020204" pitchFamily="34" charset="0"/>
                <a:ea typeface="黑体" panose="02010609060101010101" pitchFamily="49" charset="-122"/>
              </a:rPr>
              <a:t>“</a:t>
            </a:r>
            <a:r>
              <a:rPr lang="zh-CN" altLang="en-US" sz="2400" b="1" dirty="0" smtClean="0">
                <a:solidFill>
                  <a:srgbClr val="0000FF"/>
                </a:solidFill>
                <a:latin typeface="黑体" panose="02010609060101010101" pitchFamily="49" charset="-122"/>
                <a:ea typeface="黑体" panose="02010609060101010101" pitchFamily="49" charset="-122"/>
              </a:rPr>
              <a:t>我已经做了我能做的事。</a:t>
            </a:r>
            <a:r>
              <a:rPr lang="zh-CN" altLang="en-US" sz="2400" b="1" dirty="0" smtClean="0">
                <a:solidFill>
                  <a:srgbClr val="0000FF"/>
                </a:solidFill>
                <a:latin typeface="Arial" panose="020B0604020202020204" pitchFamily="34" charset="0"/>
                <a:ea typeface="黑体" panose="02010609060101010101" pitchFamily="49" charset="-122"/>
              </a:rPr>
              <a:t>”</a:t>
            </a:r>
            <a:r>
              <a:rPr lang="zh-CN" altLang="en-US" sz="2400" b="1" dirty="0" smtClean="0">
                <a:solidFill>
                  <a:srgbClr val="0000FF"/>
                </a:solidFill>
                <a:latin typeface="黑体" panose="02010609060101010101" pitchFamily="49" charset="-122"/>
                <a:ea typeface="黑体" panose="02010609060101010101" pitchFamily="49" charset="-122"/>
              </a:rPr>
              <a:t> </a:t>
            </a:r>
            <a:endParaRPr lang="en-US" altLang="zh-CN" sz="2400" b="1" dirty="0" smtClean="0">
              <a:solidFill>
                <a:srgbClr val="0000FF"/>
              </a:solidFill>
              <a:latin typeface="黑体" panose="02010609060101010101" pitchFamily="49" charset="-122"/>
              <a:ea typeface="黑体" panose="02010609060101010101" pitchFamily="49" charset="-122"/>
            </a:endParaRPr>
          </a:p>
          <a:p>
            <a:pPr eaLnBrk="1" hangingPunct="1">
              <a:lnSpc>
                <a:spcPct val="100000"/>
              </a:lnSpc>
              <a:spcBef>
                <a:spcPts val="600"/>
              </a:spcBef>
              <a:buFont typeface="黑体" panose="02010609060101010101" pitchFamily="49" charset="-122"/>
              <a:buChar char="※"/>
              <a:defRPr/>
            </a:pPr>
            <a:r>
              <a:rPr lang="zh-CN" altLang="en-US" sz="2400" b="1" dirty="0" smtClean="0">
                <a:solidFill>
                  <a:srgbClr val="0000FF"/>
                </a:solidFill>
                <a:latin typeface="黑体" panose="02010609060101010101" pitchFamily="49" charset="-122"/>
                <a:ea typeface="黑体" panose="02010609060101010101" pitchFamily="49" charset="-122"/>
              </a:rPr>
              <a:t>在成名的道路上，流的不是汗水而是鲜血，他们的名字不是用笔而是用生命写成的。</a:t>
            </a:r>
            <a:endParaRPr lang="en-US" altLang="zh-CN" sz="2400" b="1" dirty="0" smtClean="0">
              <a:solidFill>
                <a:srgbClr val="0000FF"/>
              </a:solidFill>
              <a:latin typeface="黑体" panose="02010609060101010101" pitchFamily="49" charset="-122"/>
              <a:ea typeface="黑体" panose="02010609060101010101" pitchFamily="49" charset="-122"/>
            </a:endParaRPr>
          </a:p>
          <a:p>
            <a:pPr eaLnBrk="1" hangingPunct="1">
              <a:lnSpc>
                <a:spcPct val="100000"/>
              </a:lnSpc>
              <a:spcBef>
                <a:spcPts val="600"/>
              </a:spcBef>
              <a:buFont typeface="黑体" panose="02010609060101010101" pitchFamily="49" charset="-122"/>
              <a:buChar char="※"/>
              <a:defRPr/>
            </a:pPr>
            <a:r>
              <a:rPr lang="zh-CN" altLang="en-US" sz="2400" b="1" dirty="0" smtClean="0">
                <a:solidFill>
                  <a:srgbClr val="0000FF"/>
                </a:solidFill>
                <a:latin typeface="黑体" panose="02010609060101010101" pitchFamily="49" charset="-122"/>
                <a:ea typeface="黑体" panose="02010609060101010101" pitchFamily="49" charset="-122"/>
              </a:rPr>
              <a:t>我们</a:t>
            </a:r>
            <a:r>
              <a:rPr lang="zh-CN" altLang="en-US" sz="2400" b="1" dirty="0">
                <a:solidFill>
                  <a:srgbClr val="0000FF"/>
                </a:solidFill>
                <a:latin typeface="黑体" panose="02010609060101010101" pitchFamily="49" charset="-122"/>
                <a:ea typeface="黑体" panose="02010609060101010101" pitchFamily="49" charset="-122"/>
              </a:rPr>
              <a:t>每天都愉快地过着生活，不要等到日子过去了才找出它们的可爱之点，也不要把所有特别合意的希望都放在未来。</a:t>
            </a:r>
            <a:endParaRPr lang="en-US" altLang="zh-CN" sz="2400" b="1" dirty="0">
              <a:solidFill>
                <a:srgbClr val="0000FF"/>
              </a:solidFill>
              <a:latin typeface="黑体" panose="02010609060101010101" pitchFamily="49" charset="-122"/>
              <a:ea typeface="黑体" panose="02010609060101010101" pitchFamily="49" charset="-122"/>
            </a:endParaRPr>
          </a:p>
          <a:p>
            <a:pPr eaLnBrk="1" hangingPunct="1">
              <a:lnSpc>
                <a:spcPct val="100000"/>
              </a:lnSpc>
              <a:spcBef>
                <a:spcPts val="600"/>
              </a:spcBef>
              <a:buFont typeface="黑体" panose="02010609060101010101" pitchFamily="49" charset="-122"/>
              <a:buChar char="※"/>
              <a:defRPr/>
            </a:pPr>
            <a:r>
              <a:rPr lang="zh-CN" altLang="en-US" sz="2400" b="1" dirty="0">
                <a:solidFill>
                  <a:srgbClr val="0000FF"/>
                </a:solidFill>
                <a:latin typeface="黑体" panose="02010609060101010101" pitchFamily="49" charset="-122"/>
                <a:ea typeface="黑体" panose="02010609060101010101" pitchFamily="49" charset="-122"/>
              </a:rPr>
              <a:t>我要把人生变成科学的梦，然后再把梦变成现实</a:t>
            </a:r>
            <a:r>
              <a:rPr lang="zh-CN" altLang="en-US" sz="2400" b="1" dirty="0" smtClean="0">
                <a:solidFill>
                  <a:srgbClr val="0000FF"/>
                </a:solidFill>
                <a:latin typeface="黑体" panose="02010609060101010101" pitchFamily="49" charset="-122"/>
                <a:ea typeface="黑体" panose="02010609060101010101" pitchFamily="49" charset="-122"/>
              </a:rPr>
              <a:t>。</a:t>
            </a:r>
          </a:p>
          <a:p>
            <a:pPr eaLnBrk="1" hangingPunct="1">
              <a:lnSpc>
                <a:spcPct val="100000"/>
              </a:lnSpc>
              <a:spcBef>
                <a:spcPts val="600"/>
              </a:spcBef>
              <a:buFont typeface="黑体" panose="02010609060101010101" pitchFamily="49" charset="-122"/>
              <a:buChar char="※"/>
              <a:defRPr/>
            </a:pPr>
            <a:r>
              <a:rPr lang="en-US" altLang="zh-CN" sz="2400" b="1" dirty="0" smtClean="0">
                <a:solidFill>
                  <a:srgbClr val="0000FF"/>
                </a:solidFill>
                <a:latin typeface="黑体" panose="02010609060101010101" pitchFamily="49" charset="-122"/>
                <a:ea typeface="黑体" panose="02010609060101010101" pitchFamily="49" charset="-122"/>
              </a:rPr>
              <a:t>人类需要善于实践的人，这种人能由他们的工作取得最大利益；但是人类也需要梦想者，这种人醉心于一种事业的大公无私的发展，因而不能注意自身的物质利益。</a:t>
            </a:r>
          </a:p>
          <a:p>
            <a:pPr eaLnBrk="1" hangingPunct="1">
              <a:lnSpc>
                <a:spcPct val="100000"/>
              </a:lnSpc>
              <a:spcBef>
                <a:spcPts val="600"/>
              </a:spcBef>
              <a:buFont typeface="黑体" panose="02010609060101010101" pitchFamily="49" charset="-122"/>
              <a:buChar char="※"/>
              <a:defRPr/>
            </a:pPr>
            <a:r>
              <a:rPr lang="en-US" altLang="zh-CN" sz="2400" b="1" dirty="0" smtClean="0">
                <a:solidFill>
                  <a:srgbClr val="0000FF"/>
                </a:solidFill>
                <a:latin typeface="黑体" panose="02010609060101010101" pitchFamily="49" charset="-122"/>
                <a:ea typeface="黑体" panose="02010609060101010101" pitchFamily="49" charset="-122"/>
              </a:rPr>
              <a:t>我丝毫不为自己的生活简陋而难过。使我感到难过的是一天太短了，而且流逝得如此之快。</a:t>
            </a:r>
          </a:p>
        </p:txBody>
      </p:sp>
      <p:grpSp>
        <p:nvGrpSpPr>
          <p:cNvPr id="4" name="组合 3"/>
          <p:cNvGrpSpPr/>
          <p:nvPr/>
        </p:nvGrpSpPr>
        <p:grpSpPr>
          <a:xfrm>
            <a:off x="273050" y="270510"/>
            <a:ext cx="2346325" cy="729615"/>
            <a:chOff x="923" y="1552"/>
            <a:chExt cx="3695" cy="882"/>
          </a:xfrm>
        </p:grpSpPr>
        <p:pic>
          <p:nvPicPr>
            <p:cNvPr id="5" name="图片 4" descr="00 图标-04"/>
            <p:cNvPicPr>
              <a:picLocks noChangeAspect="1"/>
            </p:cNvPicPr>
            <p:nvPr/>
          </p:nvPicPr>
          <p:blipFill>
            <a:blip r:embed="rId2" cstate="print"/>
            <a:stretch>
              <a:fillRect/>
            </a:stretch>
          </p:blipFill>
          <p:spPr>
            <a:xfrm>
              <a:off x="923" y="1552"/>
              <a:ext cx="3695" cy="882"/>
            </a:xfrm>
            <a:prstGeom prst="rect">
              <a:avLst/>
            </a:prstGeom>
          </p:spPr>
        </p:pic>
        <p:sp>
          <p:nvSpPr>
            <p:cNvPr id="6" name="文本框 3"/>
            <p:cNvSpPr txBox="1"/>
            <p:nvPr/>
          </p:nvSpPr>
          <p:spPr>
            <a:xfrm>
              <a:off x="1222" y="1694"/>
              <a:ext cx="2848" cy="705"/>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拓展提升</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202"/>
                                        </p:tgtEl>
                                        <p:attrNameLst>
                                          <p:attrName>style.visibility</p:attrName>
                                        </p:attrNameLst>
                                      </p:cBhvr>
                                      <p:to>
                                        <p:strVal val="visible"/>
                                      </p:to>
                                    </p:set>
                                    <p:anim calcmode="lin" valueType="num">
                                      <p:cBhvr additive="base">
                                        <p:cTn id="12" dur="500" fill="hold"/>
                                        <p:tgtEl>
                                          <p:spTgt spid="51202"/>
                                        </p:tgtEl>
                                        <p:attrNameLst>
                                          <p:attrName>ppt_x</p:attrName>
                                        </p:attrNameLst>
                                      </p:cBhvr>
                                      <p:tavLst>
                                        <p:tav tm="0">
                                          <p:val>
                                            <p:strVal val="#ppt_x"/>
                                          </p:val>
                                        </p:tav>
                                        <p:tav tm="100000">
                                          <p:val>
                                            <p:strVal val="#ppt_x"/>
                                          </p:val>
                                        </p:tav>
                                      </p:tavLst>
                                    </p:anim>
                                    <p:anim calcmode="lin" valueType="num">
                                      <p:cBhvr additive="base">
                                        <p:cTn id="13" dur="500" fill="hold"/>
                                        <p:tgtEl>
                                          <p:spTgt spid="5120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4"/>
          <p:cNvSpPr txBox="1">
            <a:spLocks noChangeArrowheads="1"/>
          </p:cNvSpPr>
          <p:nvPr/>
        </p:nvSpPr>
        <p:spPr bwMode="auto">
          <a:xfrm>
            <a:off x="1623060" y="2283460"/>
            <a:ext cx="6102985" cy="1938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ts val="1200"/>
              </a:spcBef>
              <a:spcAft>
                <a:spcPct val="0"/>
              </a:spcAft>
            </a:pPr>
            <a:r>
              <a:rPr lang="en-US" altLang="zh-CN" sz="8000" b="1" dirty="0">
                <a:solidFill>
                  <a:prstClr val="black"/>
                </a:solidFill>
                <a:latin typeface="黑体" panose="02010609060101010101" pitchFamily="49" charset="-122"/>
                <a:ea typeface="黑体" panose="02010609060101010101" pitchFamily="49" charset="-122"/>
              </a:rPr>
              <a:t> </a:t>
            </a:r>
            <a:r>
              <a:rPr lang="zh-CN" altLang="en-US" sz="8000" b="1" dirty="0">
                <a:solidFill>
                  <a:prstClr val="black"/>
                </a:solidFill>
                <a:latin typeface="黑体" panose="02010609060101010101" pitchFamily="49" charset="-122"/>
                <a:ea typeface="黑体" panose="02010609060101010101" pitchFamily="49" charset="-122"/>
              </a:rPr>
              <a:t>谢谢观看！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1000"/>
                                        <p:tgtEl>
                                          <p:spTgt spid="96259">
                                            <p:txEl>
                                              <p:pRg st="0" end="0"/>
                                            </p:txEl>
                                          </p:spTgt>
                                        </p:tgtEl>
                                      </p:cBhvr>
                                    </p:animEffect>
                                    <p:anim calcmode="lin" valueType="num">
                                      <p:cBhvr>
                                        <p:cTn id="8" dur="1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217170" y="331059"/>
            <a:ext cx="2346325" cy="681957"/>
            <a:chOff x="923" y="1552"/>
            <a:chExt cx="3695" cy="882"/>
          </a:xfrm>
        </p:grpSpPr>
        <p:pic>
          <p:nvPicPr>
            <p:cNvPr id="12" name="图片 11" descr="00 图标-04"/>
            <p:cNvPicPr>
              <a:picLocks noChangeAspect="1"/>
            </p:cNvPicPr>
            <p:nvPr/>
          </p:nvPicPr>
          <p:blipFill>
            <a:blip r:embed="rId2" cstate="print"/>
            <a:stretch>
              <a:fillRect/>
            </a:stretch>
          </p:blipFill>
          <p:spPr>
            <a:xfrm>
              <a:off x="923" y="1552"/>
              <a:ext cx="3695" cy="882"/>
            </a:xfrm>
            <a:prstGeom prst="rect">
              <a:avLst/>
            </a:prstGeom>
          </p:spPr>
        </p:pic>
        <p:sp>
          <p:nvSpPr>
            <p:cNvPr id="13" name="文本框 3"/>
            <p:cNvSpPr txBox="1"/>
            <p:nvPr/>
          </p:nvSpPr>
          <p:spPr>
            <a:xfrm>
              <a:off x="1149" y="1679"/>
              <a:ext cx="2848" cy="755"/>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人物介绍</a:t>
              </a:r>
            </a:p>
          </p:txBody>
        </p:sp>
      </p:grpSp>
      <p:pic>
        <p:nvPicPr>
          <p:cNvPr id="2" name="图片 1"/>
          <p:cNvPicPr>
            <a:picLocks noChangeAspect="1"/>
          </p:cNvPicPr>
          <p:nvPr/>
        </p:nvPicPr>
        <p:blipFill>
          <a:blip r:embed="rId3" cstate="print">
            <a:clrChange>
              <a:clrFrom>
                <a:srgbClr val="FEFAEF">
                  <a:alpha val="100000"/>
                </a:srgbClr>
              </a:clrFrom>
              <a:clrTo>
                <a:srgbClr val="FEFAEF">
                  <a:alpha val="100000"/>
                  <a:alpha val="0"/>
                </a:srgbClr>
              </a:clrTo>
            </a:clrChange>
          </a:blip>
          <a:srcRect l="9114" t="3536" r="10875" b="2993"/>
          <a:stretch>
            <a:fillRect/>
          </a:stretch>
        </p:blipFill>
        <p:spPr>
          <a:xfrm>
            <a:off x="5906135" y="429260"/>
            <a:ext cx="3371850" cy="4186555"/>
          </a:xfrm>
          <a:prstGeom prst="ellipse">
            <a:avLst/>
          </a:prstGeom>
        </p:spPr>
      </p:pic>
      <p:sp>
        <p:nvSpPr>
          <p:cNvPr id="3" name="文本框 2"/>
          <p:cNvSpPr txBox="1"/>
          <p:nvPr/>
        </p:nvSpPr>
        <p:spPr>
          <a:xfrm>
            <a:off x="360680" y="1235710"/>
            <a:ext cx="8112760" cy="5125720"/>
          </a:xfrm>
          <a:prstGeom prst="rect">
            <a:avLst/>
          </a:prstGeom>
          <a:noFill/>
        </p:spPr>
        <p:txBody>
          <a:bodyPr wrap="square" rtlCol="0">
            <a:spAutoFit/>
          </a:bodyPr>
          <a:lstStyle/>
          <a:p>
            <a:pPr algn="l">
              <a:lnSpc>
                <a:spcPct val="90000"/>
              </a:lnSpc>
            </a:pPr>
            <a:r>
              <a:rPr lang="zh-CN" altLang="en-US" sz="280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【玛丽</a:t>
            </a:r>
            <a:r>
              <a:rPr lang="en-US" altLang="zh-CN" sz="280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居里】</a:t>
            </a:r>
            <a:r>
              <a:rPr lang="zh-CN" altLang="en-US" sz="2800">
                <a:latin typeface="黑体" panose="02010609060101010101" pitchFamily="49" charset="-122"/>
                <a:ea typeface="黑体" panose="02010609060101010101" pitchFamily="49" charset="-122"/>
                <a:cs typeface="黑体" panose="02010609060101010101" pitchFamily="49" charset="-122"/>
                <a:sym typeface="+mn-ea"/>
              </a:rPr>
              <a:t>出生于华沙，世称</a:t>
            </a:r>
          </a:p>
          <a:p>
            <a:pPr algn="l">
              <a:lnSpc>
                <a:spcPct val="90000"/>
              </a:lnSpc>
            </a:pPr>
            <a:r>
              <a:rPr lang="zh-CN" altLang="en-US" sz="280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“居里夫人”</a:t>
            </a:r>
            <a:r>
              <a:rPr lang="zh-CN" altLang="en-US" sz="2800">
                <a:latin typeface="黑体" panose="02010609060101010101" pitchFamily="49" charset="-122"/>
                <a:ea typeface="黑体" panose="02010609060101010101" pitchFamily="49" charset="-122"/>
                <a:cs typeface="黑体" panose="02010609060101010101" pitchFamily="49" charset="-122"/>
                <a:sym typeface="+mn-ea"/>
              </a:rPr>
              <a:t>，法国著名波兰裔</a:t>
            </a:r>
          </a:p>
          <a:p>
            <a:pPr algn="l">
              <a:lnSpc>
                <a:spcPct val="90000"/>
              </a:lnSpc>
            </a:pPr>
            <a:r>
              <a:rPr lang="zh-CN" altLang="en-US" sz="2800">
                <a:latin typeface="黑体" panose="02010609060101010101" pitchFamily="49" charset="-122"/>
                <a:ea typeface="黑体" panose="02010609060101010101" pitchFamily="49" charset="-122"/>
                <a:cs typeface="黑体" panose="02010609060101010101" pitchFamily="49" charset="-122"/>
                <a:sym typeface="+mn-ea"/>
              </a:rPr>
              <a:t>科学家、物理学家、化学家。</a:t>
            </a:r>
            <a:r>
              <a:rPr lang="en-US" altLang="zh-CN" sz="2800">
                <a:latin typeface="黑体" panose="02010609060101010101" pitchFamily="49" charset="-122"/>
                <a:ea typeface="黑体" panose="02010609060101010101" pitchFamily="49" charset="-122"/>
                <a:cs typeface="黑体" panose="02010609060101010101" pitchFamily="49" charset="-122"/>
                <a:sym typeface="+mn-ea"/>
              </a:rPr>
              <a:t>1903</a:t>
            </a:r>
          </a:p>
          <a:p>
            <a:pPr algn="l">
              <a:lnSpc>
                <a:spcPct val="90000"/>
              </a:lnSpc>
            </a:pPr>
            <a:r>
              <a:rPr lang="zh-CN" altLang="en-US" sz="2800">
                <a:latin typeface="黑体" panose="02010609060101010101" pitchFamily="49" charset="-122"/>
                <a:ea typeface="黑体" panose="02010609060101010101" pitchFamily="49" charset="-122"/>
                <a:cs typeface="黑体" panose="02010609060101010101" pitchFamily="49" charset="-122"/>
                <a:sym typeface="+mn-ea"/>
              </a:rPr>
              <a:t>年，居里夫妇和贝克勒尔由于对放</a:t>
            </a:r>
          </a:p>
          <a:p>
            <a:pPr algn="l">
              <a:lnSpc>
                <a:spcPct val="90000"/>
              </a:lnSpc>
            </a:pPr>
            <a:r>
              <a:rPr lang="zh-CN" altLang="en-US" sz="2800">
                <a:latin typeface="黑体" panose="02010609060101010101" pitchFamily="49" charset="-122"/>
                <a:ea typeface="黑体" panose="02010609060101010101" pitchFamily="49" charset="-122"/>
                <a:cs typeface="黑体" panose="02010609060101010101" pitchFamily="49" charset="-122"/>
                <a:sym typeface="+mn-ea"/>
              </a:rPr>
              <a:t>射性的研究而共同获得</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诺贝尔物理</a:t>
            </a:r>
          </a:p>
          <a:p>
            <a:pPr algn="l">
              <a:lnSpc>
                <a:spcPct val="90000"/>
              </a:lnSpc>
            </a:pP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学奖</a:t>
            </a:r>
            <a:r>
              <a:rPr lang="zh-CN" altLang="en-US" sz="28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a:latin typeface="黑体" panose="02010609060101010101" pitchFamily="49" charset="-122"/>
                <a:ea typeface="黑体" panose="02010609060101010101" pitchFamily="49" charset="-122"/>
                <a:cs typeface="黑体" panose="02010609060101010101" pitchFamily="49" charset="-122"/>
                <a:sym typeface="+mn-ea"/>
              </a:rPr>
              <a:t>1911</a:t>
            </a:r>
            <a:r>
              <a:rPr lang="zh-CN" altLang="en-US" sz="2800">
                <a:latin typeface="黑体" panose="02010609060101010101" pitchFamily="49" charset="-122"/>
                <a:ea typeface="黑体" panose="02010609060101010101" pitchFamily="49" charset="-122"/>
                <a:cs typeface="黑体" panose="02010609060101010101" pitchFamily="49" charset="-122"/>
                <a:sym typeface="+mn-ea"/>
              </a:rPr>
              <a:t>年，因发现元素钋和镭</a:t>
            </a:r>
          </a:p>
          <a:p>
            <a:pPr algn="l">
              <a:lnSpc>
                <a:spcPct val="90000"/>
              </a:lnSpc>
            </a:pPr>
            <a:r>
              <a:rPr lang="zh-CN" altLang="en-US" sz="2800">
                <a:latin typeface="黑体" panose="02010609060101010101" pitchFamily="49" charset="-122"/>
                <a:ea typeface="黑体" panose="02010609060101010101" pitchFamily="49" charset="-122"/>
                <a:cs typeface="黑体" panose="02010609060101010101" pitchFamily="49" charset="-122"/>
                <a:sym typeface="+mn-ea"/>
              </a:rPr>
              <a:t>再次获得</a:t>
            </a:r>
            <a:r>
              <a:rPr lang="zh-CN" altLang="en-US"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诺贝尔化学奖</a:t>
            </a:r>
            <a:r>
              <a:rPr lang="zh-CN" altLang="en-US" sz="2800">
                <a:latin typeface="黑体" panose="02010609060101010101" pitchFamily="49" charset="-122"/>
                <a:ea typeface="黑体" panose="02010609060101010101" pitchFamily="49" charset="-122"/>
                <a:cs typeface="黑体" panose="02010609060101010101" pitchFamily="49" charset="-122"/>
                <a:sym typeface="+mn-ea"/>
              </a:rPr>
              <a:t>，因而成为</a:t>
            </a:r>
          </a:p>
          <a:p>
            <a:pPr algn="l">
              <a:lnSpc>
                <a:spcPct val="90000"/>
              </a:lnSpc>
            </a:pPr>
            <a:r>
              <a:rPr lang="zh-CN" altLang="en-US" sz="2800" b="1" u="sng">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世界上第一个两获诺贝尔奖的人</a:t>
            </a:r>
            <a:r>
              <a:rPr lang="zh-CN" altLang="en-US" sz="2800">
                <a:latin typeface="黑体" panose="02010609060101010101" pitchFamily="49" charset="-122"/>
                <a:ea typeface="黑体" panose="02010609060101010101" pitchFamily="49" charset="-122"/>
                <a:cs typeface="黑体" panose="02010609060101010101" pitchFamily="49" charset="-122"/>
                <a:sym typeface="+mn-ea"/>
              </a:rPr>
              <a:t>。</a:t>
            </a:r>
          </a:p>
          <a:p>
            <a:pPr algn="l">
              <a:lnSpc>
                <a:spcPct val="90000"/>
              </a:lnSpc>
            </a:pPr>
            <a:r>
              <a:rPr lang="zh-CN" altLang="en-US" sz="2800">
                <a:latin typeface="黑体" panose="02010609060101010101" pitchFamily="49" charset="-122"/>
                <a:ea typeface="黑体" panose="02010609060101010101" pitchFamily="49" charset="-122"/>
                <a:cs typeface="黑体" panose="02010609060101010101" pitchFamily="49" charset="-122"/>
                <a:sym typeface="+mn-ea"/>
              </a:rPr>
              <a:t>居里夫人的</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成就</a:t>
            </a:r>
            <a:r>
              <a:rPr lang="zh-CN" altLang="en-US" sz="2800">
                <a:latin typeface="黑体" panose="02010609060101010101" pitchFamily="49" charset="-122"/>
                <a:ea typeface="黑体" panose="02010609060101010101" pitchFamily="49" charset="-122"/>
                <a:cs typeface="黑体" panose="02010609060101010101" pitchFamily="49" charset="-122"/>
                <a:sym typeface="+mn-ea"/>
              </a:rPr>
              <a:t>包括开创了</a:t>
            </a:r>
            <a:r>
              <a:rPr lang="zh-CN" altLang="en-US" sz="280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放射性理论、</a:t>
            </a:r>
          </a:p>
          <a:p>
            <a:pPr algn="l">
              <a:lnSpc>
                <a:spcPct val="90000"/>
              </a:lnSpc>
            </a:pPr>
            <a:r>
              <a:rPr lang="zh-CN" altLang="en-US" sz="2800">
                <a:solidFill>
                  <a:srgbClr val="0000FF"/>
                </a:solidFill>
                <a:latin typeface="黑体" panose="02010609060101010101" pitchFamily="49" charset="-122"/>
                <a:ea typeface="黑体" panose="02010609060101010101" pitchFamily="49" charset="-122"/>
                <a:cs typeface="黑体" panose="02010609060101010101" pitchFamily="49" charset="-122"/>
                <a:sym typeface="+mn-ea"/>
              </a:rPr>
              <a:t>发明分离放射性同位素技术、发现两种新元素钋和镭</a:t>
            </a:r>
            <a:r>
              <a:rPr lang="zh-CN" altLang="en-US" sz="2800">
                <a:latin typeface="黑体" panose="02010609060101010101" pitchFamily="49" charset="-122"/>
                <a:ea typeface="黑体" panose="02010609060101010101" pitchFamily="49" charset="-122"/>
                <a:cs typeface="黑体" panose="02010609060101010101" pitchFamily="49" charset="-122"/>
                <a:sym typeface="+mn-ea"/>
              </a:rPr>
              <a:t>。在她的指导下，人们</a:t>
            </a:r>
            <a:r>
              <a:rPr lang="zh-CN" altLang="en-US" sz="2800" u="sng">
                <a:latin typeface="黑体" panose="02010609060101010101" pitchFamily="49" charset="-122"/>
                <a:ea typeface="黑体" panose="02010609060101010101" pitchFamily="49" charset="-122"/>
                <a:cs typeface="黑体" panose="02010609060101010101" pitchFamily="49" charset="-122"/>
                <a:sym typeface="+mn-ea"/>
              </a:rPr>
              <a:t>第一次将放射性同位素用于治疗癌症</a:t>
            </a:r>
            <a:r>
              <a:rPr lang="zh-CN" altLang="en-US" sz="2800">
                <a:latin typeface="黑体" panose="02010609060101010101" pitchFamily="49" charset="-122"/>
                <a:ea typeface="黑体" panose="02010609060101010101" pitchFamily="49" charset="-122"/>
                <a:cs typeface="黑体" panose="02010609060101010101" pitchFamily="49" charset="-122"/>
                <a:sym typeface="+mn-ea"/>
              </a:rPr>
              <a:t>。由于长期接触放射性物质，居里夫人于</a:t>
            </a:r>
            <a:r>
              <a:rPr lang="en-US" altLang="zh-CN" sz="2800">
                <a:latin typeface="黑体" panose="02010609060101010101" pitchFamily="49" charset="-122"/>
                <a:ea typeface="黑体" panose="02010609060101010101" pitchFamily="49" charset="-122"/>
                <a:cs typeface="黑体" panose="02010609060101010101" pitchFamily="49" charset="-122"/>
                <a:sym typeface="+mn-ea"/>
              </a:rPr>
              <a:t>1934</a:t>
            </a:r>
            <a:r>
              <a:rPr lang="zh-CN" altLang="en-US" sz="2800">
                <a:latin typeface="黑体" panose="02010609060101010101" pitchFamily="49" charset="-122"/>
                <a:ea typeface="黑体" panose="02010609060101010101" pitchFamily="49" charset="-122"/>
                <a:cs typeface="黑体" panose="02010609060101010101" pitchFamily="49" charset="-122"/>
                <a:sym typeface="+mn-ea"/>
              </a:rPr>
              <a:t>年</a:t>
            </a:r>
            <a:r>
              <a:rPr lang="en-US" altLang="zh-CN" sz="2800">
                <a:latin typeface="黑体" panose="02010609060101010101" pitchFamily="49" charset="-122"/>
                <a:ea typeface="黑体" panose="02010609060101010101" pitchFamily="49" charset="-122"/>
                <a:cs typeface="黑体" panose="02010609060101010101" pitchFamily="49" charset="-122"/>
                <a:sym typeface="+mn-ea"/>
              </a:rPr>
              <a:t>7</a:t>
            </a:r>
            <a:r>
              <a:rPr lang="zh-CN" altLang="en-US" sz="2800">
                <a:latin typeface="黑体" panose="02010609060101010101" pitchFamily="49" charset="-122"/>
                <a:ea typeface="黑体" panose="02010609060101010101" pitchFamily="49" charset="-122"/>
                <a:cs typeface="黑体" panose="02010609060101010101" pitchFamily="49" charset="-122"/>
                <a:sym typeface="+mn-ea"/>
              </a:rPr>
              <a:t>月</a:t>
            </a:r>
            <a:r>
              <a:rPr lang="en-US" altLang="zh-CN" sz="2800">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2800">
                <a:latin typeface="黑体" panose="02010609060101010101" pitchFamily="49" charset="-122"/>
                <a:ea typeface="黑体" panose="02010609060101010101" pitchFamily="49" charset="-122"/>
                <a:cs typeface="黑体" panose="02010609060101010101" pitchFamily="49" charset="-122"/>
                <a:sym typeface="+mn-ea"/>
              </a:rPr>
              <a:t>日因恶性白血病逝世。</a:t>
            </a:r>
            <a:endParaRPr lang="zh-CN" altLang="en-US" sz="2800" b="1" dirty="0" smtClean="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6" name="图片 8" descr="下载"/>
          <p:cNvPicPr>
            <a:picLocks noChangeAspect="1"/>
          </p:cNvPicPr>
          <p:nvPr/>
        </p:nvPicPr>
        <p:blipFill>
          <a:blip r:embed="rId2" cstate="print"/>
          <a:stretch>
            <a:fillRect/>
          </a:stretch>
        </p:blipFill>
        <p:spPr>
          <a:xfrm>
            <a:off x="3295650" y="149225"/>
            <a:ext cx="2861310" cy="2879090"/>
          </a:xfrm>
          <a:prstGeom prst="rect">
            <a:avLst/>
          </a:prstGeom>
          <a:noFill/>
          <a:ln w="9525">
            <a:noFill/>
          </a:ln>
        </p:spPr>
      </p:pic>
      <p:pic>
        <p:nvPicPr>
          <p:cNvPr id="7" name="图片 6"/>
          <p:cNvPicPr>
            <a:picLocks noChangeAspect="1"/>
          </p:cNvPicPr>
          <p:nvPr/>
        </p:nvPicPr>
        <p:blipFill>
          <a:blip r:embed="rId3" cstate="print"/>
          <a:stretch>
            <a:fillRect/>
          </a:stretch>
        </p:blipFill>
        <p:spPr>
          <a:xfrm>
            <a:off x="216535" y="149225"/>
            <a:ext cx="2847975" cy="2879090"/>
          </a:xfrm>
          <a:prstGeom prst="rect">
            <a:avLst/>
          </a:prstGeom>
        </p:spPr>
      </p:pic>
      <p:pic>
        <p:nvPicPr>
          <p:cNvPr id="10" name="图片 9"/>
          <p:cNvPicPr>
            <a:picLocks noChangeAspect="1"/>
          </p:cNvPicPr>
          <p:nvPr/>
        </p:nvPicPr>
        <p:blipFill>
          <a:blip r:embed="rId4" cstate="print"/>
          <a:stretch>
            <a:fillRect/>
          </a:stretch>
        </p:blipFill>
        <p:spPr>
          <a:xfrm>
            <a:off x="6371590" y="149225"/>
            <a:ext cx="2483485" cy="2879725"/>
          </a:xfrm>
          <a:prstGeom prst="rect">
            <a:avLst/>
          </a:prstGeom>
        </p:spPr>
      </p:pic>
      <p:pic>
        <p:nvPicPr>
          <p:cNvPr id="12" name="图片 11"/>
          <p:cNvPicPr>
            <a:picLocks noChangeAspect="1"/>
          </p:cNvPicPr>
          <p:nvPr/>
        </p:nvPicPr>
        <p:blipFill>
          <a:blip r:embed="rId5" cstate="print"/>
          <a:stretch>
            <a:fillRect/>
          </a:stretch>
        </p:blipFill>
        <p:spPr>
          <a:xfrm>
            <a:off x="335280" y="3399155"/>
            <a:ext cx="4983480" cy="2870200"/>
          </a:xfrm>
          <a:prstGeom prst="rect">
            <a:avLst/>
          </a:prstGeom>
        </p:spPr>
      </p:pic>
      <p:pic>
        <p:nvPicPr>
          <p:cNvPr id="13" name="图片 1" descr="6c224f4a20a44623e0aadc059e22720e0cf3d771"/>
          <p:cNvPicPr>
            <a:picLocks noChangeAspect="1"/>
          </p:cNvPicPr>
          <p:nvPr/>
        </p:nvPicPr>
        <p:blipFill>
          <a:blip r:embed="rId6" cstate="print"/>
          <a:stretch>
            <a:fillRect/>
          </a:stretch>
        </p:blipFill>
        <p:spPr>
          <a:xfrm>
            <a:off x="5903595" y="3354705"/>
            <a:ext cx="2731770" cy="29146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96"/>
                                        </p:tgtEl>
                                        <p:attrNameLst>
                                          <p:attrName>style.visibility</p:attrName>
                                        </p:attrNameLst>
                                      </p:cBhvr>
                                      <p:to>
                                        <p:strVal val="visible"/>
                                      </p:to>
                                    </p:set>
                                    <p:animEffect transition="in" filter="blinds(horizontal)">
                                      <p:cBhvr>
                                        <p:cTn id="12" dur="500"/>
                                        <p:tgtEl>
                                          <p:spTgt spid="1639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图片 1" descr="38dbb6fd5266d0164b023e40912bd40735fa35ba"/>
          <p:cNvPicPr>
            <a:picLocks noChangeAspect="1"/>
          </p:cNvPicPr>
          <p:nvPr/>
        </p:nvPicPr>
        <p:blipFill>
          <a:blip r:embed="rId2" cstate="print"/>
          <a:stretch>
            <a:fillRect/>
          </a:stretch>
        </p:blipFill>
        <p:spPr>
          <a:xfrm>
            <a:off x="644525" y="1627188"/>
            <a:ext cx="2801938" cy="3603625"/>
          </a:xfrm>
          <a:prstGeom prst="rect">
            <a:avLst/>
          </a:prstGeom>
          <a:noFill/>
          <a:ln w="9525">
            <a:noFill/>
          </a:ln>
        </p:spPr>
      </p:pic>
      <p:sp>
        <p:nvSpPr>
          <p:cNvPr id="4" name="文本框 3"/>
          <p:cNvSpPr txBox="1"/>
          <p:nvPr/>
        </p:nvSpPr>
        <p:spPr>
          <a:xfrm>
            <a:off x="717550" y="5330825"/>
            <a:ext cx="2520950" cy="582613"/>
          </a:xfrm>
          <a:prstGeom prst="rect">
            <a:avLst/>
          </a:prstGeom>
          <a:noFill/>
          <a:ln w="9525">
            <a:noFill/>
          </a:ln>
        </p:spPr>
        <p:txBody>
          <a:bodyPr>
            <a:spAutoFit/>
          </a:bodyPr>
          <a:lstStyle/>
          <a:p>
            <a:r>
              <a:rPr lang="zh-CN" altLang="en-US" sz="3200" b="1" dirty="0">
                <a:solidFill>
                  <a:srgbClr val="0000FF"/>
                </a:solidFill>
                <a:latin typeface="宋体" panose="02010600030101010101" pitchFamily="2" charset="-122"/>
              </a:rPr>
              <a:t>艾芙·居里</a:t>
            </a:r>
          </a:p>
        </p:txBody>
      </p:sp>
      <p:sp>
        <p:nvSpPr>
          <p:cNvPr id="6150" name="文本框 99"/>
          <p:cNvSpPr txBox="1"/>
          <p:nvPr/>
        </p:nvSpPr>
        <p:spPr>
          <a:xfrm>
            <a:off x="3609975" y="1971675"/>
            <a:ext cx="4962525" cy="3046413"/>
          </a:xfrm>
          <a:prstGeom prst="rect">
            <a:avLst/>
          </a:prstGeom>
          <a:noFill/>
          <a:ln w="9525">
            <a:noFill/>
          </a:ln>
        </p:spPr>
        <p:txBody>
          <a:bodyPr>
            <a:spAutoFit/>
          </a:bodyPr>
          <a:lstStyle/>
          <a:p>
            <a:pPr>
              <a:lnSpc>
                <a:spcPct val="150000"/>
              </a:lnSpc>
            </a:pPr>
            <a:r>
              <a:rPr lang="zh-CN" altLang="en-US" sz="3200" b="1" dirty="0">
                <a:latin typeface="宋体" panose="02010600030101010101" pitchFamily="2" charset="-122"/>
              </a:rPr>
              <a:t>居里夫人和比埃尔</a:t>
            </a:r>
            <a:r>
              <a:rPr lang="en-US" altLang="zh-CN" sz="3200" b="1" dirty="0">
                <a:latin typeface="宋体" panose="02010600030101010101" pitchFamily="2" charset="-122"/>
              </a:rPr>
              <a:t>·</a:t>
            </a:r>
            <a:r>
              <a:rPr lang="zh-CN" altLang="en-US" sz="3200" b="1" dirty="0">
                <a:latin typeface="宋体" panose="02010600030101010101" pitchFamily="2" charset="-122"/>
              </a:rPr>
              <a:t>居里的小女儿，</a:t>
            </a:r>
            <a:r>
              <a:rPr lang="en-US" altLang="zh-CN" sz="3200" b="1" dirty="0">
                <a:latin typeface="宋体" panose="02010600030101010101" pitchFamily="2" charset="-122"/>
              </a:rPr>
              <a:t>《</a:t>
            </a:r>
            <a:r>
              <a:rPr lang="zh-CN" altLang="en-US" sz="3200" b="1" dirty="0">
                <a:latin typeface="宋体" panose="02010600030101010101" pitchFamily="2" charset="-122"/>
              </a:rPr>
              <a:t>居里夫人传</a:t>
            </a:r>
            <a:r>
              <a:rPr lang="en-US" altLang="zh-CN" sz="3200" b="1" dirty="0">
                <a:latin typeface="宋体" panose="02010600030101010101" pitchFamily="2" charset="-122"/>
              </a:rPr>
              <a:t>》</a:t>
            </a:r>
            <a:r>
              <a:rPr lang="zh-CN" altLang="en-US" sz="3200" b="1" dirty="0">
                <a:latin typeface="宋体" panose="02010600030101010101" pitchFamily="2" charset="-122"/>
              </a:rPr>
              <a:t>的作者，优秀的音乐教育家和人物传记作家。</a:t>
            </a:r>
          </a:p>
        </p:txBody>
      </p:sp>
      <p:grpSp>
        <p:nvGrpSpPr>
          <p:cNvPr id="11" name="组合 10"/>
          <p:cNvGrpSpPr/>
          <p:nvPr/>
        </p:nvGrpSpPr>
        <p:grpSpPr>
          <a:xfrm>
            <a:off x="217170" y="339949"/>
            <a:ext cx="2346325" cy="681957"/>
            <a:chOff x="923" y="1552"/>
            <a:chExt cx="3695" cy="882"/>
          </a:xfrm>
        </p:grpSpPr>
        <p:pic>
          <p:nvPicPr>
            <p:cNvPr id="12" name="图片 11" descr="00 图标-04"/>
            <p:cNvPicPr>
              <a:picLocks noChangeAspect="1"/>
            </p:cNvPicPr>
            <p:nvPr/>
          </p:nvPicPr>
          <p:blipFill>
            <a:blip r:embed="rId3" cstate="print"/>
            <a:stretch>
              <a:fillRect/>
            </a:stretch>
          </p:blipFill>
          <p:spPr>
            <a:xfrm>
              <a:off x="923" y="1552"/>
              <a:ext cx="3695" cy="882"/>
            </a:xfrm>
            <a:prstGeom prst="rect">
              <a:avLst/>
            </a:prstGeom>
          </p:spPr>
        </p:pic>
        <p:sp>
          <p:nvSpPr>
            <p:cNvPr id="13" name="文本框 3"/>
            <p:cNvSpPr txBox="1"/>
            <p:nvPr/>
          </p:nvSpPr>
          <p:spPr>
            <a:xfrm>
              <a:off x="1209" y="1616"/>
              <a:ext cx="2848" cy="755"/>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作者简介</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checkerboard(across)">
                                      <p:cBhvr>
                                        <p:cTn id="13" dur="500"/>
                                        <p:tgtEl>
                                          <p:spTgt spid="6148"/>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6150"/>
                                        </p:tgtEl>
                                        <p:attrNameLst>
                                          <p:attrName>style.visibility</p:attrName>
                                        </p:attrNameLst>
                                      </p:cBhvr>
                                      <p:to>
                                        <p:strVal val="visible"/>
                                      </p:to>
                                    </p:set>
                                    <p:anim calcmode="lin" valueType="num">
                                      <p:cBhvr additive="base">
                                        <p:cTn id="24" dur="500" fill="hold"/>
                                        <p:tgtEl>
                                          <p:spTgt spid="6150"/>
                                        </p:tgtEl>
                                        <p:attrNameLst>
                                          <p:attrName>ppt_x</p:attrName>
                                        </p:attrNameLst>
                                      </p:cBhvr>
                                      <p:tavLst>
                                        <p:tav tm="0">
                                          <p:val>
                                            <p:strVal val="1+#ppt_w/2"/>
                                          </p:val>
                                        </p:tav>
                                        <p:tav tm="100000">
                                          <p:val>
                                            <p:strVal val="#ppt_x"/>
                                          </p:val>
                                        </p:tav>
                                      </p:tavLst>
                                    </p:anim>
                                    <p:anim calcmode="lin" valueType="num">
                                      <p:cBhvr additive="base">
                                        <p:cTn id="25"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15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TextBox 4"/>
          <p:cNvSpPr txBox="1">
            <a:spLocks noChangeArrowheads="1"/>
          </p:cNvSpPr>
          <p:nvPr/>
        </p:nvSpPr>
        <p:spPr bwMode="auto">
          <a:xfrm>
            <a:off x="3322638" y="824548"/>
            <a:ext cx="2222500" cy="583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eaLnBrk="1" hangingPunct="1">
              <a:buFont typeface="Wingdings" panose="05000000000000000000" charset="0"/>
              <a:buChar char="u"/>
            </a:pPr>
            <a:r>
              <a:rPr lang="zh-CN" altLang="en-US" sz="3200" b="1">
                <a:solidFill>
                  <a:srgbClr val="0000FF"/>
                </a:solidFill>
                <a:latin typeface="黑体" panose="02010609060101010101" pitchFamily="49" charset="-122"/>
                <a:ea typeface="黑体" panose="02010609060101010101" pitchFamily="49" charset="-122"/>
              </a:rPr>
              <a:t>字词注音</a:t>
            </a:r>
          </a:p>
        </p:txBody>
      </p:sp>
      <p:sp>
        <p:nvSpPr>
          <p:cNvPr id="48" name="TextBox 47"/>
          <p:cNvSpPr txBox="1"/>
          <p:nvPr/>
        </p:nvSpPr>
        <p:spPr>
          <a:xfrm>
            <a:off x="551180" y="1635443"/>
            <a:ext cx="8042275" cy="3970337"/>
          </a:xfrm>
          <a:prstGeom prst="rect">
            <a:avLst/>
          </a:prstGeom>
          <a:noFill/>
        </p:spPr>
        <p:txBody>
          <a:bodyPr>
            <a:spAutoFit/>
          </a:bodyPr>
          <a:lstStyle/>
          <a:p>
            <a:pPr eaLnBrk="1" hangingPunct="1">
              <a:lnSpc>
                <a:spcPct val="150000"/>
              </a:lnSpc>
              <a:buFont typeface="Arial" panose="020B0604020202020204" pitchFamily="34" charset="0"/>
              <a:buNone/>
              <a:defRPr/>
            </a:pPr>
            <a:r>
              <a:rPr lang="zh-CN" altLang="en-US" sz="2800" b="1" dirty="0">
                <a:latin typeface="+mn-ea"/>
                <a:ea typeface="+mn-ea"/>
              </a:rPr>
              <a:t>简</a:t>
            </a:r>
            <a:r>
              <a:rPr lang="zh-CN" altLang="en-US" sz="2800" b="1" dirty="0">
                <a:solidFill>
                  <a:srgbClr val="FF0000"/>
                </a:solidFill>
                <a:latin typeface="+mn-ea"/>
                <a:ea typeface="+mn-ea"/>
              </a:rPr>
              <a:t>陋</a:t>
            </a:r>
            <a:r>
              <a:rPr lang="zh-CN" altLang="en-US" sz="2800" b="1" dirty="0">
                <a:latin typeface="+mn-ea"/>
                <a:ea typeface="+mn-ea"/>
              </a:rPr>
              <a:t>（    ）</a:t>
            </a:r>
            <a:r>
              <a:rPr lang="en-US" altLang="zh-CN" sz="2800" b="1" dirty="0">
                <a:latin typeface="+mn-ea"/>
                <a:ea typeface="+mn-ea"/>
              </a:rPr>
              <a:t>    </a:t>
            </a:r>
            <a:r>
              <a:rPr lang="zh-CN" altLang="en-US" sz="2800" b="1" dirty="0">
                <a:solidFill>
                  <a:srgbClr val="FF0000"/>
                </a:solidFill>
                <a:latin typeface="+mn-ea"/>
                <a:ea typeface="+mn-ea"/>
              </a:rPr>
              <a:t>燥</a:t>
            </a:r>
            <a:r>
              <a:rPr lang="zh-CN" altLang="en-US" sz="2800" b="1" dirty="0">
                <a:latin typeface="+mn-ea"/>
                <a:ea typeface="+mn-ea"/>
              </a:rPr>
              <a:t>热（    ）   冻</a:t>
            </a:r>
            <a:r>
              <a:rPr lang="zh-CN" altLang="en-US" sz="2800" b="1" dirty="0">
                <a:solidFill>
                  <a:srgbClr val="FF0000"/>
                </a:solidFill>
                <a:latin typeface="+mn-ea"/>
                <a:ea typeface="+mn-ea"/>
              </a:rPr>
              <a:t>僵</a:t>
            </a:r>
            <a:r>
              <a:rPr lang="zh-CN" altLang="en-US" sz="2800" b="1" dirty="0">
                <a:latin typeface="+mn-ea"/>
                <a:ea typeface="+mn-ea"/>
              </a:rPr>
              <a:t>（     ）</a:t>
            </a:r>
            <a:endParaRPr lang="en-US" altLang="zh-CN" sz="2800" b="1" dirty="0">
              <a:latin typeface="+mn-ea"/>
              <a:ea typeface="+mn-ea"/>
            </a:endParaRPr>
          </a:p>
          <a:p>
            <a:pPr eaLnBrk="1" hangingPunct="1">
              <a:lnSpc>
                <a:spcPct val="150000"/>
              </a:lnSpc>
              <a:buFont typeface="Arial" panose="020B0604020202020204" pitchFamily="34" charset="0"/>
              <a:buNone/>
              <a:defRPr/>
            </a:pPr>
            <a:r>
              <a:rPr lang="zh-CN" altLang="en-US" sz="2800" b="1" dirty="0">
                <a:latin typeface="+mn-ea"/>
                <a:ea typeface="+mn-ea"/>
              </a:rPr>
              <a:t>残</a:t>
            </a:r>
            <a:r>
              <a:rPr lang="zh-CN" altLang="en-US" sz="2800" b="1" dirty="0">
                <a:solidFill>
                  <a:srgbClr val="FF0000"/>
                </a:solidFill>
                <a:latin typeface="+mn-ea"/>
                <a:ea typeface="+mn-ea"/>
              </a:rPr>
              <a:t>酷</a:t>
            </a:r>
            <a:r>
              <a:rPr lang="zh-CN" altLang="en-US" sz="2800" b="1" dirty="0">
                <a:latin typeface="+mn-ea"/>
                <a:ea typeface="+mn-ea"/>
              </a:rPr>
              <a:t>（    ）    </a:t>
            </a:r>
            <a:r>
              <a:rPr lang="zh-CN" altLang="en-US" sz="2800" b="1" dirty="0">
                <a:solidFill>
                  <a:srgbClr val="FF0000"/>
                </a:solidFill>
                <a:latin typeface="+mn-ea"/>
                <a:ea typeface="+mn-ea"/>
              </a:rPr>
              <a:t>沸腾</a:t>
            </a:r>
            <a:r>
              <a:rPr lang="zh-CN" altLang="en-US" sz="2800" b="1" dirty="0">
                <a:latin typeface="+mn-ea"/>
                <a:ea typeface="+mn-ea"/>
              </a:rPr>
              <a:t>（         ）</a:t>
            </a:r>
            <a:endParaRPr lang="en-US" altLang="zh-CN" sz="2800" b="1" dirty="0">
              <a:latin typeface="+mn-ea"/>
              <a:ea typeface="+mn-ea"/>
            </a:endParaRPr>
          </a:p>
          <a:p>
            <a:pPr eaLnBrk="1" hangingPunct="1">
              <a:lnSpc>
                <a:spcPct val="150000"/>
              </a:lnSpc>
              <a:buFont typeface="Arial" panose="020B0604020202020204" pitchFamily="34" charset="0"/>
              <a:buNone/>
              <a:defRPr/>
            </a:pPr>
            <a:r>
              <a:rPr lang="zh-CN" altLang="en-US" sz="2800" b="1" dirty="0">
                <a:solidFill>
                  <a:srgbClr val="FF0000"/>
                </a:solidFill>
                <a:latin typeface="+mn-ea"/>
                <a:ea typeface="+mn-ea"/>
              </a:rPr>
              <a:t>镭</a:t>
            </a:r>
            <a:r>
              <a:rPr lang="zh-CN" altLang="en-US" sz="2800" b="1" dirty="0">
                <a:latin typeface="+mn-ea"/>
                <a:ea typeface="+mn-ea"/>
              </a:rPr>
              <a:t>（    ）</a:t>
            </a:r>
            <a:r>
              <a:rPr lang="en-US" altLang="zh-CN" sz="2800" b="1" dirty="0">
                <a:solidFill>
                  <a:srgbClr val="FF0000"/>
                </a:solidFill>
                <a:latin typeface="+mn-ea"/>
                <a:ea typeface="+mn-ea"/>
              </a:rPr>
              <a:t>      </a:t>
            </a:r>
            <a:r>
              <a:rPr lang="zh-CN" altLang="en-US" sz="2800" b="1" dirty="0">
                <a:solidFill>
                  <a:srgbClr val="FF0000"/>
                </a:solidFill>
                <a:latin typeface="+mn-ea"/>
                <a:ea typeface="+mn-ea"/>
              </a:rPr>
              <a:t>钋</a:t>
            </a:r>
            <a:r>
              <a:rPr lang="zh-CN" altLang="en-US" sz="2800" b="1" dirty="0">
                <a:latin typeface="+mn-ea"/>
                <a:ea typeface="+mn-ea"/>
              </a:rPr>
              <a:t>（     ）    沉</a:t>
            </a:r>
            <a:r>
              <a:rPr lang="zh-CN" altLang="en-US" sz="2800" b="1" dirty="0">
                <a:solidFill>
                  <a:srgbClr val="FF0000"/>
                </a:solidFill>
                <a:latin typeface="+mn-ea"/>
                <a:ea typeface="+mn-ea"/>
              </a:rPr>
              <a:t>淀</a:t>
            </a:r>
            <a:r>
              <a:rPr lang="zh-CN" altLang="en-US" sz="2800" b="1" dirty="0">
                <a:latin typeface="+mn-ea"/>
                <a:ea typeface="+mn-ea"/>
              </a:rPr>
              <a:t>（     ）   热</a:t>
            </a:r>
            <a:r>
              <a:rPr lang="zh-CN" altLang="en-US" sz="2800" b="1" dirty="0">
                <a:solidFill>
                  <a:srgbClr val="FF0000"/>
                </a:solidFill>
                <a:latin typeface="+mn-ea"/>
                <a:ea typeface="+mn-ea"/>
              </a:rPr>
              <a:t>忱</a:t>
            </a:r>
            <a:r>
              <a:rPr lang="zh-CN" altLang="en-US" sz="2800" b="1" dirty="0">
                <a:latin typeface="+mn-ea"/>
                <a:ea typeface="+mn-ea"/>
              </a:rPr>
              <a:t>（    ）</a:t>
            </a:r>
            <a:r>
              <a:rPr lang="en-US" altLang="zh-CN" sz="2800" b="1" dirty="0">
                <a:latin typeface="+mn-ea"/>
                <a:ea typeface="+mn-ea"/>
              </a:rPr>
              <a:t>    </a:t>
            </a:r>
            <a:r>
              <a:rPr lang="zh-CN" altLang="en-US" sz="2800" b="1" dirty="0">
                <a:latin typeface="+mn-ea"/>
                <a:ea typeface="+mn-ea"/>
              </a:rPr>
              <a:t>幼</a:t>
            </a:r>
            <a:r>
              <a:rPr lang="zh-CN" altLang="en-US" sz="2800" b="1" dirty="0">
                <a:solidFill>
                  <a:srgbClr val="FF0000"/>
                </a:solidFill>
                <a:latin typeface="+mn-ea"/>
                <a:ea typeface="+mn-ea"/>
              </a:rPr>
              <a:t>稚</a:t>
            </a:r>
            <a:r>
              <a:rPr lang="zh-CN" altLang="en-US" sz="2800" b="1" dirty="0">
                <a:latin typeface="+mn-ea"/>
                <a:ea typeface="+mn-ea"/>
              </a:rPr>
              <a:t>（     ）</a:t>
            </a:r>
            <a:r>
              <a:rPr lang="en-US" altLang="zh-CN" sz="2800" b="1" dirty="0">
                <a:latin typeface="+mn-ea"/>
                <a:ea typeface="+mn-ea"/>
              </a:rPr>
              <a:t>  </a:t>
            </a:r>
            <a:r>
              <a:rPr lang="zh-CN" altLang="en-US" sz="2800" b="1" dirty="0">
                <a:latin typeface="+mn-ea"/>
                <a:ea typeface="+mn-ea"/>
              </a:rPr>
              <a:t>轮</a:t>
            </a:r>
            <a:r>
              <a:rPr lang="zh-CN" altLang="en-US" sz="2800" b="1" dirty="0">
                <a:solidFill>
                  <a:srgbClr val="FF0000"/>
                </a:solidFill>
                <a:latin typeface="+mn-ea"/>
                <a:ea typeface="+mn-ea"/>
              </a:rPr>
              <a:t>廓</a:t>
            </a:r>
            <a:r>
              <a:rPr lang="zh-CN" altLang="en-US" sz="2800" b="1" dirty="0">
                <a:latin typeface="+mn-ea"/>
                <a:ea typeface="+mn-ea"/>
              </a:rPr>
              <a:t>（     ）   闪</a:t>
            </a:r>
            <a:r>
              <a:rPr lang="zh-CN" altLang="en-US" sz="2800" b="1" dirty="0">
                <a:solidFill>
                  <a:srgbClr val="FF0000"/>
                </a:solidFill>
                <a:latin typeface="+mn-ea"/>
                <a:ea typeface="+mn-ea"/>
              </a:rPr>
              <a:t>耀</a:t>
            </a:r>
            <a:r>
              <a:rPr lang="zh-CN" altLang="en-US" sz="2800" b="1" dirty="0">
                <a:latin typeface="+mn-ea"/>
                <a:ea typeface="+mn-ea"/>
              </a:rPr>
              <a:t>（    ）    </a:t>
            </a:r>
            <a:r>
              <a:rPr lang="zh-CN" altLang="en-US" sz="2800" b="1" dirty="0">
                <a:solidFill>
                  <a:srgbClr val="FF0000"/>
                </a:solidFill>
                <a:latin typeface="+mn-ea"/>
                <a:ea typeface="+mn-ea"/>
              </a:rPr>
              <a:t>谨慎</a:t>
            </a:r>
            <a:r>
              <a:rPr lang="zh-CN" altLang="en-US" sz="2800" b="1" dirty="0">
                <a:latin typeface="+mn-ea"/>
                <a:ea typeface="+mn-ea"/>
              </a:rPr>
              <a:t>（         ）</a:t>
            </a:r>
            <a:endParaRPr lang="en-US" altLang="zh-CN" sz="2800" b="1" dirty="0">
              <a:latin typeface="+mn-ea"/>
              <a:ea typeface="+mn-ea"/>
            </a:endParaRPr>
          </a:p>
          <a:p>
            <a:pPr eaLnBrk="1" hangingPunct="1">
              <a:lnSpc>
                <a:spcPct val="150000"/>
              </a:lnSpc>
              <a:buFont typeface="Arial" panose="020B0604020202020204" pitchFamily="34" charset="0"/>
              <a:buNone/>
              <a:defRPr/>
            </a:pPr>
            <a:r>
              <a:rPr lang="zh-CN" altLang="en-US" sz="2800" b="1" dirty="0">
                <a:solidFill>
                  <a:srgbClr val="FF0000"/>
                </a:solidFill>
                <a:latin typeface="+mn-ea"/>
                <a:ea typeface="+mn-ea"/>
              </a:rPr>
              <a:t>骤</a:t>
            </a:r>
            <a:r>
              <a:rPr lang="zh-CN" altLang="en-US" sz="2800" b="1" dirty="0">
                <a:latin typeface="+mn-ea"/>
                <a:ea typeface="+mn-ea"/>
              </a:rPr>
              <a:t>雨猝至（     ）  </a:t>
            </a:r>
            <a:r>
              <a:rPr lang="zh-CN" altLang="en-US" sz="2800" b="1" dirty="0">
                <a:solidFill>
                  <a:srgbClr val="FF0000"/>
                </a:solidFill>
                <a:latin typeface="+mn-ea"/>
                <a:ea typeface="+mn-ea"/>
              </a:rPr>
              <a:t>筋</a:t>
            </a:r>
            <a:r>
              <a:rPr lang="zh-CN" altLang="en-US" sz="2800" b="1" dirty="0">
                <a:latin typeface="+mn-ea"/>
                <a:ea typeface="+mn-ea"/>
              </a:rPr>
              <a:t>疲力尽（     ）</a:t>
            </a:r>
            <a:endParaRPr lang="en-US" altLang="zh-CN" sz="2800" b="1" dirty="0">
              <a:latin typeface="+mn-ea"/>
              <a:ea typeface="+mn-ea"/>
            </a:endParaRPr>
          </a:p>
        </p:txBody>
      </p:sp>
      <p:sp>
        <p:nvSpPr>
          <p:cNvPr id="49" name="TextBox 48"/>
          <p:cNvSpPr txBox="1"/>
          <p:nvPr/>
        </p:nvSpPr>
        <p:spPr>
          <a:xfrm>
            <a:off x="1770380" y="1744663"/>
            <a:ext cx="728663" cy="522287"/>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ea typeface="+mn-ea"/>
              </a:rPr>
              <a:t>lòu</a:t>
            </a:r>
            <a:endParaRPr lang="zh-CN" altLang="en-US" sz="2800" b="1" dirty="0">
              <a:solidFill>
                <a:srgbClr val="FF00FF"/>
              </a:solidFill>
              <a:latin typeface="+mn-ea"/>
              <a:ea typeface="+mn-ea"/>
            </a:endParaRPr>
          </a:p>
        </p:txBody>
      </p:sp>
      <p:sp>
        <p:nvSpPr>
          <p:cNvPr id="50" name="TextBox 49"/>
          <p:cNvSpPr txBox="1"/>
          <p:nvPr/>
        </p:nvSpPr>
        <p:spPr>
          <a:xfrm>
            <a:off x="4625975" y="1742758"/>
            <a:ext cx="728663" cy="523875"/>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ea typeface="+mn-ea"/>
              </a:rPr>
              <a:t>zào</a:t>
            </a:r>
            <a:endParaRPr lang="zh-CN" altLang="en-US" sz="2800" b="1" dirty="0">
              <a:solidFill>
                <a:srgbClr val="FF00FF"/>
              </a:solidFill>
              <a:latin typeface="+mn-ea"/>
              <a:ea typeface="+mn-ea"/>
            </a:endParaRPr>
          </a:p>
        </p:txBody>
      </p:sp>
      <p:sp>
        <p:nvSpPr>
          <p:cNvPr id="51" name="TextBox 50"/>
          <p:cNvSpPr txBox="1"/>
          <p:nvPr/>
        </p:nvSpPr>
        <p:spPr>
          <a:xfrm>
            <a:off x="7237413" y="1743075"/>
            <a:ext cx="1090612" cy="523875"/>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ea typeface="+mn-ea"/>
              </a:rPr>
              <a:t>jiān</a:t>
            </a:r>
            <a:r>
              <a:rPr lang="en-US" altLang="zh-CN" sz="2800" b="1" dirty="0" err="1">
                <a:solidFill>
                  <a:srgbClr val="FF00FF"/>
                </a:solidFill>
                <a:latin typeface="+mn-ea"/>
              </a:rPr>
              <a:t>ɡ</a:t>
            </a:r>
            <a:endParaRPr lang="zh-CN" altLang="en-US" sz="2800" b="1" dirty="0">
              <a:solidFill>
                <a:srgbClr val="FF00FF"/>
              </a:solidFill>
              <a:latin typeface="+mn-ea"/>
              <a:ea typeface="+mn-ea"/>
            </a:endParaRPr>
          </a:p>
        </p:txBody>
      </p:sp>
      <p:sp>
        <p:nvSpPr>
          <p:cNvPr id="52" name="TextBox 51"/>
          <p:cNvSpPr txBox="1"/>
          <p:nvPr/>
        </p:nvSpPr>
        <p:spPr>
          <a:xfrm>
            <a:off x="1808480" y="2373313"/>
            <a:ext cx="547688" cy="522287"/>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ea typeface="+mn-ea"/>
              </a:rPr>
              <a:t>kù</a:t>
            </a:r>
            <a:endParaRPr lang="zh-CN" altLang="en-US" sz="2800" b="1" dirty="0">
              <a:solidFill>
                <a:srgbClr val="FF00FF"/>
              </a:solidFill>
              <a:latin typeface="+mn-ea"/>
              <a:ea typeface="+mn-ea"/>
            </a:endParaRPr>
          </a:p>
        </p:txBody>
      </p:sp>
      <p:sp>
        <p:nvSpPr>
          <p:cNvPr id="53" name="TextBox 52"/>
          <p:cNvSpPr txBox="1"/>
          <p:nvPr/>
        </p:nvSpPr>
        <p:spPr>
          <a:xfrm>
            <a:off x="1298893" y="3081973"/>
            <a:ext cx="728662" cy="523875"/>
          </a:xfrm>
          <a:prstGeom prst="rect">
            <a:avLst/>
          </a:prstGeom>
          <a:noFill/>
        </p:spPr>
        <p:txBody>
          <a:bodyPr wrap="none">
            <a:spAutoFit/>
          </a:bodyPr>
          <a:lstStyle/>
          <a:p>
            <a:pPr eaLnBrk="1" hangingPunct="1">
              <a:defRPr/>
            </a:pPr>
            <a:r>
              <a:rPr lang="en-US" altLang="zh-CN" sz="2800" b="1" dirty="0" err="1">
                <a:solidFill>
                  <a:srgbClr val="FF00FF"/>
                </a:solidFill>
                <a:latin typeface="+mn-ea"/>
              </a:rPr>
              <a:t>léi</a:t>
            </a:r>
            <a:endParaRPr lang="zh-CN" altLang="en-US" sz="2800" b="1" dirty="0">
              <a:solidFill>
                <a:srgbClr val="FF00FF"/>
              </a:solidFill>
              <a:latin typeface="+mn-ea"/>
            </a:endParaRPr>
          </a:p>
        </p:txBody>
      </p:sp>
      <p:sp>
        <p:nvSpPr>
          <p:cNvPr id="54" name="TextBox 53"/>
          <p:cNvSpPr txBox="1"/>
          <p:nvPr/>
        </p:nvSpPr>
        <p:spPr>
          <a:xfrm>
            <a:off x="4560888" y="2373313"/>
            <a:ext cx="1633537" cy="523875"/>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ea typeface="+mn-ea"/>
              </a:rPr>
              <a:t>fèi</a:t>
            </a:r>
            <a:r>
              <a:rPr lang="en-US" altLang="zh-CN" sz="2800" b="1" dirty="0">
                <a:solidFill>
                  <a:srgbClr val="FF00FF"/>
                </a:solidFill>
                <a:latin typeface="+mn-ea"/>
                <a:ea typeface="+mn-ea"/>
              </a:rPr>
              <a:t> </a:t>
            </a:r>
            <a:r>
              <a:rPr lang="en-US" altLang="zh-CN" sz="2800" b="1" dirty="0" err="1">
                <a:solidFill>
                  <a:srgbClr val="FF00FF"/>
                </a:solidFill>
                <a:latin typeface="+mn-ea"/>
                <a:ea typeface="+mn-ea"/>
              </a:rPr>
              <a:t>tén</a:t>
            </a:r>
            <a:r>
              <a:rPr lang="en-US" altLang="zh-CN" sz="2800" b="1" dirty="0" err="1">
                <a:solidFill>
                  <a:srgbClr val="FF00FF"/>
                </a:solidFill>
                <a:latin typeface="+mn-ea"/>
              </a:rPr>
              <a:t>ɡ</a:t>
            </a:r>
            <a:endParaRPr lang="zh-CN" altLang="en-US" sz="2800" b="1" dirty="0">
              <a:solidFill>
                <a:srgbClr val="FF00FF"/>
              </a:solidFill>
              <a:latin typeface="+mn-ea"/>
              <a:ea typeface="+mn-ea"/>
            </a:endParaRPr>
          </a:p>
        </p:txBody>
      </p:sp>
      <p:sp>
        <p:nvSpPr>
          <p:cNvPr id="55" name="TextBox 54"/>
          <p:cNvSpPr txBox="1"/>
          <p:nvPr/>
        </p:nvSpPr>
        <p:spPr>
          <a:xfrm>
            <a:off x="7265670" y="3082925"/>
            <a:ext cx="909638" cy="523875"/>
          </a:xfrm>
          <a:prstGeom prst="rect">
            <a:avLst/>
          </a:prstGeom>
          <a:noFill/>
        </p:spPr>
        <p:txBody>
          <a:bodyPr wrap="none">
            <a:spAutoFit/>
          </a:bodyPr>
          <a:lstStyle/>
          <a:p>
            <a:pPr eaLnBrk="1" hangingPunct="1">
              <a:defRPr/>
            </a:pPr>
            <a:r>
              <a:rPr lang="en-US" altLang="zh-CN" sz="2800" b="1" dirty="0" err="1">
                <a:solidFill>
                  <a:srgbClr val="FF00FF"/>
                </a:solidFill>
                <a:latin typeface="+mn-ea"/>
                <a:ea typeface="+mn-ea"/>
              </a:rPr>
              <a:t>diàn</a:t>
            </a:r>
            <a:endParaRPr lang="zh-CN" altLang="en-US" sz="2800" b="1" dirty="0">
              <a:solidFill>
                <a:srgbClr val="FF00FF"/>
              </a:solidFill>
              <a:latin typeface="+mn-ea"/>
            </a:endParaRPr>
          </a:p>
        </p:txBody>
      </p:sp>
      <p:sp>
        <p:nvSpPr>
          <p:cNvPr id="56" name="TextBox 55"/>
          <p:cNvSpPr txBox="1"/>
          <p:nvPr/>
        </p:nvSpPr>
        <p:spPr>
          <a:xfrm>
            <a:off x="4404043" y="3083878"/>
            <a:ext cx="547687" cy="522287"/>
          </a:xfrm>
          <a:prstGeom prst="rect">
            <a:avLst/>
          </a:prstGeom>
          <a:noFill/>
        </p:spPr>
        <p:txBody>
          <a:bodyPr wrap="none">
            <a:spAutoFit/>
          </a:bodyPr>
          <a:lstStyle/>
          <a:p>
            <a:pPr eaLnBrk="1" hangingPunct="1">
              <a:defRPr/>
            </a:pPr>
            <a:r>
              <a:rPr lang="en-US" altLang="zh-CN" sz="2800" b="1" dirty="0" err="1">
                <a:solidFill>
                  <a:srgbClr val="FF00FF"/>
                </a:solidFill>
                <a:latin typeface="+mn-ea"/>
                <a:ea typeface="+mn-ea"/>
              </a:rPr>
              <a:t>pō</a:t>
            </a:r>
            <a:endParaRPr lang="zh-CN" altLang="en-US" sz="2800" b="1" dirty="0">
              <a:solidFill>
                <a:srgbClr val="FF00FF"/>
              </a:solidFill>
              <a:latin typeface="+mn-ea"/>
            </a:endParaRPr>
          </a:p>
        </p:txBody>
      </p:sp>
      <p:sp>
        <p:nvSpPr>
          <p:cNvPr id="57" name="TextBox 56"/>
          <p:cNvSpPr txBox="1"/>
          <p:nvPr/>
        </p:nvSpPr>
        <p:spPr>
          <a:xfrm>
            <a:off x="1679893" y="3691255"/>
            <a:ext cx="909637" cy="523875"/>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ea typeface="+mn-ea"/>
              </a:rPr>
              <a:t>chén</a:t>
            </a:r>
            <a:endParaRPr lang="zh-CN" altLang="en-US" sz="2800" b="1" dirty="0">
              <a:solidFill>
                <a:srgbClr val="FF00FF"/>
              </a:solidFill>
              <a:latin typeface="+mn-ea"/>
              <a:ea typeface="+mn-ea"/>
            </a:endParaRPr>
          </a:p>
        </p:txBody>
      </p:sp>
      <p:sp>
        <p:nvSpPr>
          <p:cNvPr id="19" name="TextBox 18"/>
          <p:cNvSpPr txBox="1"/>
          <p:nvPr/>
        </p:nvSpPr>
        <p:spPr>
          <a:xfrm>
            <a:off x="4732655" y="3692843"/>
            <a:ext cx="728663" cy="522287"/>
          </a:xfrm>
          <a:prstGeom prst="rect">
            <a:avLst/>
          </a:prstGeom>
          <a:noFill/>
        </p:spPr>
        <p:txBody>
          <a:bodyPr wrap="none">
            <a:spAutoFit/>
          </a:bodyPr>
          <a:lstStyle/>
          <a:p>
            <a:pPr eaLnBrk="1" hangingPunct="1">
              <a:defRPr/>
            </a:pPr>
            <a:r>
              <a:rPr lang="en-US" altLang="zh-CN" sz="2800" b="1" dirty="0" err="1">
                <a:solidFill>
                  <a:srgbClr val="FF00FF"/>
                </a:solidFill>
                <a:latin typeface="+mn-ea"/>
                <a:ea typeface="+mn-ea"/>
              </a:rPr>
              <a:t>zhì</a:t>
            </a:r>
            <a:endParaRPr lang="zh-CN" altLang="en-US" sz="2800" b="1" dirty="0">
              <a:solidFill>
                <a:srgbClr val="FF00FF"/>
              </a:solidFill>
              <a:latin typeface="+mn-ea"/>
            </a:endParaRPr>
          </a:p>
        </p:txBody>
      </p:sp>
      <p:sp>
        <p:nvSpPr>
          <p:cNvPr id="20" name="TextBox 19"/>
          <p:cNvSpPr txBox="1"/>
          <p:nvPr/>
        </p:nvSpPr>
        <p:spPr>
          <a:xfrm>
            <a:off x="7356158" y="3805238"/>
            <a:ext cx="728662" cy="522287"/>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rPr>
              <a:t>kuò</a:t>
            </a:r>
            <a:endParaRPr lang="zh-CN" altLang="en-US" sz="2800" b="1" dirty="0">
              <a:solidFill>
                <a:srgbClr val="FF00FF"/>
              </a:solidFill>
              <a:latin typeface="+mn-ea"/>
              <a:ea typeface="+mn-ea"/>
            </a:endParaRPr>
          </a:p>
        </p:txBody>
      </p:sp>
      <p:sp>
        <p:nvSpPr>
          <p:cNvPr id="21" name="TextBox 20"/>
          <p:cNvSpPr txBox="1"/>
          <p:nvPr/>
        </p:nvSpPr>
        <p:spPr>
          <a:xfrm>
            <a:off x="1679893" y="4327525"/>
            <a:ext cx="728662" cy="523875"/>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ea typeface="+mn-ea"/>
              </a:rPr>
              <a:t>yào</a:t>
            </a:r>
            <a:endParaRPr lang="zh-CN" altLang="en-US" sz="2800" b="1" dirty="0">
              <a:solidFill>
                <a:srgbClr val="FF00FF"/>
              </a:solidFill>
              <a:latin typeface="+mn-ea"/>
              <a:ea typeface="+mn-ea"/>
            </a:endParaRPr>
          </a:p>
        </p:txBody>
      </p:sp>
      <p:sp>
        <p:nvSpPr>
          <p:cNvPr id="22" name="TextBox 21"/>
          <p:cNvSpPr txBox="1"/>
          <p:nvPr/>
        </p:nvSpPr>
        <p:spPr>
          <a:xfrm>
            <a:off x="4561205" y="4407853"/>
            <a:ext cx="1633538" cy="522287"/>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ea typeface="+mn-ea"/>
              </a:rPr>
              <a:t>jǐn</a:t>
            </a:r>
            <a:r>
              <a:rPr lang="en-US" altLang="zh-CN" sz="2800" b="1" dirty="0">
                <a:solidFill>
                  <a:srgbClr val="FF00FF"/>
                </a:solidFill>
                <a:latin typeface="+mn-ea"/>
                <a:ea typeface="+mn-ea"/>
              </a:rPr>
              <a:t> </a:t>
            </a:r>
            <a:r>
              <a:rPr lang="en-US" altLang="zh-CN" sz="2800" b="1" dirty="0" err="1">
                <a:solidFill>
                  <a:srgbClr val="FF00FF"/>
                </a:solidFill>
                <a:latin typeface="+mn-ea"/>
                <a:ea typeface="+mn-ea"/>
              </a:rPr>
              <a:t>shèn</a:t>
            </a:r>
            <a:endParaRPr lang="zh-CN" altLang="en-US" sz="2800" b="1" dirty="0">
              <a:solidFill>
                <a:srgbClr val="FF00FF"/>
              </a:solidFill>
              <a:latin typeface="+mn-ea"/>
              <a:ea typeface="+mn-ea"/>
            </a:endParaRPr>
          </a:p>
        </p:txBody>
      </p:sp>
      <p:sp>
        <p:nvSpPr>
          <p:cNvPr id="24" name="TextBox 23"/>
          <p:cNvSpPr txBox="1"/>
          <p:nvPr/>
        </p:nvSpPr>
        <p:spPr>
          <a:xfrm>
            <a:off x="2356168" y="5038408"/>
            <a:ext cx="1090612" cy="523875"/>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ea typeface="+mn-ea"/>
              </a:rPr>
              <a:t>zhòu</a:t>
            </a:r>
            <a:r>
              <a:rPr lang="en-US" altLang="zh-CN" sz="2800" b="1" dirty="0">
                <a:solidFill>
                  <a:srgbClr val="FF00FF"/>
                </a:solidFill>
                <a:latin typeface="+mn-ea"/>
                <a:ea typeface="+mn-ea"/>
              </a:rPr>
              <a:t> </a:t>
            </a:r>
            <a:endParaRPr lang="zh-CN" altLang="en-US" sz="2800" b="1" dirty="0">
              <a:solidFill>
                <a:srgbClr val="FF00FF"/>
              </a:solidFill>
              <a:latin typeface="+mn-ea"/>
              <a:ea typeface="+mn-ea"/>
            </a:endParaRPr>
          </a:p>
        </p:txBody>
      </p:sp>
      <p:sp>
        <p:nvSpPr>
          <p:cNvPr id="26" name="TextBox 25"/>
          <p:cNvSpPr txBox="1"/>
          <p:nvPr/>
        </p:nvSpPr>
        <p:spPr>
          <a:xfrm>
            <a:off x="5921693" y="5038408"/>
            <a:ext cx="728662" cy="522287"/>
          </a:xfrm>
          <a:prstGeom prst="rect">
            <a:avLst/>
          </a:prstGeom>
          <a:noFill/>
        </p:spPr>
        <p:txBody>
          <a:bodyPr wrap="none">
            <a:spAutoFit/>
          </a:bodyPr>
          <a:lstStyle/>
          <a:p>
            <a:pPr eaLnBrk="1" hangingPunct="1">
              <a:buFont typeface="Arial" panose="020B0604020202020204" pitchFamily="34" charset="0"/>
              <a:buNone/>
              <a:defRPr/>
            </a:pPr>
            <a:r>
              <a:rPr lang="en-US" altLang="zh-CN" sz="2800" b="1" dirty="0" err="1">
                <a:solidFill>
                  <a:srgbClr val="FF00FF"/>
                </a:solidFill>
                <a:latin typeface="+mn-ea"/>
              </a:rPr>
              <a:t>jīn</a:t>
            </a:r>
            <a:endParaRPr lang="zh-CN" altLang="en-US" sz="2800" b="1" dirty="0">
              <a:solidFill>
                <a:srgbClr val="FF00FF"/>
              </a:solidFill>
              <a:latin typeface="+mn-ea"/>
            </a:endParaRPr>
          </a:p>
        </p:txBody>
      </p:sp>
      <p:grpSp>
        <p:nvGrpSpPr>
          <p:cNvPr id="2" name="组合 1"/>
          <p:cNvGrpSpPr/>
          <p:nvPr/>
        </p:nvGrpSpPr>
        <p:grpSpPr>
          <a:xfrm>
            <a:off x="153035" y="283845"/>
            <a:ext cx="2345690" cy="681990"/>
            <a:chOff x="342" y="486"/>
            <a:chExt cx="3694" cy="1074"/>
          </a:xfrm>
        </p:grpSpPr>
        <p:pic>
          <p:nvPicPr>
            <p:cNvPr id="12" name="图片 11" descr="00 图标-04"/>
            <p:cNvPicPr>
              <a:picLocks noChangeAspect="1"/>
            </p:cNvPicPr>
            <p:nvPr/>
          </p:nvPicPr>
          <p:blipFill>
            <a:blip r:embed="rId3" cstate="print"/>
            <a:stretch>
              <a:fillRect/>
            </a:stretch>
          </p:blipFill>
          <p:spPr>
            <a:xfrm>
              <a:off x="342" y="486"/>
              <a:ext cx="3695" cy="1074"/>
            </a:xfrm>
            <a:prstGeom prst="rect">
              <a:avLst/>
            </a:prstGeom>
          </p:spPr>
        </p:pic>
        <p:sp>
          <p:nvSpPr>
            <p:cNvPr id="13" name="文本框 3"/>
            <p:cNvSpPr txBox="1"/>
            <p:nvPr/>
          </p:nvSpPr>
          <p:spPr>
            <a:xfrm>
              <a:off x="628" y="564"/>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识文辩词</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5843"/>
                                        </p:tgtEl>
                                        <p:attrNameLst>
                                          <p:attrName>style.visibility</p:attrName>
                                        </p:attrNameLst>
                                      </p:cBhvr>
                                      <p:to>
                                        <p:strVal val="visible"/>
                                      </p:to>
                                    </p:set>
                                    <p:animEffect transition="in" filter="fade">
                                      <p:cBhvr>
                                        <p:cTn id="13" dur="500"/>
                                        <p:tgtEl>
                                          <p:spTgt spid="358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barn(inVertical)">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arn(inVertical)">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barn(inVertical)">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barn(inVertical)">
                                      <p:cBhvr>
                                        <p:cTn id="43" dur="500"/>
                                        <p:tgtEl>
                                          <p:spTgt spid="5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barn(inVertical)">
                                      <p:cBhvr>
                                        <p:cTn id="48" dur="5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barn(inVertical)">
                                      <p:cBhvr>
                                        <p:cTn id="53" dur="5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barn(inVertical)">
                                      <p:cBhvr>
                                        <p:cTn id="58" dur="500"/>
                                        <p:tgtEl>
                                          <p:spTgt spid="5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barn(inVertical)">
                                      <p:cBhvr>
                                        <p:cTn id="63" dur="500"/>
                                        <p:tgtEl>
                                          <p:spTgt spid="5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arn(inVertical)">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barn(inVertical)">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barn(inVertical)">
                                      <p:cBhvr>
                                        <p:cTn id="83" dur="5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barn(inVertical)">
                                      <p:cBhvr>
                                        <p:cTn id="88" dur="500"/>
                                        <p:tgtEl>
                                          <p:spTgt spid="24"/>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barn(inVertical)">
                                      <p:cBhvr>
                                        <p:cTn id="9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48" grpId="0"/>
      <p:bldP spid="49" grpId="0"/>
      <p:bldP spid="50" grpId="0"/>
      <p:bldP spid="51" grpId="0"/>
      <p:bldP spid="52" grpId="0"/>
      <p:bldP spid="53" grpId="0"/>
      <p:bldP spid="54" grpId="0"/>
      <p:bldP spid="55" grpId="0"/>
      <p:bldP spid="56" grpId="0"/>
      <p:bldP spid="57" grpId="0"/>
      <p:bldP spid="19" grpId="0"/>
      <p:bldP spid="20" grpId="0"/>
      <p:bldP spid="21" grpId="0"/>
      <p:bldP spid="22"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矩形 1"/>
          <p:cNvSpPr>
            <a:spLocks noChangeArrowheads="1"/>
          </p:cNvSpPr>
          <p:nvPr/>
        </p:nvSpPr>
        <p:spPr bwMode="auto">
          <a:xfrm>
            <a:off x="3449638" y="651193"/>
            <a:ext cx="2244725"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zh-CN" altLang="en-US" sz="3200" b="1">
                <a:solidFill>
                  <a:srgbClr val="0000FF"/>
                </a:solidFill>
                <a:latin typeface="黑体" panose="02010609060101010101" pitchFamily="49" charset="-122"/>
                <a:ea typeface="黑体" panose="02010609060101010101" pitchFamily="49" charset="-122"/>
              </a:rPr>
              <a:t>◆词语集注</a:t>
            </a:r>
          </a:p>
        </p:txBody>
      </p:sp>
      <p:sp>
        <p:nvSpPr>
          <p:cNvPr id="3" name="TextBox 2"/>
          <p:cNvSpPr txBox="1">
            <a:spLocks noChangeArrowheads="1"/>
          </p:cNvSpPr>
          <p:nvPr/>
        </p:nvSpPr>
        <p:spPr bwMode="auto">
          <a:xfrm>
            <a:off x="457200" y="1384300"/>
            <a:ext cx="1266825" cy="2892425"/>
          </a:xfrm>
          <a:prstGeom prst="rect">
            <a:avLst/>
          </a:prstGeom>
          <a:noFill/>
          <a:ln>
            <a:noFill/>
          </a:ln>
        </p:spPr>
        <p:txBody>
          <a:bodyPr wrap="non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lnSpc>
                <a:spcPct val="130000"/>
              </a:lnSpc>
              <a:defRPr/>
            </a:pPr>
            <a:r>
              <a:rPr lang="zh-CN" altLang="zh-CN" sz="2800" b="1" dirty="0">
                <a:latin typeface="+mn-ea"/>
                <a:ea typeface="+mn-ea"/>
              </a:rPr>
              <a:t>简陋</a:t>
            </a:r>
            <a:r>
              <a:rPr lang="zh-CN" altLang="en-US" sz="2800" b="1" dirty="0" smtClean="0">
                <a:latin typeface="+mn-ea"/>
                <a:ea typeface="+mn-ea"/>
              </a:rPr>
              <a:t>：</a:t>
            </a:r>
            <a:endParaRPr lang="en-US" altLang="zh-CN" sz="2800" b="1" dirty="0">
              <a:latin typeface="+mn-ea"/>
              <a:ea typeface="+mn-ea"/>
            </a:endParaRPr>
          </a:p>
          <a:p>
            <a:pPr eaLnBrk="1" hangingPunct="1">
              <a:lnSpc>
                <a:spcPct val="130000"/>
              </a:lnSpc>
              <a:defRPr/>
            </a:pPr>
            <a:r>
              <a:rPr lang="zh-CN" altLang="zh-CN" sz="2800" b="1" dirty="0">
                <a:latin typeface="+mn-ea"/>
                <a:ea typeface="+mn-ea"/>
              </a:rPr>
              <a:t>残酷</a:t>
            </a:r>
            <a:r>
              <a:rPr lang="zh-CN" altLang="en-US" sz="2800" b="1" dirty="0" smtClean="0">
                <a:latin typeface="+mn-ea"/>
                <a:ea typeface="+mn-ea"/>
              </a:rPr>
              <a:t>：</a:t>
            </a:r>
            <a:endParaRPr lang="en-US" altLang="zh-CN" sz="2800" b="1" dirty="0">
              <a:latin typeface="+mn-ea"/>
              <a:ea typeface="+mn-ea"/>
            </a:endParaRPr>
          </a:p>
          <a:p>
            <a:pPr eaLnBrk="1" hangingPunct="1">
              <a:lnSpc>
                <a:spcPct val="130000"/>
              </a:lnSpc>
              <a:defRPr/>
            </a:pPr>
            <a:endParaRPr lang="en-US" altLang="zh-CN" sz="2800" b="1" dirty="0" smtClean="0">
              <a:latin typeface="+mn-ea"/>
              <a:ea typeface="+mn-ea"/>
            </a:endParaRPr>
          </a:p>
          <a:p>
            <a:pPr eaLnBrk="1" hangingPunct="1">
              <a:lnSpc>
                <a:spcPct val="130000"/>
              </a:lnSpc>
              <a:defRPr/>
            </a:pPr>
            <a:r>
              <a:rPr lang="zh-CN" altLang="en-US" sz="2800" b="1" dirty="0" smtClean="0">
                <a:latin typeface="+mn-ea"/>
                <a:ea typeface="+mn-ea"/>
              </a:rPr>
              <a:t>沸腾：</a:t>
            </a:r>
            <a:endParaRPr lang="en-US" altLang="zh-CN" sz="2800" b="1" dirty="0" smtClean="0">
              <a:latin typeface="+mn-ea"/>
              <a:ea typeface="+mn-ea"/>
            </a:endParaRPr>
          </a:p>
          <a:p>
            <a:pPr eaLnBrk="1" hangingPunct="1">
              <a:lnSpc>
                <a:spcPct val="130000"/>
              </a:lnSpc>
              <a:defRPr/>
            </a:pPr>
            <a:r>
              <a:rPr lang="zh-CN" altLang="en-US" sz="2800" b="1" dirty="0" smtClean="0">
                <a:latin typeface="+mn-ea"/>
                <a:ea typeface="+mn-ea"/>
              </a:rPr>
              <a:t>沉淀：</a:t>
            </a:r>
            <a:endParaRPr lang="en-US" altLang="zh-CN" sz="2800" b="1" dirty="0" smtClean="0">
              <a:latin typeface="+mn-ea"/>
              <a:ea typeface="+mn-ea"/>
            </a:endParaRPr>
          </a:p>
        </p:txBody>
      </p:sp>
      <p:sp>
        <p:nvSpPr>
          <p:cNvPr id="4" name="TextBox 3"/>
          <p:cNvSpPr txBox="1">
            <a:spLocks noChangeArrowheads="1"/>
          </p:cNvSpPr>
          <p:nvPr/>
        </p:nvSpPr>
        <p:spPr bwMode="auto">
          <a:xfrm>
            <a:off x="1543050" y="1389063"/>
            <a:ext cx="7235825" cy="3452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800" b="1">
                <a:solidFill>
                  <a:srgbClr val="FF0000"/>
                </a:solidFill>
                <a:latin typeface="楷体" panose="02010609060101010101" pitchFamily="49" charset="-122"/>
                <a:ea typeface="楷体" panose="02010609060101010101" pitchFamily="49" charset="-122"/>
              </a:rPr>
              <a:t>（</a:t>
            </a:r>
            <a:r>
              <a:rPr lang="zh-CN" altLang="zh-CN" sz="2800" b="1">
                <a:solidFill>
                  <a:srgbClr val="FF0000"/>
                </a:solidFill>
                <a:latin typeface="楷体" panose="02010609060101010101" pitchFamily="49" charset="-122"/>
                <a:ea typeface="楷体" panose="02010609060101010101" pitchFamily="49" charset="-122"/>
              </a:rPr>
              <a:t>房屋、设备等</a:t>
            </a:r>
            <a:r>
              <a:rPr lang="zh-CN" altLang="en-US" sz="2800" b="1">
                <a:solidFill>
                  <a:srgbClr val="FF0000"/>
                </a:solidFill>
                <a:latin typeface="楷体" panose="02010609060101010101" pitchFamily="49" charset="-122"/>
                <a:ea typeface="楷体" panose="02010609060101010101" pitchFamily="49" charset="-122"/>
              </a:rPr>
              <a:t>）</a:t>
            </a:r>
            <a:r>
              <a:rPr lang="zh-CN" altLang="zh-CN" sz="2800" b="1">
                <a:solidFill>
                  <a:srgbClr val="FF0000"/>
                </a:solidFill>
                <a:latin typeface="楷体" panose="02010609060101010101" pitchFamily="49" charset="-122"/>
                <a:ea typeface="楷体" panose="02010609060101010101" pitchFamily="49" charset="-122"/>
              </a:rPr>
              <a:t>简单粗陋，不完备</a:t>
            </a:r>
            <a:r>
              <a:rPr lang="zh-CN" altLang="en-US" sz="2800" b="1">
                <a:solidFill>
                  <a:srgbClr val="FF0000"/>
                </a:solidFill>
                <a:latin typeface="楷体" panose="02010609060101010101" pitchFamily="49" charset="-122"/>
                <a:ea typeface="楷体" panose="02010609060101010101" pitchFamily="49" charset="-122"/>
              </a:rPr>
              <a:t>。</a:t>
            </a:r>
            <a:endParaRPr lang="en-US" altLang="zh-CN" sz="2800" b="1">
              <a:solidFill>
                <a:srgbClr val="FF0000"/>
              </a:solidFill>
              <a:latin typeface="楷体" panose="02010609060101010101" pitchFamily="49" charset="-122"/>
              <a:ea typeface="楷体" panose="02010609060101010101" pitchFamily="49" charset="-122"/>
            </a:endParaRPr>
          </a:p>
          <a:p>
            <a:pPr eaLnBrk="1" hangingPunct="1">
              <a:lnSpc>
                <a:spcPct val="130000"/>
              </a:lnSpc>
            </a:pPr>
            <a:r>
              <a:rPr lang="zh-CN" altLang="zh-CN" sz="2800" b="1">
                <a:solidFill>
                  <a:srgbClr val="FF0000"/>
                </a:solidFill>
                <a:latin typeface="楷体" panose="02010609060101010101" pitchFamily="49" charset="-122"/>
                <a:ea typeface="楷体" panose="02010609060101010101" pitchFamily="49" charset="-122"/>
              </a:rPr>
              <a:t>狠毒凶恶、侧重指凶狠冷酷，可以形容心肠、性情，还可以形容生活、环境等的恶劣</a:t>
            </a:r>
            <a:r>
              <a:rPr lang="zh-CN" altLang="en-US" sz="2800" b="1">
                <a:solidFill>
                  <a:srgbClr val="FF0000"/>
                </a:solidFill>
                <a:latin typeface="楷体" panose="02010609060101010101" pitchFamily="49" charset="-122"/>
                <a:ea typeface="楷体" panose="02010609060101010101" pitchFamily="49" charset="-122"/>
              </a:rPr>
              <a:t>。</a:t>
            </a:r>
            <a:endParaRPr lang="en-US" altLang="zh-CN" sz="2800" b="1">
              <a:solidFill>
                <a:srgbClr val="FF0000"/>
              </a:solidFill>
              <a:latin typeface="楷体" panose="02010609060101010101" pitchFamily="49" charset="-122"/>
              <a:ea typeface="楷体" panose="02010609060101010101" pitchFamily="49" charset="-122"/>
            </a:endParaRPr>
          </a:p>
          <a:p>
            <a:pPr eaLnBrk="1" hangingPunct="1">
              <a:lnSpc>
                <a:spcPct val="130000"/>
              </a:lnSpc>
            </a:pPr>
            <a:r>
              <a:rPr lang="zh-CN" altLang="zh-CN" sz="2800" b="1">
                <a:solidFill>
                  <a:srgbClr val="FF0000"/>
                </a:solidFill>
                <a:latin typeface="楷体" panose="02010609060101010101" pitchFamily="49" charset="-122"/>
                <a:ea typeface="楷体" panose="02010609060101010101" pitchFamily="49" charset="-122"/>
              </a:rPr>
              <a:t>液体达到一定温度急剧转化为气体的现象</a:t>
            </a:r>
            <a:r>
              <a:rPr lang="zh-CN" altLang="en-US" sz="2800" b="1">
                <a:solidFill>
                  <a:srgbClr val="FF0000"/>
                </a:solidFill>
                <a:latin typeface="楷体" panose="02010609060101010101" pitchFamily="49" charset="-122"/>
                <a:ea typeface="楷体" panose="02010609060101010101" pitchFamily="49" charset="-122"/>
              </a:rPr>
              <a:t>。</a:t>
            </a:r>
            <a:endParaRPr lang="en-US" altLang="zh-CN" sz="2800" b="1">
              <a:solidFill>
                <a:srgbClr val="FF0000"/>
              </a:solidFill>
              <a:latin typeface="楷体" panose="02010609060101010101" pitchFamily="49" charset="-122"/>
              <a:ea typeface="楷体" panose="02010609060101010101" pitchFamily="49" charset="-122"/>
            </a:endParaRPr>
          </a:p>
          <a:p>
            <a:pPr eaLnBrk="1" hangingPunct="1">
              <a:lnSpc>
                <a:spcPct val="130000"/>
              </a:lnSpc>
            </a:pPr>
            <a:r>
              <a:rPr lang="zh-CN" altLang="zh-CN" sz="2800" b="1">
                <a:solidFill>
                  <a:srgbClr val="FF0000"/>
                </a:solidFill>
                <a:latin typeface="楷体" panose="02010609060101010101" pitchFamily="49" charset="-122"/>
                <a:ea typeface="楷体" panose="02010609060101010101" pitchFamily="49" charset="-122"/>
              </a:rPr>
              <a:t>溶液中难溶解的物质沉到溶液底层。沉到溶液底层的难溶解的物质</a:t>
            </a:r>
            <a:r>
              <a:rPr lang="zh-CN" altLang="en-US" sz="2800" b="1">
                <a:solidFill>
                  <a:srgbClr val="FF0000"/>
                </a:solidFill>
                <a:latin typeface="楷体" panose="02010609060101010101" pitchFamily="49" charset="-122"/>
                <a:ea typeface="楷体" panose="02010609060101010101" pitchFamily="49" charset="-122"/>
              </a:rPr>
              <a:t>。</a:t>
            </a:r>
            <a:endParaRPr lang="en-US" altLang="zh-CN" sz="2800" b="1">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arn(inVertical)">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barn(inVertical)">
                                      <p:cBhvr>
                                        <p:cTn id="3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TextBox 2"/>
          <p:cNvSpPr txBox="1">
            <a:spLocks noChangeArrowheads="1"/>
          </p:cNvSpPr>
          <p:nvPr/>
        </p:nvSpPr>
        <p:spPr bwMode="auto">
          <a:xfrm>
            <a:off x="162560" y="570865"/>
            <a:ext cx="2145665" cy="4076700"/>
          </a:xfrm>
          <a:prstGeom prst="rect">
            <a:avLst/>
          </a:prstGeom>
          <a:noFill/>
          <a:ln>
            <a:noFill/>
          </a:ln>
        </p:spPr>
        <p:txBody>
          <a:bodyPr wrap="square">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marL="742950" indent="-285750" eaLnBrk="0" hangingPunct="0">
              <a:defRPr sz="1600">
                <a:solidFill>
                  <a:schemeClr val="tx1"/>
                </a:solidFill>
                <a:latin typeface="Arial" panose="020B0604020202020204" pitchFamily="34" charset="0"/>
                <a:ea typeface="宋体" panose="02010600030101010101" pitchFamily="2" charset="-122"/>
              </a:defRPr>
            </a:lvl2pPr>
            <a:lvl3pPr marL="1143000" indent="-228600" eaLnBrk="0" hangingPunct="0">
              <a:defRPr sz="1600">
                <a:solidFill>
                  <a:schemeClr val="tx1"/>
                </a:solidFill>
                <a:latin typeface="Arial" panose="020B0604020202020204" pitchFamily="34" charset="0"/>
                <a:ea typeface="宋体" panose="02010600030101010101" pitchFamily="2" charset="-122"/>
              </a:defRPr>
            </a:lvl3pPr>
            <a:lvl4pPr marL="1600200" indent="-228600" eaLnBrk="0" hangingPunct="0">
              <a:defRPr sz="1600">
                <a:solidFill>
                  <a:schemeClr val="tx1"/>
                </a:solidFill>
                <a:latin typeface="Arial" panose="020B0604020202020204" pitchFamily="34" charset="0"/>
                <a:ea typeface="宋体" panose="02010600030101010101" pitchFamily="2" charset="-122"/>
              </a:defRPr>
            </a:lvl4pPr>
            <a:lvl5pPr marL="2057400" indent="-228600" eaLnBrk="0" hangingPunct="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r" eaLnBrk="1" hangingPunct="1">
              <a:lnSpc>
                <a:spcPct val="130000"/>
              </a:lnSpc>
              <a:defRPr/>
            </a:pPr>
            <a:r>
              <a:rPr lang="zh-CN" altLang="en-US" sz="2400" b="1" dirty="0">
                <a:latin typeface="+mn-ea"/>
                <a:ea typeface="+mn-ea"/>
              </a:rPr>
              <a:t>热忱：</a:t>
            </a:r>
            <a:endParaRPr lang="en-US" altLang="zh-CN" sz="2400" b="1" dirty="0">
              <a:latin typeface="+mn-ea"/>
              <a:ea typeface="+mn-ea"/>
            </a:endParaRPr>
          </a:p>
          <a:p>
            <a:pPr algn="r" eaLnBrk="1" hangingPunct="1">
              <a:lnSpc>
                <a:spcPct val="130000"/>
              </a:lnSpc>
              <a:defRPr/>
            </a:pPr>
            <a:r>
              <a:rPr lang="zh-CN" altLang="en-US" sz="2400" b="1" dirty="0" smtClean="0">
                <a:latin typeface="+mn-ea"/>
                <a:ea typeface="+mn-ea"/>
              </a:rPr>
              <a:t>幼稚：</a:t>
            </a:r>
            <a:endParaRPr lang="en-US" altLang="zh-CN" sz="2400" b="1" dirty="0">
              <a:latin typeface="+mn-ea"/>
              <a:ea typeface="+mn-ea"/>
            </a:endParaRPr>
          </a:p>
          <a:p>
            <a:pPr algn="r" eaLnBrk="1" hangingPunct="1">
              <a:lnSpc>
                <a:spcPct val="130000"/>
              </a:lnSpc>
              <a:defRPr/>
            </a:pPr>
            <a:r>
              <a:rPr lang="zh-CN" altLang="en-US" sz="2400" b="1" dirty="0" smtClean="0">
                <a:latin typeface="+mn-ea"/>
                <a:ea typeface="+mn-ea"/>
              </a:rPr>
              <a:t>轮廓：</a:t>
            </a:r>
            <a:endParaRPr lang="en-US" altLang="zh-CN" sz="2400" b="1" dirty="0">
              <a:latin typeface="+mn-ea"/>
              <a:ea typeface="+mn-ea"/>
            </a:endParaRPr>
          </a:p>
          <a:p>
            <a:pPr algn="r" eaLnBrk="1" hangingPunct="1">
              <a:lnSpc>
                <a:spcPct val="130000"/>
              </a:lnSpc>
              <a:defRPr/>
            </a:pPr>
            <a:r>
              <a:rPr lang="zh-CN" altLang="en-US" sz="2400" b="1" dirty="0" smtClean="0">
                <a:latin typeface="+mn-ea"/>
                <a:ea typeface="+mn-ea"/>
              </a:rPr>
              <a:t>谨慎：</a:t>
            </a:r>
            <a:endParaRPr lang="en-US" altLang="zh-CN" sz="2400" b="1" dirty="0" smtClean="0">
              <a:latin typeface="+mn-ea"/>
              <a:ea typeface="+mn-ea"/>
            </a:endParaRPr>
          </a:p>
          <a:p>
            <a:pPr algn="r" eaLnBrk="1" hangingPunct="1">
              <a:lnSpc>
                <a:spcPct val="130000"/>
              </a:lnSpc>
              <a:defRPr/>
            </a:pPr>
            <a:endParaRPr lang="en-US" altLang="zh-CN" sz="2400" b="1" dirty="0" smtClean="0">
              <a:latin typeface="+mn-ea"/>
              <a:ea typeface="+mn-ea"/>
            </a:endParaRPr>
          </a:p>
          <a:p>
            <a:pPr algn="r" eaLnBrk="1" hangingPunct="1">
              <a:lnSpc>
                <a:spcPct val="130000"/>
              </a:lnSpc>
              <a:defRPr/>
            </a:pPr>
            <a:r>
              <a:rPr lang="zh-CN" altLang="en-US" sz="2400" b="1" dirty="0" smtClean="0">
                <a:latin typeface="+mn-ea"/>
                <a:ea typeface="+mn-ea"/>
              </a:rPr>
              <a:t>筋疲力尽：</a:t>
            </a:r>
            <a:r>
              <a:rPr lang="zh-CN" altLang="en-US" sz="2400" b="1" dirty="0" smtClean="0">
                <a:latin typeface="+mn-ea"/>
              </a:rPr>
              <a:t>            </a:t>
            </a:r>
          </a:p>
          <a:p>
            <a:pPr eaLnBrk="1" hangingPunct="1">
              <a:lnSpc>
                <a:spcPct val="150000"/>
              </a:lnSpc>
              <a:defRPr/>
            </a:pPr>
            <a:r>
              <a:rPr lang="zh-CN" altLang="en-US" sz="2400" b="1" dirty="0" smtClean="0">
                <a:latin typeface="+mn-ea"/>
              </a:rPr>
              <a:t>       领域</a:t>
            </a:r>
            <a:r>
              <a:rPr lang="zh-CN" altLang="en-US" sz="2400" b="1" dirty="0">
                <a:latin typeface="+mn-ea"/>
              </a:rPr>
              <a:t>：</a:t>
            </a:r>
          </a:p>
          <a:p>
            <a:pPr eaLnBrk="1" hangingPunct="1">
              <a:lnSpc>
                <a:spcPct val="150000"/>
              </a:lnSpc>
              <a:defRPr/>
            </a:pPr>
            <a:r>
              <a:rPr lang="zh-CN" altLang="en-US" sz="2400" b="1" dirty="0" smtClean="0">
                <a:latin typeface="+mn-ea"/>
              </a:rPr>
              <a:t>       提取：</a:t>
            </a:r>
            <a:endParaRPr lang="en-US" altLang="zh-CN" sz="2400" b="1" dirty="0" smtClean="0">
              <a:latin typeface="+mn-ea"/>
              <a:ea typeface="+mn-ea"/>
            </a:endParaRPr>
          </a:p>
        </p:txBody>
      </p:sp>
      <p:sp>
        <p:nvSpPr>
          <p:cNvPr id="10" name="TextBox 9"/>
          <p:cNvSpPr txBox="1">
            <a:spLocks noChangeArrowheads="1"/>
          </p:cNvSpPr>
          <p:nvPr/>
        </p:nvSpPr>
        <p:spPr bwMode="auto">
          <a:xfrm>
            <a:off x="2059940" y="570865"/>
            <a:ext cx="6122670" cy="296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400" b="1">
                <a:solidFill>
                  <a:srgbClr val="FF0000"/>
                </a:solidFill>
                <a:latin typeface="楷体" panose="02010609060101010101" pitchFamily="49" charset="-122"/>
                <a:ea typeface="楷体" panose="02010609060101010101" pitchFamily="49" charset="-122"/>
              </a:rPr>
              <a:t>感情热烈诚挚。</a:t>
            </a:r>
            <a:endParaRPr lang="en-US" altLang="zh-CN" sz="2400" b="1">
              <a:solidFill>
                <a:srgbClr val="FF0000"/>
              </a:solidFill>
              <a:latin typeface="楷体" panose="02010609060101010101" pitchFamily="49" charset="-122"/>
              <a:ea typeface="楷体" panose="02010609060101010101" pitchFamily="49" charset="-122"/>
            </a:endParaRPr>
          </a:p>
          <a:p>
            <a:pPr eaLnBrk="1" hangingPunct="1">
              <a:lnSpc>
                <a:spcPct val="130000"/>
              </a:lnSpc>
            </a:pPr>
            <a:r>
              <a:rPr lang="zh-CN" altLang="en-US" sz="2400" b="1">
                <a:solidFill>
                  <a:srgbClr val="FF0000"/>
                </a:solidFill>
                <a:latin typeface="楷体" panose="02010609060101010101" pitchFamily="49" charset="-122"/>
                <a:ea typeface="楷体" panose="02010609060101010101" pitchFamily="49" charset="-122"/>
              </a:rPr>
              <a:t>年纪小。</a:t>
            </a:r>
            <a:endParaRPr lang="en-US" altLang="zh-CN" sz="2400" b="1">
              <a:solidFill>
                <a:srgbClr val="FF0000"/>
              </a:solidFill>
              <a:latin typeface="楷体" panose="02010609060101010101" pitchFamily="49" charset="-122"/>
              <a:ea typeface="楷体" panose="02010609060101010101" pitchFamily="49" charset="-122"/>
            </a:endParaRPr>
          </a:p>
          <a:p>
            <a:pPr eaLnBrk="1" hangingPunct="1">
              <a:lnSpc>
                <a:spcPct val="130000"/>
              </a:lnSpc>
            </a:pPr>
            <a:r>
              <a:rPr lang="zh-CN" altLang="zh-CN" sz="2400" b="1">
                <a:solidFill>
                  <a:srgbClr val="FF0000"/>
                </a:solidFill>
                <a:latin typeface="楷体" panose="02010609060101010101" pitchFamily="49" charset="-122"/>
                <a:ea typeface="楷体" panose="02010609060101010101" pitchFamily="49" charset="-122"/>
              </a:rPr>
              <a:t>构成图形或物体的外缘的线条</a:t>
            </a:r>
            <a:r>
              <a:rPr lang="zh-CN" altLang="en-US" sz="2400" b="1">
                <a:solidFill>
                  <a:srgbClr val="FF0000"/>
                </a:solidFill>
                <a:latin typeface="楷体" panose="02010609060101010101" pitchFamily="49" charset="-122"/>
                <a:ea typeface="楷体" panose="02010609060101010101" pitchFamily="49" charset="-122"/>
              </a:rPr>
              <a:t>。</a:t>
            </a:r>
            <a:endParaRPr lang="en-US" altLang="zh-CN" sz="2400" b="1">
              <a:solidFill>
                <a:srgbClr val="FF0000"/>
              </a:solidFill>
              <a:latin typeface="楷体" panose="02010609060101010101" pitchFamily="49" charset="-122"/>
              <a:ea typeface="楷体" panose="02010609060101010101" pitchFamily="49" charset="-122"/>
            </a:endParaRPr>
          </a:p>
          <a:p>
            <a:pPr eaLnBrk="1" hangingPunct="1">
              <a:lnSpc>
                <a:spcPct val="130000"/>
              </a:lnSpc>
            </a:pPr>
            <a:r>
              <a:rPr lang="zh-CN" altLang="zh-CN" sz="2400" b="1">
                <a:solidFill>
                  <a:srgbClr val="FF0000"/>
                </a:solidFill>
                <a:latin typeface="楷体" panose="02010609060101010101" pitchFamily="49" charset="-122"/>
                <a:ea typeface="楷体" panose="02010609060101010101" pitchFamily="49" charset="-122"/>
              </a:rPr>
              <a:t>对外界事物或自己的言行密切注意，以免发生不利或不幸的事情</a:t>
            </a:r>
            <a:r>
              <a:rPr lang="zh-CN" altLang="en-US" sz="2400" b="1">
                <a:solidFill>
                  <a:srgbClr val="FF0000"/>
                </a:solidFill>
                <a:latin typeface="楷体" panose="02010609060101010101" pitchFamily="49" charset="-122"/>
                <a:ea typeface="楷体" panose="02010609060101010101" pitchFamily="49" charset="-122"/>
              </a:rPr>
              <a:t>。</a:t>
            </a:r>
            <a:endParaRPr lang="en-US" altLang="zh-CN" sz="2400" b="1">
              <a:solidFill>
                <a:srgbClr val="FF0000"/>
              </a:solidFill>
              <a:latin typeface="楷体" panose="02010609060101010101" pitchFamily="49" charset="-122"/>
              <a:ea typeface="楷体" panose="02010609060101010101" pitchFamily="49" charset="-122"/>
            </a:endParaRPr>
          </a:p>
          <a:p>
            <a:pPr eaLnBrk="1" hangingPunct="1">
              <a:lnSpc>
                <a:spcPct val="130000"/>
              </a:lnSpc>
            </a:pPr>
            <a:r>
              <a:rPr lang="zh-CN" altLang="zh-CN" sz="2400" b="1">
                <a:solidFill>
                  <a:srgbClr val="FF0000"/>
                </a:solidFill>
                <a:latin typeface="楷体" panose="02010609060101010101" pitchFamily="49" charset="-122"/>
                <a:ea typeface="楷体" panose="02010609060101010101" pitchFamily="49" charset="-122"/>
              </a:rPr>
              <a:t>形容非常疲乏，一点力气也没有了</a:t>
            </a:r>
            <a:r>
              <a:rPr lang="zh-CN" altLang="en-US" sz="2400" b="1">
                <a:solidFill>
                  <a:srgbClr val="FF0000"/>
                </a:solidFill>
                <a:latin typeface="楷体" panose="02010609060101010101" pitchFamily="49" charset="-122"/>
                <a:ea typeface="楷体" panose="02010609060101010101" pitchFamily="49" charset="-122"/>
              </a:rPr>
              <a:t>。</a:t>
            </a:r>
            <a:endParaRPr lang="en-US" altLang="zh-CN" sz="2400" b="1">
              <a:solidFill>
                <a:srgbClr val="FF0000"/>
              </a:solidFill>
              <a:latin typeface="楷体" panose="02010609060101010101" pitchFamily="49" charset="-122"/>
              <a:ea typeface="楷体" panose="02010609060101010101" pitchFamily="49" charset="-122"/>
            </a:endParaRPr>
          </a:p>
        </p:txBody>
      </p:sp>
      <p:sp>
        <p:nvSpPr>
          <p:cNvPr id="4" name="TextBox 3"/>
          <p:cNvSpPr txBox="1">
            <a:spLocks noChangeArrowheads="1"/>
          </p:cNvSpPr>
          <p:nvPr/>
        </p:nvSpPr>
        <p:spPr bwMode="auto">
          <a:xfrm>
            <a:off x="2059940" y="3544570"/>
            <a:ext cx="6531610" cy="200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zh-CN" sz="2400" b="1">
                <a:solidFill>
                  <a:srgbClr val="FF0000"/>
                </a:solidFill>
                <a:latin typeface="楷体" panose="02010609060101010101" pitchFamily="49" charset="-122"/>
                <a:ea typeface="楷体" panose="02010609060101010101" pitchFamily="49" charset="-122"/>
              </a:rPr>
              <a:t>学术思想或社会活动的范围</a:t>
            </a:r>
            <a:r>
              <a:rPr lang="zh-CN" altLang="en-US" sz="2400" b="1">
                <a:solidFill>
                  <a:srgbClr val="FF0000"/>
                </a:solidFill>
                <a:latin typeface="楷体" panose="02010609060101010101" pitchFamily="49" charset="-122"/>
                <a:ea typeface="楷体" panose="02010609060101010101" pitchFamily="49" charset="-122"/>
              </a:rPr>
              <a:t>。</a:t>
            </a:r>
            <a:endParaRPr lang="en-US" altLang="zh-CN" sz="2400" b="1">
              <a:solidFill>
                <a:srgbClr val="FF0000"/>
              </a:solidFill>
              <a:latin typeface="楷体" panose="02010609060101010101" pitchFamily="49" charset="-122"/>
              <a:ea typeface="楷体" panose="02010609060101010101" pitchFamily="49" charset="-122"/>
            </a:endParaRPr>
          </a:p>
          <a:p>
            <a:pPr eaLnBrk="1" hangingPunct="1">
              <a:lnSpc>
                <a:spcPct val="130000"/>
              </a:lnSpc>
            </a:pPr>
            <a:r>
              <a:rPr lang="zh-CN" altLang="zh-CN" sz="2400" b="1">
                <a:solidFill>
                  <a:srgbClr val="FF0000"/>
                </a:solidFill>
                <a:latin typeface="楷体" panose="02010609060101010101" pitchFamily="49" charset="-122"/>
                <a:ea typeface="楷体" panose="02010609060101010101" pitchFamily="49" charset="-122"/>
              </a:rPr>
              <a:t>通过溶剂</a:t>
            </a:r>
            <a:r>
              <a:rPr lang="zh-CN" altLang="en-US" sz="2400" b="1">
                <a:solidFill>
                  <a:srgbClr val="FF0000"/>
                </a:solidFill>
                <a:latin typeface="楷体" panose="02010609060101010101" pitchFamily="49" charset="-122"/>
                <a:ea typeface="楷体" panose="02010609060101010101" pitchFamily="49" charset="-122"/>
              </a:rPr>
              <a:t>（</a:t>
            </a:r>
            <a:r>
              <a:rPr lang="zh-CN" altLang="zh-CN" sz="2400" b="1">
                <a:solidFill>
                  <a:srgbClr val="FF0000"/>
                </a:solidFill>
                <a:latin typeface="楷体" panose="02010609060101010101" pitchFamily="49" charset="-122"/>
                <a:ea typeface="楷体" panose="02010609060101010101" pitchFamily="49" charset="-122"/>
              </a:rPr>
              <a:t>如乙醇</a:t>
            </a:r>
            <a:r>
              <a:rPr lang="zh-CN" altLang="en-US" sz="2400" b="1">
                <a:solidFill>
                  <a:srgbClr val="FF0000"/>
                </a:solidFill>
                <a:latin typeface="楷体" panose="02010609060101010101" pitchFamily="49" charset="-122"/>
                <a:ea typeface="楷体" panose="02010609060101010101" pitchFamily="49" charset="-122"/>
              </a:rPr>
              <a:t>）</a:t>
            </a:r>
            <a:r>
              <a:rPr lang="zh-CN" altLang="zh-CN" sz="2400" b="1">
                <a:solidFill>
                  <a:srgbClr val="FF0000"/>
                </a:solidFill>
                <a:latin typeface="楷体" panose="02010609060101010101" pitchFamily="49" charset="-122"/>
                <a:ea typeface="楷体" panose="02010609060101010101" pitchFamily="49" charset="-122"/>
              </a:rPr>
              <a:t>处理、蒸馏、脱水、经受压力或离心力作用</a:t>
            </a:r>
            <a:r>
              <a:rPr lang="zh-CN" altLang="en-US" sz="2400" b="1">
                <a:solidFill>
                  <a:srgbClr val="FF0000"/>
                </a:solidFill>
                <a:latin typeface="楷体" panose="02010609060101010101" pitchFamily="49" charset="-122"/>
                <a:ea typeface="楷体" panose="02010609060101010101" pitchFamily="49" charset="-122"/>
              </a:rPr>
              <a:t>，</a:t>
            </a:r>
            <a:r>
              <a:rPr lang="zh-CN" altLang="zh-CN" sz="2400" b="1">
                <a:solidFill>
                  <a:srgbClr val="FF0000"/>
                </a:solidFill>
                <a:latin typeface="楷体" panose="02010609060101010101" pitchFamily="49" charset="-122"/>
                <a:ea typeface="楷体" panose="02010609060101010101" pitchFamily="49" charset="-122"/>
              </a:rPr>
              <a:t>或通过其他化学或机械工艺过程从物质中制取</a:t>
            </a:r>
            <a:r>
              <a:rPr lang="zh-CN" altLang="en-US" sz="2400" b="1">
                <a:solidFill>
                  <a:srgbClr val="FF0000"/>
                </a:solidFill>
                <a:latin typeface="楷体" panose="02010609060101010101" pitchFamily="49" charset="-122"/>
                <a:ea typeface="楷体" panose="02010609060101010101" pitchFamily="49" charset="-122"/>
              </a:rPr>
              <a:t>（</a:t>
            </a:r>
            <a:r>
              <a:rPr lang="zh-CN" altLang="zh-CN" sz="2400" b="1">
                <a:solidFill>
                  <a:srgbClr val="FF0000"/>
                </a:solidFill>
                <a:latin typeface="楷体" panose="02010609060101010101" pitchFamily="49" charset="-122"/>
                <a:ea typeface="楷体" panose="02010609060101010101" pitchFamily="49" charset="-122"/>
              </a:rPr>
              <a:t>如组成成分或汁液</a:t>
            </a:r>
            <a:r>
              <a:rPr lang="zh-CN" altLang="en-US" sz="2400" b="1">
                <a:solidFill>
                  <a:srgbClr val="FF0000"/>
                </a:solidFill>
                <a:latin typeface="楷体" panose="02010609060101010101" pitchFamily="49" charset="-122"/>
                <a:ea typeface="楷体" panose="02010609060101010101" pitchFamily="49" charset="-122"/>
              </a:rPr>
              <a:t>）。</a:t>
            </a:r>
            <a:endParaRPr lang="en-US" altLang="zh-CN" sz="2400" b="1">
              <a:solidFill>
                <a:srgbClr val="FF0000"/>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barn(inVertical)">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barn(inVertical)">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barn(inVertical)">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barn(inVertical)">
                                      <p:cBhvr>
                                        <p:cTn id="28" dur="500"/>
                                        <p:tgtEl>
                                          <p:spTgt spid="1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barn(inVertical)">
                                      <p:cBhvr>
                                        <p:cTn id="33" dur="500"/>
                                        <p:tgtEl>
                                          <p:spTgt spid="1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barn(inVertical)">
                                      <p:cBhvr>
                                        <p:cTn id="38" dur="50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barn(inVertical)">
                                      <p:cBhvr>
                                        <p:cTn id="4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09625" y="3241675"/>
            <a:ext cx="3441065" cy="521970"/>
          </a:xfrm>
          <a:prstGeom prst="rect">
            <a:avLst/>
          </a:prstGeom>
          <a:solidFill>
            <a:srgbClr val="0070C0">
              <a:alpha val="50000"/>
            </a:srgbClr>
          </a:solidFill>
          <a:ln w="25400" cmpd="sng">
            <a:solidFill>
              <a:srgbClr val="002060"/>
            </a:solidFill>
            <a:prstDash val="solid"/>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第二部分（</a:t>
            </a:r>
            <a:r>
              <a:rPr kumimoji="0" lang="en-US" altLang="zh-CN" sz="28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2-14</a:t>
            </a:r>
            <a:r>
              <a:rPr kumimoji="0" lang="zh-CN" altLang="en-US" sz="28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a:t>
            </a:r>
          </a:p>
        </p:txBody>
      </p:sp>
      <p:sp>
        <p:nvSpPr>
          <p:cNvPr id="5" name="矩形 4"/>
          <p:cNvSpPr/>
          <p:nvPr/>
        </p:nvSpPr>
        <p:spPr>
          <a:xfrm>
            <a:off x="809625" y="1704975"/>
            <a:ext cx="2724150" cy="521970"/>
          </a:xfrm>
          <a:prstGeom prst="rect">
            <a:avLst/>
          </a:prstGeom>
          <a:solidFill>
            <a:srgbClr val="0070C0">
              <a:alpha val="50000"/>
            </a:srgbClr>
          </a:solidFill>
          <a:ln w="25400" cmpd="sng">
            <a:solidFill>
              <a:srgbClr val="002060"/>
            </a:solidFill>
            <a:prstDash val="solid"/>
          </a:ln>
        </p:spPr>
        <p:style>
          <a:lnRef idx="1">
            <a:schemeClr val="accent5"/>
          </a:lnRef>
          <a:fillRef idx="2">
            <a:schemeClr val="accent5"/>
          </a:fillRef>
          <a:effectRef idx="1">
            <a:schemeClr val="accent5"/>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第一部分（</a:t>
            </a:r>
            <a:r>
              <a:rPr kumimoji="0" lang="en-US" altLang="zh-CN" sz="28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1</a:t>
            </a:r>
            <a:r>
              <a:rPr kumimoji="0" lang="zh-CN" altLang="en-US" sz="28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a:t>
            </a:r>
          </a:p>
        </p:txBody>
      </p:sp>
      <p:sp>
        <p:nvSpPr>
          <p:cNvPr id="10" name="矩形 9"/>
          <p:cNvSpPr/>
          <p:nvPr/>
        </p:nvSpPr>
        <p:spPr>
          <a:xfrm>
            <a:off x="809625" y="3763645"/>
            <a:ext cx="6990080" cy="1014730"/>
          </a:xfrm>
          <a:prstGeom prst="rect">
            <a:avLst/>
          </a:prstGeom>
          <a:noFill/>
          <a:ln w="25400" cmpd="dbl">
            <a:solidFill>
              <a:srgbClr val="002060"/>
            </a:solidFill>
            <a:prstDash val="dash"/>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具体描写</a:t>
            </a:r>
            <a:r>
              <a:rPr kumimoji="0" lang="zh-CN" altLang="en-US" sz="3000" b="1" i="0" u="none" strike="noStrike" kern="1200" cap="none" spc="0" normalizeH="0" baseline="0" noProof="0" dirty="0">
                <a:ln>
                  <a:noFill/>
                </a:ln>
                <a:solidFill>
                  <a:schemeClr val="dk1"/>
                </a:solidFill>
                <a:effectLst/>
                <a:uLnTx/>
                <a:uFillTx/>
                <a:latin typeface="黑体" panose="02010609060101010101" pitchFamily="49" charset="-122"/>
                <a:ea typeface="黑体" panose="02010609060101010101" pitchFamily="49" charset="-122"/>
                <a:cs typeface="黑体" panose="02010609060101010101" pitchFamily="49" charset="-122"/>
              </a:rPr>
              <a:t>玛丽</a:t>
            </a:r>
            <a:r>
              <a:rPr kumimoji="0" lang="en-US" altLang="zh-CN" sz="3000" b="1" i="0" u="none" strike="noStrike" kern="1200" cap="none" spc="0" normalizeH="0" baseline="0" noProof="0" dirty="0">
                <a:ln>
                  <a:noFill/>
                </a:ln>
                <a:solidFill>
                  <a:schemeClr val="dk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3000" b="1" i="0" u="none" strike="noStrike" kern="1200" cap="none" spc="0" normalizeH="0" baseline="0" noProof="0" dirty="0">
                <a:ln>
                  <a:noFill/>
                </a:ln>
                <a:solidFill>
                  <a:schemeClr val="dk1"/>
                </a:solidFill>
                <a:effectLst/>
                <a:uLnTx/>
                <a:uFillTx/>
                <a:latin typeface="黑体" panose="02010609060101010101" pitchFamily="49" charset="-122"/>
                <a:ea typeface="黑体" panose="02010609060101010101" pitchFamily="49" charset="-122"/>
                <a:cs typeface="黑体" panose="02010609060101010101" pitchFamily="49" charset="-122"/>
              </a:rPr>
              <a:t>居里在小木屋里提炼镭那种“艰苦而且微妙”的快乐。</a:t>
            </a:r>
          </a:p>
        </p:txBody>
      </p:sp>
      <p:sp>
        <p:nvSpPr>
          <p:cNvPr id="11" name="矩形 10"/>
          <p:cNvSpPr/>
          <p:nvPr/>
        </p:nvSpPr>
        <p:spPr>
          <a:xfrm>
            <a:off x="809625" y="2226945"/>
            <a:ext cx="6990080" cy="1014730"/>
          </a:xfrm>
          <a:prstGeom prst="rect">
            <a:avLst/>
          </a:prstGeom>
          <a:noFill/>
          <a:ln w="25400" cmpd="dbl">
            <a:solidFill>
              <a:srgbClr val="002060"/>
            </a:solidFill>
            <a:prstDash val="dashDot"/>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总写</a:t>
            </a:r>
            <a:r>
              <a:rPr kumimoji="0" lang="zh-CN" altLang="en-US" sz="3000" b="1" i="0" u="none" strike="noStrike" kern="1200" cap="none" spc="0" normalizeH="0" baseline="0" noProof="0" dirty="0">
                <a:ln>
                  <a:noFill/>
                </a:ln>
                <a:solidFill>
                  <a:schemeClr val="dk1"/>
                </a:solidFill>
                <a:effectLst/>
                <a:uLnTx/>
                <a:uFillTx/>
                <a:latin typeface="黑体" panose="02010609060101010101" pitchFamily="49" charset="-122"/>
                <a:ea typeface="黑体" panose="02010609060101010101" pitchFamily="49" charset="-122"/>
                <a:cs typeface="黑体" panose="02010609060101010101" pitchFamily="49" charset="-122"/>
              </a:rPr>
              <a:t>玛丽</a:t>
            </a:r>
            <a:r>
              <a:rPr kumimoji="0" lang="en-US" altLang="zh-CN" sz="3000" b="1" i="0" u="none" strike="noStrike" kern="1200" cap="none" spc="0" normalizeH="0" baseline="0" noProof="0" dirty="0">
                <a:ln>
                  <a:noFill/>
                </a:ln>
                <a:solidFill>
                  <a:schemeClr val="dk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3000" b="1" i="0" u="none" strike="noStrike" kern="1200" cap="none" spc="0" normalizeH="0" baseline="0" noProof="0" dirty="0">
                <a:ln>
                  <a:noFill/>
                </a:ln>
                <a:solidFill>
                  <a:schemeClr val="dk1"/>
                </a:solidFill>
                <a:effectLst/>
                <a:uLnTx/>
                <a:uFillTx/>
                <a:latin typeface="黑体" panose="02010609060101010101" pitchFamily="49" charset="-122"/>
                <a:ea typeface="黑体" panose="02010609060101010101" pitchFamily="49" charset="-122"/>
                <a:cs typeface="黑体" panose="02010609060101010101" pitchFamily="49" charset="-122"/>
              </a:rPr>
              <a:t>居里“又要在一个残破的小屋里，尝到新的极大的快乐”，</a:t>
            </a:r>
            <a:r>
              <a:rPr kumimoji="0" lang="zh-CN" altLang="en-US" sz="30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领起全文</a:t>
            </a:r>
            <a:r>
              <a:rPr kumimoji="0" lang="zh-CN" altLang="en-US" sz="3000" b="1" i="0" u="none" strike="noStrike" kern="1200" cap="none" spc="0" normalizeH="0" baseline="0" noProof="0" dirty="0">
                <a:ln>
                  <a:noFill/>
                </a:ln>
                <a:solidFill>
                  <a:schemeClr val="dk1"/>
                </a:solidFill>
                <a:effectLst/>
                <a:uLnTx/>
                <a:uFillTx/>
                <a:latin typeface="黑体" panose="02010609060101010101" pitchFamily="49" charset="-122"/>
                <a:ea typeface="黑体" panose="02010609060101010101" pitchFamily="49" charset="-122"/>
                <a:cs typeface="黑体" panose="02010609060101010101" pitchFamily="49" charset="-122"/>
              </a:rPr>
              <a:t>。</a:t>
            </a:r>
          </a:p>
        </p:txBody>
      </p:sp>
      <p:sp>
        <p:nvSpPr>
          <p:cNvPr id="17" name="矩形 16"/>
          <p:cNvSpPr/>
          <p:nvPr/>
        </p:nvSpPr>
        <p:spPr>
          <a:xfrm>
            <a:off x="809625" y="4778375"/>
            <a:ext cx="3863975" cy="521970"/>
          </a:xfrm>
          <a:prstGeom prst="rect">
            <a:avLst/>
          </a:prstGeom>
          <a:solidFill>
            <a:srgbClr val="0070C0">
              <a:alpha val="50000"/>
            </a:srgbClr>
          </a:solidFill>
          <a:ln w="25400" cmpd="sng">
            <a:solidFill>
              <a:srgbClr val="002060"/>
            </a:solidFill>
            <a:prstDash val="solid"/>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第三部分（</a:t>
            </a:r>
            <a:r>
              <a:rPr kumimoji="0" lang="en-US" altLang="zh-CN" sz="28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15-25</a:t>
            </a:r>
            <a:r>
              <a:rPr kumimoji="0" lang="zh-CN" altLang="en-US" sz="2800" b="0"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a:t>
            </a:r>
          </a:p>
        </p:txBody>
      </p:sp>
      <p:sp>
        <p:nvSpPr>
          <p:cNvPr id="19" name="矩形 18"/>
          <p:cNvSpPr/>
          <p:nvPr/>
        </p:nvSpPr>
        <p:spPr>
          <a:xfrm>
            <a:off x="809625" y="5300345"/>
            <a:ext cx="7041515" cy="1014730"/>
          </a:xfrm>
          <a:prstGeom prst="rect">
            <a:avLst/>
          </a:prstGeom>
          <a:noFill/>
          <a:ln w="25400" cmpd="dbl">
            <a:solidFill>
              <a:srgbClr val="002060"/>
            </a:solidFill>
            <a:prstDash val="dash"/>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chemeClr val="dk1"/>
                </a:solidFill>
                <a:effectLst/>
                <a:uLnTx/>
                <a:uFillTx/>
                <a:latin typeface="黑体" panose="02010609060101010101" pitchFamily="49" charset="-122"/>
                <a:ea typeface="黑体" panose="02010609060101010101" pitchFamily="49" charset="-122"/>
                <a:cs typeface="黑体" panose="02010609060101010101" pitchFamily="49" charset="-122"/>
              </a:rPr>
              <a:t>描写玛丽</a:t>
            </a:r>
            <a:r>
              <a:rPr kumimoji="0" lang="en-US" altLang="zh-CN" sz="3000" b="1" i="0" u="none" strike="noStrike" kern="1200" cap="none" spc="0" normalizeH="0" baseline="0" noProof="0" dirty="0">
                <a:ln>
                  <a:noFill/>
                </a:ln>
                <a:solidFill>
                  <a:schemeClr val="dk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3000" b="1" i="0" u="none" strike="noStrike" kern="1200" cap="none" spc="0" normalizeH="0" baseline="0" noProof="0" dirty="0">
                <a:ln>
                  <a:noFill/>
                </a:ln>
                <a:solidFill>
                  <a:schemeClr val="dk1"/>
                </a:solidFill>
                <a:effectLst/>
                <a:uLnTx/>
                <a:uFillTx/>
                <a:latin typeface="黑体" panose="02010609060101010101" pitchFamily="49" charset="-122"/>
                <a:ea typeface="黑体" panose="02010609060101010101" pitchFamily="49" charset="-122"/>
                <a:cs typeface="黑体" panose="02010609060101010101" pitchFamily="49" charset="-122"/>
              </a:rPr>
              <a:t>居里和丈夫终于提炼出镭时的愉快与幸福情景，以</a:t>
            </a:r>
            <a:r>
              <a:rPr kumimoji="0" lang="zh-CN" altLang="en-US" sz="30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事业的成功为乐</a:t>
            </a:r>
            <a:r>
              <a:rPr kumimoji="0" lang="zh-CN" altLang="en-US" sz="3000" b="1" i="0" u="none" strike="noStrike" kern="1200" cap="none" spc="0" normalizeH="0" baseline="0" noProof="0" dirty="0">
                <a:ln>
                  <a:noFill/>
                </a:ln>
                <a:solidFill>
                  <a:schemeClr val="dk1"/>
                </a:solidFill>
                <a:effectLst/>
                <a:uLnTx/>
                <a:uFillTx/>
                <a:latin typeface="黑体" panose="02010609060101010101" pitchFamily="49" charset="-122"/>
                <a:ea typeface="黑体" panose="02010609060101010101" pitchFamily="49" charset="-122"/>
                <a:cs typeface="黑体" panose="02010609060101010101" pitchFamily="49" charset="-122"/>
              </a:rPr>
              <a:t>。</a:t>
            </a:r>
          </a:p>
        </p:txBody>
      </p:sp>
      <p:grpSp>
        <p:nvGrpSpPr>
          <p:cNvPr id="3" name="组合 2"/>
          <p:cNvGrpSpPr/>
          <p:nvPr/>
        </p:nvGrpSpPr>
        <p:grpSpPr>
          <a:xfrm>
            <a:off x="165100" y="363855"/>
            <a:ext cx="2346325" cy="681990"/>
            <a:chOff x="342" y="486"/>
            <a:chExt cx="3695" cy="1074"/>
          </a:xfrm>
        </p:grpSpPr>
        <p:pic>
          <p:nvPicPr>
            <p:cNvPr id="7" name="图片 6" descr="00 图标-04"/>
            <p:cNvPicPr>
              <a:picLocks noChangeAspect="1"/>
            </p:cNvPicPr>
            <p:nvPr/>
          </p:nvPicPr>
          <p:blipFill>
            <a:blip r:embed="rId2" cstate="print"/>
            <a:stretch>
              <a:fillRect/>
            </a:stretch>
          </p:blipFill>
          <p:spPr>
            <a:xfrm>
              <a:off x="342" y="486"/>
              <a:ext cx="3695" cy="1074"/>
            </a:xfrm>
            <a:prstGeom prst="rect">
              <a:avLst/>
            </a:prstGeom>
          </p:spPr>
        </p:pic>
        <p:sp>
          <p:nvSpPr>
            <p:cNvPr id="2" name="文本框 1"/>
            <p:cNvSpPr txBox="1"/>
            <p:nvPr/>
          </p:nvSpPr>
          <p:spPr>
            <a:xfrm>
              <a:off x="628" y="564"/>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文章感知</a:t>
              </a:r>
            </a:p>
          </p:txBody>
        </p:sp>
      </p:grpSp>
      <p:sp>
        <p:nvSpPr>
          <p:cNvPr id="11268" name="文本框 5"/>
          <p:cNvSpPr txBox="1">
            <a:spLocks noChangeArrowheads="1"/>
          </p:cNvSpPr>
          <p:nvPr/>
        </p:nvSpPr>
        <p:spPr bwMode="auto">
          <a:xfrm>
            <a:off x="2511425" y="996950"/>
            <a:ext cx="4838700" cy="708025"/>
          </a:xfrm>
          <a:prstGeom prst="rect">
            <a:avLst/>
          </a:prstGeom>
          <a:noFill/>
          <a:ln cmpd="sng">
            <a:noFill/>
            <a:prstDash val="solid"/>
          </a:ln>
        </p:spPr>
        <p:txBody>
          <a:bodyPr wrap="square" lIns="68580" tIns="34290" rIns="68580" bIns="34290">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ts val="600"/>
              </a:spcBef>
              <a:buFont typeface="Wingdings" panose="05000000000000000000" pitchFamily="2" charset="2"/>
              <a:buChar char="u"/>
              <a:defRPr/>
            </a:pPr>
            <a:r>
              <a:rPr lang="zh-CN" altLang="en-US" sz="3200" b="1" dirty="0" smtClean="0">
                <a:latin typeface="黑体" panose="02010609060101010101" pitchFamily="49" charset="-122"/>
                <a:ea typeface="黑体" panose="02010609060101010101" pitchFamily="49" charset="-122"/>
                <a:sym typeface="+mn-ea"/>
              </a:rPr>
              <a:t>朗读课文，理清层次。</a:t>
            </a:r>
            <a:endParaRPr lang="zh-CN" altLang="en-US" sz="3200" b="1" dirty="0" smtClean="0">
              <a:solidFill>
                <a:schemeClr val="tx1">
                  <a:lumMod val="95000"/>
                  <a:lumOff val="5000"/>
                </a:schemeClr>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fade">
                                      <p:cBhvr>
                                        <p:cTn id="13" dur="500"/>
                                        <p:tgtEl>
                                          <p:spTgt spid="1126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0" grpId="0" bldLvl="0" animBg="1"/>
      <p:bldP spid="11" grpId="0" bldLvl="0" animBg="1"/>
      <p:bldP spid="17" grpId="0" bldLvl="0" animBg="1"/>
      <p:bldP spid="19" grpId="0" bldLvl="0" animBg="1"/>
      <p:bldP spid="11268"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d898465b-4f60-4eb7-bf5d-d9de6557bf31}"/>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3001</Words>
  <Application>Microsoft Office PowerPoint</Application>
  <PresentationFormat>全屏显示(4:3)</PresentationFormat>
  <Paragraphs>154</Paragraphs>
  <Slides>24</Slides>
  <Notes>2</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16</cp:revision>
  <dcterms:created xsi:type="dcterms:W3CDTF">2019-04-12T04:01:00Z</dcterms:created>
  <dcterms:modified xsi:type="dcterms:W3CDTF">2019-08-27T10:00:57Z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