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mp3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6" r:id="rId1"/>
  </p:sldMasterIdLst>
  <p:notesMasterIdLst>
    <p:notesMasterId r:id="rId23"/>
  </p:notesMasterIdLst>
  <p:sldIdLst>
    <p:sldId id="275" r:id="rId2"/>
    <p:sldId id="404" r:id="rId3"/>
    <p:sldId id="402" r:id="rId4"/>
    <p:sldId id="407" r:id="rId5"/>
    <p:sldId id="408" r:id="rId6"/>
    <p:sldId id="409" r:id="rId7"/>
    <p:sldId id="424" r:id="rId8"/>
    <p:sldId id="413" r:id="rId9"/>
    <p:sldId id="428" r:id="rId10"/>
    <p:sldId id="411" r:id="rId11"/>
    <p:sldId id="412" r:id="rId12"/>
    <p:sldId id="430" r:id="rId13"/>
    <p:sldId id="431" r:id="rId14"/>
    <p:sldId id="414" r:id="rId15"/>
    <p:sldId id="416" r:id="rId16"/>
    <p:sldId id="418" r:id="rId17"/>
    <p:sldId id="419" r:id="rId18"/>
    <p:sldId id="421" r:id="rId19"/>
    <p:sldId id="423" r:id="rId20"/>
    <p:sldId id="422" r:id="rId21"/>
    <p:sldId id="456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ww.xkb1.com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E6E2D4"/>
    <a:srgbClr val="002060"/>
    <a:srgbClr val="F8F7FD"/>
    <a:srgbClr val="F1EF2B"/>
    <a:srgbClr val="EEC72E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104" y="-72"/>
      </p:cViewPr>
      <p:guideLst>
        <p:guide orient="horz" pos="2160"/>
        <p:guide pos="29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D7E9C-3BCE-4217-AD59-B669825804E7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F674F-4FE1-415D-B641-88BC5F96AAD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powerpoint/" TargetMode="External"/><Relationship Id="rId13" Type="http://schemas.openxmlformats.org/officeDocument/2006/relationships/hyperlink" Target="http://www.1ppt.cn/" TargetMode="External"/><Relationship Id="rId18" Type="http://schemas.openxmlformats.org/officeDocument/2006/relationships/hyperlink" Target="http://www.1ppt.com/kejian/meishu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hyperlink" Target="http://www.1ppt.com/kejian/huaxue/" TargetMode="External"/><Relationship Id="rId7" Type="http://schemas.openxmlformats.org/officeDocument/2006/relationships/hyperlink" Target="http://www.1ppt.com/xiazai/" TargetMode="External"/><Relationship Id="rId12" Type="http://schemas.openxmlformats.org/officeDocument/2006/relationships/hyperlink" Target="http://www.1ppt.com/jiaoan/" TargetMode="External"/><Relationship Id="rId17" Type="http://schemas.openxmlformats.org/officeDocument/2006/relationships/hyperlink" Target="http://www.1ppt.com/kejian/yingyu/" TargetMode="External"/><Relationship Id="rId2" Type="http://schemas.openxmlformats.org/officeDocument/2006/relationships/slide" Target="../slides/slide4.xml"/><Relationship Id="rId16" Type="http://schemas.openxmlformats.org/officeDocument/2006/relationships/hyperlink" Target="http://www.1ppt.com/kejian/shuxue/" TargetMode="External"/><Relationship Id="rId20" Type="http://schemas.openxmlformats.org/officeDocument/2006/relationships/hyperlink" Target="http://www.1ppt.com/kejian/wul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tubiao/" TargetMode="External"/><Relationship Id="rId11" Type="http://schemas.openxmlformats.org/officeDocument/2006/relationships/hyperlink" Target="http://www.1ppt.com/shiti/" TargetMode="External"/><Relationship Id="rId24" Type="http://schemas.openxmlformats.org/officeDocument/2006/relationships/hyperlink" Target="http://www.1ppt.com/kejian/lishi/" TargetMode="External"/><Relationship Id="rId5" Type="http://schemas.openxmlformats.org/officeDocument/2006/relationships/hyperlink" Target="http://www.1ppt.com/beijing/" TargetMode="External"/><Relationship Id="rId15" Type="http://schemas.openxmlformats.org/officeDocument/2006/relationships/hyperlink" Target="http://www.1ppt.com/kejian/yuwen/" TargetMode="External"/><Relationship Id="rId23" Type="http://schemas.openxmlformats.org/officeDocument/2006/relationships/hyperlink" Target="http://www.1ppt.com/kejian/dili/" TargetMode="External"/><Relationship Id="rId10" Type="http://schemas.openxmlformats.org/officeDocument/2006/relationships/hyperlink" Target="http://www.1ppt.com/fanwen/" TargetMode="External"/><Relationship Id="rId19" Type="http://schemas.openxmlformats.org/officeDocument/2006/relationships/hyperlink" Target="http://www.1ppt.com/kejian/kexue/" TargetMode="External"/><Relationship Id="rId4" Type="http://schemas.openxmlformats.org/officeDocument/2006/relationships/hyperlink" Target="http://www.1ppt.com/sucai/" TargetMode="External"/><Relationship Id="rId9" Type="http://schemas.openxmlformats.org/officeDocument/2006/relationships/hyperlink" Target="http://www.1ppt.com/ziliao/" TargetMode="External"/><Relationship Id="rId14" Type="http://schemas.openxmlformats.org/officeDocument/2006/relationships/hyperlink" Target="http://www.1ppt.com/kejian/" TargetMode="External"/><Relationship Id="rId22" Type="http://schemas.openxmlformats.org/officeDocument/2006/relationships/hyperlink" Target="http://www.1ppt.com/kejian/shengwu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F2CC3-3DD2-4040-878B-095A716B9366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83EB-3EF6-4003-9A65-903AB150B602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17B0-5FC6-4F32-976D-34520C54C8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83EB-3EF6-4003-9A65-903AB150B602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17B0-5FC6-4F32-976D-34520C54C8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83EB-3EF6-4003-9A65-903AB150B602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17B0-5FC6-4F32-976D-34520C54C8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83EB-3EF6-4003-9A65-903AB150B602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17B0-5FC6-4F32-976D-34520C54C8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83EB-3EF6-4003-9A65-903AB150B602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17B0-5FC6-4F32-976D-34520C54C8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83EB-3EF6-4003-9A65-903AB150B602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17B0-5FC6-4F32-976D-34520C54C8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83EB-3EF6-4003-9A65-903AB150B602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17B0-5FC6-4F32-976D-34520C54C8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83EB-3EF6-4003-9A65-903AB150B602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17B0-5FC6-4F32-976D-34520C54C8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83EB-3EF6-4003-9A65-903AB150B602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17B0-5FC6-4F32-976D-34520C54C8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83EB-3EF6-4003-9A65-903AB150B602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17B0-5FC6-4F32-976D-34520C54C8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83EB-3EF6-4003-9A65-903AB150B602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17B0-5FC6-4F32-976D-34520C54C8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883EB-3EF6-4003-9A65-903AB150B602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A17B0-5FC6-4F32-976D-34520C54C8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3" r:id="rId27"/>
    <p:sldLayoutId id="2147483684" r:id="rId28"/>
    <p:sldLayoutId id="2147483685" r:id="rId2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5.xml"/><Relationship Id="rId1" Type="http://schemas.openxmlformats.org/officeDocument/2006/relationships/vide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microsoft.com/office/2007/relationships/media" Target="../media/media1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6350" y="4265930"/>
            <a:ext cx="9173210" cy="1322070"/>
            <a:chOff x="-10" y="6718"/>
            <a:chExt cx="14446" cy="2082"/>
          </a:xfrm>
        </p:grpSpPr>
        <p:sp>
          <p:nvSpPr>
            <p:cNvPr id="16386" name="文本框 1"/>
            <p:cNvSpPr txBox="1"/>
            <p:nvPr/>
          </p:nvSpPr>
          <p:spPr>
            <a:xfrm>
              <a:off x="-10" y="6718"/>
              <a:ext cx="14446" cy="2082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endParaRPr lang="zh-CN" altLang="en-US" sz="8000" dirty="0">
                <a:latin typeface="Arial" panose="020B0604020202020204" pitchFamily="34" charset="0"/>
              </a:endParaRPr>
            </a:p>
          </p:txBody>
        </p:sp>
        <p:sp>
          <p:nvSpPr>
            <p:cNvPr id="16387" name="标题 1"/>
            <p:cNvSpPr>
              <a:spLocks noGrp="1"/>
            </p:cNvSpPr>
            <p:nvPr/>
          </p:nvSpPr>
          <p:spPr>
            <a:xfrm>
              <a:off x="4458" y="6979"/>
              <a:ext cx="6170" cy="1130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91440" tIns="45720" rIns="91440" bIns="45720" anchor="ctr"/>
            <a:lstStyle>
              <a:lvl1pPr lvl="0">
                <a:buClrTx/>
                <a:buSzTx/>
                <a:buFontTx/>
                <a:defRPr/>
              </a:lvl1pPr>
            </a:lstStyle>
            <a:p>
              <a:pPr lvl="0" eaLnBrk="1" hangingPunct="1"/>
              <a:r>
                <a:rPr lang="en-US" altLang="zh-CN" sz="4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lang="zh-CN" altLang="en-US" sz="4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诗词五首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 flipV="1">
              <a:off x="4458" y="8348"/>
              <a:ext cx="5690" cy="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0148" y="7592"/>
              <a:ext cx="645" cy="75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5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62000" y="1294344"/>
            <a:ext cx="7620000" cy="10763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en-US" altLang="zh-CN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1.</a:t>
            </a:r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怎样理解“接”、“连”、“转”、“舞”的含义？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1686" y="2422315"/>
            <a:ext cx="7475537" cy="304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“接”、“连”二字把</a:t>
            </a:r>
            <a:r>
              <a:rPr lang="zh-CN" altLang="en-US" sz="32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四垂的天幕、汹涌的波涛、弥漫的云雾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，自然地组合在一起，形成一种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浑茫无际的境界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。而“转”、“舞”两字，则将词人在</a:t>
            </a:r>
            <a:r>
              <a:rPr lang="zh-CN" altLang="en-US" sz="32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风浪颠簸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中的感受，逼真地传递给读者。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87655" y="387574"/>
            <a:ext cx="2346325" cy="681957"/>
            <a:chOff x="923" y="1552"/>
            <a:chExt cx="3695" cy="882"/>
          </a:xfrm>
        </p:grpSpPr>
        <p:pic>
          <p:nvPicPr>
            <p:cNvPr id="12" name="图片 11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9" name="文本框 3"/>
            <p:cNvSpPr txBox="1"/>
            <p:nvPr/>
          </p:nvSpPr>
          <p:spPr>
            <a:xfrm>
              <a:off x="1163" y="1615"/>
              <a:ext cx="2848" cy="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文章解析</a:t>
              </a:r>
              <a:endParaRPr lang="en-US" altLang="zh-CN" sz="32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ldLvl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5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1795" y="2187575"/>
            <a:ext cx="8359775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环境描写：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船摇帆舞，星河欲转，既富于生活的真实感，也具有梦境的虚幻性，虚虚实实，为全篇的奇情壮采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奠定了基调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所谓“星河欲转”，是写词人从颠簸的船舱中仰望天空，天上的银河似乎在转动一般。“千帆舞”，则写海上刮起了大风，无数的舟船在风浪中飞舞前进。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62000" y="803489"/>
            <a:ext cx="7620000" cy="10763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2.</a:t>
            </a:r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赏析“天接云涛连晓雾，星河欲转千帆舞。”。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41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5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1795" y="950595"/>
            <a:ext cx="7982585" cy="24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所谓“星河欲转”，是写词人从颠簸的船舱中仰望天空，天上的银河似乎在转动一般。“千帆舞”，则写海上刮起了大风，无数的舟船在风浪中飞舞前进。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1755" y="2926715"/>
            <a:ext cx="4292600" cy="2834005"/>
          </a:xfrm>
          <a:prstGeom prst="rect">
            <a:avLst/>
          </a:prstGeom>
          <a:noFill/>
          <a:ln w="9525">
            <a:noFill/>
          </a:ln>
          <a:effectLst>
            <a:softEdge rad="889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5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62000" y="803489"/>
            <a:ext cx="7620000" cy="10763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3.</a:t>
            </a:r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赏析“仿佛梦魂归帝所，闻天语，殷勤问我归何处。”。</a:t>
            </a:r>
          </a:p>
        </p:txBody>
      </p:sp>
      <p:sp>
        <p:nvSpPr>
          <p:cNvPr id="43009" name="矩形 1"/>
          <p:cNvSpPr/>
          <p:nvPr/>
        </p:nvSpPr>
        <p:spPr>
          <a:xfrm>
            <a:off x="592138" y="2233613"/>
            <a:ext cx="8074025" cy="3692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zh-CN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梦魂”二字，是全词的关键。词人经过海上航行，一缕梦魂仿佛升入天国，见慈祥的天帝。在幻想的境界中，词人塑造了一个态度温和、关心民瘼的天帝。“殷勤问我归何处”，虽然只是一句异常简洁的问话，却</a:t>
            </a:r>
            <a:r>
              <a:rPr lang="zh-CN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饱含着深厚的感情，寄寓着美好的理想</a:t>
            </a:r>
            <a:r>
              <a:rPr lang="zh-CN" altLang="zh-CN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ldLvl="0" animBg="1"/>
      <p:bldP spid="430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5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04816" y="827619"/>
            <a:ext cx="8199437" cy="5835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en-US" altLang="zh-CN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4.</a:t>
            </a:r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“路长嗟日暮”有何深意？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4015" y="1499025"/>
            <a:ext cx="8261350" cy="470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“路长嗟日暮”，反映了词人晚年孤独无依的痛苦经历，然亦有所来源。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这里一个“嗟”字，生动地表现出她那彷徨忧虑的神态。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词人结合自己身世，把屈原</a:t>
            </a:r>
            <a:r>
              <a:rPr lang="en-US" altLang="zh-CN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离骚</a:t>
            </a:r>
            <a:r>
              <a:rPr lang="en-US" altLang="zh-CN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中所表达的不惮长途运征，只求日长不暮，以便寻觅天帝，不辞上不求索的情怀隐括入律，只用“路长”、“日暮”四字，便概括了“上下求索”的意念与过程，语言简净自然，浑化无迹。其意与“学诗谩有惊人句”相连，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是词人天帝面前倾诉自己空有才华而遭逢不幸，奋力挣扎的苦闷。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5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31841" y="867834"/>
            <a:ext cx="8199437" cy="5835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en-US" altLang="zh-CN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5.</a:t>
            </a:r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试赏析“谩”字的妙处。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31838" y="1721276"/>
            <a:ext cx="7916862" cy="341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着一“谩”字，流露出对现实的强烈不满。词人现实中知音难遇，欲诉无门，唯有通过这种幻想的形式，才能尽情地抒发胸中的愤懑，怀才不遇是中国传统文人的命运。李清照虽为女流，但作为一位生不逢时的杰出的文学家她肯定也有类似的感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5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31841" y="969434"/>
            <a:ext cx="7775575" cy="5835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en-US" altLang="zh-CN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6.</a:t>
            </a:r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如何理解“鹏正举”呢？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31841" y="1927649"/>
            <a:ext cx="7775575" cy="286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说“鹏正举”，是进一步对大风的</a:t>
            </a:r>
            <a:r>
              <a:rPr lang="zh-CN" altLang="en-US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烘托</a:t>
            </a:r>
            <a:r>
              <a:rPr lang="zh-CN" altLang="en-US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lang="zh-CN" altLang="en-US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由实到虚，形象愈益壮伟，境界愈益恢宏。</a:t>
            </a:r>
            <a:r>
              <a:rPr lang="zh-CN" altLang="en-US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大鹏正高举的时刻，词人忽又大喝一声：“风休住，蓬舟吹取三山去！”气势磅礴，一往无前，具大手笔也！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ldLvl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5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49621" y="557318"/>
            <a:ext cx="8199437" cy="117348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en-US" altLang="zh-CN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7.</a:t>
            </a:r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作者为什么梦想到三山中去？</a:t>
            </a:r>
          </a:p>
          <a:p>
            <a:pPr indent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是否由于消极的游仙思想在作怪？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6245" y="1810385"/>
            <a:ext cx="8272145" cy="474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不是的。从上文的意思来看，是由于她感到“路长嗟日暮，学诗谩有惊人句”。就是说，尽管她有才华，有理想，有抱负，但在现实社会中根本得不到实现和施展，找不到出路，才促使她这样想的。可见她的梦想仙境，正是她对黑暗现实不满的表现。她要回到那没有离乱，没有悲伤，没有孤凄和痛苦的仙境去，正是反映出人间存在着战乱、杀戮、欺诈、孤独、寂寞的现实。所以，她的那种思想活动，并非消极的，而是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积极的，有现实意义的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5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32155" y="946785"/>
            <a:ext cx="5587365" cy="5835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en-US" altLang="zh-CN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8.</a:t>
            </a:r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怎样理解最后三句的深意？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0873" y="2196468"/>
            <a:ext cx="7624762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此三句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由梦境回到现实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，借</a:t>
            </a:r>
            <a:r>
              <a:rPr lang="en-US" altLang="zh-CN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逍遥游</a:t>
            </a:r>
            <a:r>
              <a:rPr lang="en-US" altLang="zh-CN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营造恢弘意境，希望凭仗风力奔向理想的所在。也回答了“归何处”的询问。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5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494153" y="653415"/>
            <a:ext cx="8156143" cy="5710555"/>
            <a:chOff x="153" y="88"/>
            <a:chExt cx="12536" cy="8993"/>
          </a:xfrm>
        </p:grpSpPr>
        <p:sp>
          <p:nvSpPr>
            <p:cNvPr id="2" name="圆角矩形 1"/>
            <p:cNvSpPr/>
            <p:nvPr/>
          </p:nvSpPr>
          <p:spPr>
            <a:xfrm>
              <a:off x="153" y="1727"/>
              <a:ext cx="9393" cy="5463"/>
            </a:xfrm>
            <a:prstGeom prst="roundRect">
              <a:avLst/>
            </a:prstGeom>
            <a:solidFill>
              <a:schemeClr val="bg1">
                <a:alpha val="3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2" name="图片 2" descr="office6\wpsassist\cache\A000220150322H54PPIC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16800000">
              <a:off x="6835" y="3227"/>
              <a:ext cx="8993" cy="2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94030" y="1783080"/>
            <a:ext cx="6138545" cy="329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词人把真实的生活感受融入梦境，以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梦游</a:t>
            </a:r>
            <a:r>
              <a:rPr lang="zh-CN" altLang="en-US" sz="32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的方式，以人神对话为内容，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实现了梦幻与生活、历史与现实的有机结合，充分显示了作者性情中豪放不羁的一面</a:t>
            </a:r>
            <a:r>
              <a:rPr lang="zh-CN" altLang="en-US" sz="32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 </a:t>
            </a:r>
            <a:endParaRPr lang="zh-CN" altLang="en-US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87655" y="387574"/>
            <a:ext cx="2346325" cy="681957"/>
            <a:chOff x="923" y="1552"/>
            <a:chExt cx="3695" cy="882"/>
          </a:xfrm>
        </p:grpSpPr>
        <p:pic>
          <p:nvPicPr>
            <p:cNvPr id="4" name="图片 3" descr="00 图标-0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163" y="1615"/>
              <a:ext cx="2848" cy="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课文总结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图片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2"/>
          <p:cNvSpPr>
            <a:spLocks noChangeArrowheads="1"/>
          </p:cNvSpPr>
          <p:nvPr/>
        </p:nvSpPr>
        <p:spPr bwMode="auto">
          <a:xfrm>
            <a:off x="4258310" y="3723640"/>
            <a:ext cx="3871595" cy="1934845"/>
          </a:xfrm>
          <a:prstGeom prst="roundRect">
            <a:avLst>
              <a:gd name="adj" fmla="val 6394"/>
            </a:avLst>
          </a:prstGeom>
          <a:solidFill>
            <a:schemeClr val="bg1">
              <a:alpha val="4588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8" tIns="45719" rIns="91438" bIns="45719" anchor="ctr"/>
          <a:lstStyle/>
          <a:p>
            <a:pPr algn="l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5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5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渔家傲</a:t>
            </a:r>
            <a:r>
              <a:rPr lang="en-US" altLang="zh-CN" sz="5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 李清照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5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18110" y="1518922"/>
            <a:ext cx="1031240" cy="3399367"/>
            <a:chOff x="186" y="3070"/>
            <a:chExt cx="1624" cy="5353"/>
          </a:xfrm>
        </p:grpSpPr>
        <p:sp>
          <p:nvSpPr>
            <p:cNvPr id="89090" name="TextBox 7"/>
            <p:cNvSpPr txBox="1">
              <a:spLocks noChangeArrowheads="1"/>
            </p:cNvSpPr>
            <p:nvPr/>
          </p:nvSpPr>
          <p:spPr bwMode="auto">
            <a:xfrm>
              <a:off x="186" y="3463"/>
              <a:ext cx="1257" cy="4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40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渔家傲</a:t>
              </a:r>
            </a:p>
          </p:txBody>
        </p:sp>
        <p:sp>
          <p:nvSpPr>
            <p:cNvPr id="8" name="左大括号 7"/>
            <p:cNvSpPr/>
            <p:nvPr/>
          </p:nvSpPr>
          <p:spPr>
            <a:xfrm>
              <a:off x="1443" y="3070"/>
              <a:ext cx="367" cy="5353"/>
            </a:xfrm>
            <a:prstGeom prst="leftBrace">
              <a:avLst>
                <a:gd name="adj1" fmla="val 38708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376991" y="2187365"/>
            <a:ext cx="2770187" cy="2062103"/>
          </a:xfrm>
          <a:prstGeom prst="rect">
            <a:avLst/>
          </a:prstGeom>
          <a:solidFill>
            <a:schemeClr val="accent6">
              <a:lumMod val="75000"/>
              <a:alpha val="56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景象壮丽</a:t>
            </a:r>
            <a:endParaRPr lang="en-US" altLang="zh-CN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动词贴切</a:t>
            </a:r>
            <a:endParaRPr lang="en-US" altLang="zh-CN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以“帝所”寄寓美好的希望</a:t>
            </a:r>
          </a:p>
        </p:txBody>
      </p:sp>
      <p:sp>
        <p:nvSpPr>
          <p:cNvPr id="12" name="右大括号 11"/>
          <p:cNvSpPr/>
          <p:nvPr/>
        </p:nvSpPr>
        <p:spPr>
          <a:xfrm>
            <a:off x="6122988" y="1518923"/>
            <a:ext cx="254000" cy="3399367"/>
          </a:xfrm>
          <a:prstGeom prst="rightBrace">
            <a:avLst>
              <a:gd name="adj1" fmla="val 44612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2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87655" y="387574"/>
            <a:ext cx="2346325" cy="681957"/>
            <a:chOff x="923" y="1552"/>
            <a:chExt cx="3695" cy="882"/>
          </a:xfrm>
        </p:grpSpPr>
        <p:pic>
          <p:nvPicPr>
            <p:cNvPr id="3" name="图片 2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163" y="1615"/>
              <a:ext cx="2848" cy="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板书设计</a:t>
              </a: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1149350" y="1541780"/>
            <a:ext cx="5080000" cy="33534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zh-CN" altLang="en-US" sz="32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描述：</a:t>
            </a:r>
            <a:r>
              <a:rPr 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拂晓时候海上的景象</a:t>
            </a:r>
          </a:p>
          <a:p>
            <a:pPr indent="0" algn="ctr"/>
            <a:r>
              <a:rPr lang="zh-CN" altLang="en-US" sz="28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（意境辽阔）</a:t>
            </a:r>
            <a:endParaRPr lang="en-US" sz="28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indent="0"/>
            <a:r>
              <a:rPr lang="zh-CN" altLang="en-US" sz="32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想象：</a:t>
            </a:r>
            <a:r>
              <a:rPr 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天帝的好意</a:t>
            </a:r>
            <a:r>
              <a:rPr lang="zh-CN" altLang="en-US" sz="28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（浪漫色彩）</a:t>
            </a:r>
            <a:r>
              <a:rPr 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32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抒情：</a:t>
            </a:r>
            <a:r>
              <a:rPr 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遭逢不幸，奋力挣扎</a:t>
            </a:r>
          </a:p>
          <a:p>
            <a:pPr indent="0" algn="ctr"/>
            <a:r>
              <a:rPr lang="zh-CN" altLang="en-US" sz="28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（语言豪迈）</a:t>
            </a:r>
          </a:p>
          <a:p>
            <a:pPr indent="0"/>
            <a:r>
              <a:rPr lang="zh-CN" altLang="en-US" sz="32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典故：</a:t>
            </a:r>
            <a:r>
              <a:rPr 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借鹏抟九天的风力吹到三山</a:t>
            </a:r>
            <a:r>
              <a:rPr lang="zh-CN" altLang="en-US" sz="28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（胆气豪迈）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1264920" y="5018405"/>
            <a:ext cx="4848860" cy="1419860"/>
          </a:xfrm>
          <a:prstGeom prst="rect">
            <a:avLst/>
          </a:prstGeom>
          <a:solidFill>
            <a:schemeClr val="accent2">
              <a:lumMod val="40000"/>
              <a:lumOff val="60000"/>
              <a:alpha val="38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意象：</a:t>
            </a:r>
            <a:r>
              <a:rPr lang="zh-CN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天、云、雾、星河、千帆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动词：</a:t>
            </a:r>
            <a:r>
              <a:rPr lang="zh-CN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接、连、转、舞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意境：</a:t>
            </a:r>
            <a:r>
              <a:rPr lang="zh-CN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雄奇瑰丽，虚实结合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天帝形象：</a:t>
            </a:r>
            <a:r>
              <a:rPr lang="zh-CN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慈祥温和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2" grpId="0" bldLvl="0" animBg="1"/>
      <p:bldP spid="100" grpId="0"/>
      <p:bldP spid="6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5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Text Box 4"/>
          <p:cNvSpPr txBox="1">
            <a:spLocks noChangeArrowheads="1"/>
          </p:cNvSpPr>
          <p:nvPr/>
        </p:nvSpPr>
        <p:spPr bwMode="auto">
          <a:xfrm>
            <a:off x="1858645" y="2078355"/>
            <a:ext cx="5998210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altLang="zh-CN" sz="8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8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谢谢观看！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/>
        </p:nvGraphicFramePr>
        <p:xfrm>
          <a:off x="296545" y="1185545"/>
          <a:ext cx="8550910" cy="52513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5795"/>
                <a:gridCol w="748665"/>
                <a:gridCol w="7156450"/>
              </a:tblGrid>
              <a:tr h="1014730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    </a:t>
                      </a:r>
                    </a:p>
                    <a:p>
                      <a:pPr indent="0" algn="ctr">
                        <a:buNone/>
                      </a:pPr>
                      <a:endParaRPr lang="en-US" sz="2800" b="1">
                        <a:solidFill>
                          <a:srgbClr val="231F2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  <a:p>
                      <a:pPr indent="0" algn="ctr">
                        <a:buNone/>
                      </a:pPr>
                      <a:endParaRPr lang="en-US" sz="2800" b="1">
                        <a:solidFill>
                          <a:srgbClr val="231F2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  <a:p>
                      <a:pPr indent="0" algn="ctr">
                        <a:buNone/>
                      </a:pPr>
                      <a:endParaRPr lang="en-US" sz="2800" b="1">
                        <a:solidFill>
                          <a:srgbClr val="231F2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  <a:p>
                      <a:pPr indent="0" algn="ctr">
                        <a:buNone/>
                      </a:pPr>
                      <a:endParaRPr lang="en-US" sz="2800" b="1">
                        <a:solidFill>
                          <a:srgbClr val="231F2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rgbClr val="231F2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词 </a:t>
                      </a:r>
                      <a:endParaRPr lang="en-US" altLang="en-US" sz="2800" b="1"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E1FA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2800" b="1">
                          <a:solidFill>
                            <a:srgbClr val="231F2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Arial Unicode MS" panose="020B0604020202020204" charset="-122"/>
                        </a:rPr>
                        <a:t>定</a:t>
                      </a:r>
                    </a:p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2800" b="1">
                          <a:solidFill>
                            <a:srgbClr val="231F2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Arial Unicode MS" panose="020B0604020202020204" charset="-122"/>
                        </a:rPr>
                        <a:t>义</a:t>
                      </a:r>
                      <a:endParaRPr lang="en-US" altLang="en-US" sz="2800" b="1">
                        <a:solidFill>
                          <a:srgbClr val="231F2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Arial Unicode MS" panose="020B0604020202020204" charset="-122"/>
                      </a:endParaRPr>
                    </a:p>
                  </a:txBody>
                  <a:tcPr marL="0" marR="0" marT="0" marB="0">
                    <a:lnL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FDB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r>
                        <a:rPr lang="en-US" sz="2800" b="1">
                          <a:solidFill>
                            <a:srgbClr val="231F2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PMingLiU" panose="02020500000000000000" charset="-120"/>
                        </a:rPr>
                        <a:t>    词是诗的一种变体，萌芽于隋唐之际，</a:t>
                      </a:r>
                    </a:p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r>
                        <a:rPr lang="en-US" sz="2800" b="1">
                          <a:solidFill>
                            <a:srgbClr val="231F2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PMingLiU" panose="02020500000000000000" charset="-120"/>
                        </a:rPr>
                        <a:t> 形成于唐代，盛行于宋代。</a:t>
                      </a:r>
                      <a:endParaRPr lang="en-US" altLang="en-US" sz="2800" b="1">
                        <a:solidFill>
                          <a:srgbClr val="231F2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PMingLiU" panose="02020500000000000000" charset="-120"/>
                      </a:endParaRPr>
                    </a:p>
                  </a:txBody>
                  <a:tcPr marL="0" marR="0" marT="0" marB="0">
                    <a:lnL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CA">
                        <a:alpha val="75000"/>
                      </a:srgbClr>
                    </a:solidFill>
                  </a:tcPr>
                </a:tc>
              </a:tr>
              <a:tr h="161671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70000"/>
                        </a:lnSpc>
                        <a:buNone/>
                      </a:pPr>
                      <a:r>
                        <a:rPr lang="en-US" sz="2800" b="1">
                          <a:solidFill>
                            <a:srgbClr val="231F2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特</a:t>
                      </a:r>
                    </a:p>
                    <a:p>
                      <a:pPr indent="0" algn="ctr">
                        <a:lnSpc>
                          <a:spcPct val="270000"/>
                        </a:lnSpc>
                        <a:buNone/>
                      </a:pPr>
                      <a:r>
                        <a:rPr lang="en-US" sz="2800" b="1">
                          <a:solidFill>
                            <a:srgbClr val="231F2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点</a:t>
                      </a:r>
                      <a:endParaRPr lang="en-US" altLang="en-US" sz="2800" b="1"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0" marR="0" marT="0" marB="0">
                    <a:lnL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FDB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r>
                        <a:rPr lang="en-US" sz="2800" b="1">
                          <a:solidFill>
                            <a:srgbClr val="231F2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    词的最初特点是以诗文配上曲调，可以</a:t>
                      </a:r>
                    </a:p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r>
                        <a:rPr lang="en-US" sz="2800" b="1">
                          <a:solidFill>
                            <a:srgbClr val="231F2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 演唱。每首词都有一个调名，称“词牌”，</a:t>
                      </a:r>
                    </a:p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r>
                        <a:rPr lang="en-US" sz="2800" b="1">
                          <a:solidFill>
                            <a:srgbClr val="231F2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 依调填词为“倚声”。</a:t>
                      </a:r>
                    </a:p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r>
                        <a:rPr lang="en-US" sz="2800" b="1">
                          <a:solidFill>
                            <a:srgbClr val="231F2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 词一般都分两段（叫作上下片或上下阕） </a:t>
                      </a:r>
                    </a:p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r>
                        <a:rPr lang="en-US" sz="2800" b="1">
                          <a:solidFill>
                            <a:srgbClr val="231F2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 词的句子长短不一，故也称</a:t>
                      </a:r>
                      <a:r>
                        <a:rPr lang="en-US" sz="2800" b="1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长短句</a:t>
                      </a:r>
                      <a:r>
                        <a:rPr lang="en-US" sz="2800" b="1">
                          <a:solidFill>
                            <a:srgbClr val="231F2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；词中</a:t>
                      </a:r>
                    </a:p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r>
                        <a:rPr lang="en-US" sz="2800" b="1">
                          <a:solidFill>
                            <a:srgbClr val="231F2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 声韵的规定特别严格，用字要分</a:t>
                      </a:r>
                      <a:r>
                        <a:rPr lang="en-US" sz="2800" b="1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平仄</a:t>
                      </a:r>
                      <a:r>
                        <a:rPr lang="en-US" sz="2800" b="1">
                          <a:solidFill>
                            <a:srgbClr val="231F2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。</a:t>
                      </a:r>
                      <a:endParaRPr lang="en-US" altLang="en-US" sz="2800" b="1">
                        <a:solidFill>
                          <a:srgbClr val="231F2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0" marR="0" marT="0" marB="0">
                    <a:lnL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CA">
                        <a:alpha val="75000"/>
                      </a:srgbClr>
                    </a:solidFill>
                  </a:tcPr>
                </a:tc>
              </a:tr>
              <a:tr h="14776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B cap="flat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60000"/>
                        </a:lnSpc>
                        <a:buNone/>
                      </a:pPr>
                      <a:r>
                        <a:rPr lang="en-US" sz="2800" b="1">
                          <a:solidFill>
                            <a:srgbClr val="231F2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派</a:t>
                      </a:r>
                    </a:p>
                    <a:p>
                      <a:pPr indent="0" algn="ctr">
                        <a:lnSpc>
                          <a:spcPct val="160000"/>
                        </a:lnSpc>
                        <a:buNone/>
                      </a:pPr>
                      <a:r>
                        <a:rPr lang="en-US" sz="2800" b="1">
                          <a:solidFill>
                            <a:srgbClr val="231F2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别</a:t>
                      </a:r>
                      <a:endParaRPr lang="en-US" altLang="en-US" sz="2800" b="1"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0" marR="0" marT="0" marB="0">
                    <a:lnL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FDB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婉约派、豪放派</a:t>
                      </a:r>
                      <a:r>
                        <a:rPr lang="en-US" sz="2800" b="1">
                          <a:solidFill>
                            <a:srgbClr val="231F2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两大类。</a:t>
                      </a:r>
                    </a:p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r>
                        <a:rPr lang="en-US" sz="2800" b="1">
                          <a:solidFill>
                            <a:srgbClr val="231F2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 </a:t>
                      </a:r>
                      <a:r>
                        <a:rPr lang="en-US" sz="2800" b="1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婉约派代表人物：李煜、晏殊、李清照</a:t>
                      </a:r>
                      <a:r>
                        <a:rPr lang="en-US" sz="28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等。</a:t>
                      </a:r>
                      <a:endParaRPr lang="en-US" sz="2800" b="1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  <a:p>
                      <a:pPr indent="0">
                        <a:lnSpc>
                          <a:spcPct val="110000"/>
                        </a:lnSpc>
                        <a:buNone/>
                      </a:pPr>
                      <a:r>
                        <a:rPr lang="en-US" sz="2800" b="1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 豪放派代表人物：苏轼、辛弃疾、陆游</a:t>
                      </a:r>
                      <a:r>
                        <a:rPr lang="en-US" sz="2800" b="1">
                          <a:solidFill>
                            <a:srgbClr val="231F2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等。</a:t>
                      </a:r>
                      <a:endParaRPr lang="en-US" altLang="en-US" sz="2800" b="1">
                        <a:solidFill>
                          <a:srgbClr val="231F2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0" marR="0" marT="0" marB="0">
                    <a:lnL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CA">
                        <a:alpha val="75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11" name="组合 10"/>
          <p:cNvGrpSpPr/>
          <p:nvPr/>
        </p:nvGrpSpPr>
        <p:grpSpPr>
          <a:xfrm>
            <a:off x="296545" y="346934"/>
            <a:ext cx="2346325" cy="681957"/>
            <a:chOff x="923" y="1552"/>
            <a:chExt cx="3695" cy="882"/>
          </a:xfrm>
        </p:grpSpPr>
        <p:pic>
          <p:nvPicPr>
            <p:cNvPr id="12" name="图片 11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13" name="文本框 3"/>
            <p:cNvSpPr txBox="1"/>
            <p:nvPr/>
          </p:nvSpPr>
          <p:spPr>
            <a:xfrm>
              <a:off x="1163" y="1615"/>
              <a:ext cx="2848" cy="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文本介绍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alphaModFix amt="5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rcRect b="8959"/>
          <a:stretch>
            <a:fillRect/>
          </a:stretch>
        </p:blipFill>
        <p:spPr>
          <a:xfrm>
            <a:off x="389890" y="1273810"/>
            <a:ext cx="2527300" cy="2720975"/>
          </a:xfrm>
          <a:prstGeom prst="roundRect">
            <a:avLst/>
          </a:prstGeom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948690" y="1571625"/>
            <a:ext cx="7800975" cy="466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     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【李清照】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en-US" altLang="zh-CN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1084-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约</a:t>
            </a:r>
            <a:r>
              <a:rPr lang="en-US" altLang="zh-CN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1155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）宋代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女词人。号易安居士，济南（今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属山东）人。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婉约词派代表，有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“千古第一才女”之称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。所作词，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前期多写其悠闲生活，后期多悲叹身世，情调感伤，有的也流露出对中原的怀念。形式上善用白描手法，自辟途径，语言清丽。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代表作有</a:t>
            </a:r>
            <a:r>
              <a:rPr lang="en-US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一剪梅</a:t>
            </a:r>
            <a:r>
              <a:rPr lang="en-US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》《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声声慢</a:t>
            </a:r>
            <a:r>
              <a:rPr lang="en-US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》《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醉花阴</a:t>
            </a:r>
            <a:r>
              <a:rPr lang="en-US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。后人有</a:t>
            </a:r>
            <a:r>
              <a:rPr lang="en-US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漱玉词</a:t>
            </a:r>
            <a:r>
              <a:rPr lang="en-US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辑本。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96545" y="346934"/>
            <a:ext cx="2346325" cy="681957"/>
            <a:chOff x="923" y="1552"/>
            <a:chExt cx="3695" cy="882"/>
          </a:xfrm>
        </p:grpSpPr>
        <p:pic>
          <p:nvPicPr>
            <p:cNvPr id="12" name="图片 11" descr="00 图标-0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3" name="文本框 3"/>
            <p:cNvSpPr txBox="1"/>
            <p:nvPr/>
          </p:nvSpPr>
          <p:spPr>
            <a:xfrm>
              <a:off x="1163" y="1615"/>
              <a:ext cx="2848" cy="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作者简介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alphaModFix amt="5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39738" y="1019601"/>
            <a:ext cx="8018462" cy="469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渔家傲</a:t>
            </a:r>
            <a:endParaRPr lang="en-US" altLang="zh-CN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李清照</a:t>
            </a:r>
          </a:p>
          <a:p>
            <a:pPr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天接云涛连晓雾，星河欲转千帆舞。</a:t>
            </a:r>
          </a:p>
          <a:p>
            <a:pPr eaLnBrk="1" fontAlgn="base" hangingPunct="1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仿佛梦魂归帝所，闻天语，殷勤问我归何处。</a:t>
            </a:r>
            <a:endParaRPr lang="en-US" altLang="zh-CN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fontAlgn="base" hangingPunct="1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我报路长嗟日暮，学诗谩有惊人句。</a:t>
            </a:r>
          </a:p>
          <a:p>
            <a:pPr eaLnBrk="1" fontAlgn="base" hangingPunct="1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九万里风鹏正举。风休住，蓬舟吹取三山去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！</a:t>
            </a:r>
          </a:p>
        </p:txBody>
      </p:sp>
      <p:pic>
        <p:nvPicPr>
          <p:cNvPr id="2" name="24、诗词五首（渔家傲  天接云涛连晓雾）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640330" y="1198880"/>
            <a:ext cx="619125" cy="61912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87655" y="387574"/>
            <a:ext cx="2346325" cy="681957"/>
            <a:chOff x="923" y="1552"/>
            <a:chExt cx="3695" cy="882"/>
          </a:xfrm>
        </p:grpSpPr>
        <p:pic>
          <p:nvPicPr>
            <p:cNvPr id="12" name="图片 11" descr="00 图标-0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9" name="文本框 3"/>
            <p:cNvSpPr txBox="1"/>
            <p:nvPr/>
          </p:nvSpPr>
          <p:spPr>
            <a:xfrm>
              <a:off x="1163" y="1615"/>
              <a:ext cx="2848" cy="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文章感知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5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440058" y="1957495"/>
            <a:ext cx="82454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天接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云涛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连晓雾，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星河欲转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千帆舞。</a:t>
            </a:r>
          </a:p>
          <a:p>
            <a:pPr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仿佛梦魂归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帝所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，闻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天语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殷勤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问我归何处。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1275080" y="5078730"/>
            <a:ext cx="5981065" cy="681990"/>
          </a:xfrm>
          <a:prstGeom prst="rect">
            <a:avLst/>
          </a:prstGeom>
          <a:solidFill>
            <a:srgbClr val="FFFFCC"/>
          </a:solidFill>
          <a:ln w="28575">
            <a:solidFill>
              <a:srgbClr val="FF66FF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上片</a:t>
            </a:r>
            <a:r>
              <a:rPr lang="en-US" alt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写梦境及天帝的问话。</a:t>
            </a:r>
            <a:endParaRPr lang="en-US" altLang="zh-CN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87655" y="387574"/>
            <a:ext cx="2346325" cy="681957"/>
            <a:chOff x="923" y="1552"/>
            <a:chExt cx="3695" cy="882"/>
          </a:xfrm>
        </p:grpSpPr>
        <p:pic>
          <p:nvPicPr>
            <p:cNvPr id="12" name="图片 11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9" name="文本框 3"/>
            <p:cNvSpPr txBox="1"/>
            <p:nvPr/>
          </p:nvSpPr>
          <p:spPr>
            <a:xfrm>
              <a:off x="1163" y="1615"/>
              <a:ext cx="2848" cy="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文章释义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076700" y="1332865"/>
            <a:ext cx="31121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银河流转，指天快亮了。星河，银河。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87755" y="1332865"/>
            <a:ext cx="28225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如波涛翻滚的云。一说指海涛。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75080" y="3559175"/>
            <a:ext cx="26352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天帝居住的地方。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076700" y="3526155"/>
            <a:ext cx="14033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天帝的话语。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316855" y="3559175"/>
            <a:ext cx="1561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情意恳切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 bldLvl="0" animBg="1"/>
      <p:bldP spid="3" grpId="0"/>
      <p:bldP spid="4" grpId="0"/>
      <p:bldP spid="5" grpId="0"/>
      <p:bldP spid="6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2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590" y="377825"/>
            <a:ext cx="4829175" cy="362839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effectLst>
            <a:softEdge rad="139700"/>
          </a:effectLst>
        </p:spPr>
      </p:pic>
      <p:sp>
        <p:nvSpPr>
          <p:cNvPr id="4" name="文本框 1"/>
          <p:cNvSpPr txBox="1"/>
          <p:nvPr/>
        </p:nvSpPr>
        <p:spPr>
          <a:xfrm>
            <a:off x="653415" y="4120515"/>
            <a:ext cx="7978775" cy="2306955"/>
          </a:xfrm>
          <a:prstGeom prst="rect">
            <a:avLst/>
          </a:prstGeom>
          <a:solidFill>
            <a:schemeClr val="bg1">
              <a:alpha val="38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诗意：</a:t>
            </a:r>
            <a:r>
              <a:rPr lang="zh-CN" altLang="en-US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水天相接，晨雾蒙蒙笼云涛，银河流转，千帆如梭逐浪漂。梦魂仿佛又回到了天庭，天帝传话善意地相邀，他情意恳切地问道：你可有归宿之处？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5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449583" y="1313817"/>
            <a:ext cx="824547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报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路长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嗟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日暮</a:t>
            </a:r>
            <a:r>
              <a:rPr lang="zh-CN" altLang="en-US" sz="32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，学诗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谩</a:t>
            </a:r>
            <a:r>
              <a:rPr lang="zh-CN" altLang="en-US" sz="32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有惊人句。</a:t>
            </a:r>
            <a:endParaRPr lang="zh-CN" altLang="en-US" sz="1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九万里风鹏正举</a:t>
            </a:r>
            <a:r>
              <a:rPr lang="zh-CN" altLang="en-US" sz="32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。风休住，</a:t>
            </a:r>
            <a:r>
              <a:rPr lang="zh-CN" altLang="en-US" sz="32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蓬舟</a:t>
            </a:r>
            <a:r>
              <a:rPr lang="zh-CN" altLang="en-US"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吹取</a:t>
            </a:r>
            <a:r>
              <a:rPr lang="zh-CN" altLang="en-US" sz="32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三山</a:t>
            </a:r>
            <a:r>
              <a:rPr lang="zh-CN" altLang="en-US" sz="32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去！</a:t>
            </a:r>
            <a:endParaRPr lang="zh-CN" altLang="en-US" sz="32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24635" y="1103630"/>
            <a:ext cx="9086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回答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071110" y="734060"/>
            <a:ext cx="19348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同“漫”，空，徒然。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71165" y="734060"/>
            <a:ext cx="9086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叹息，慨叹。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37185" y="2856865"/>
            <a:ext cx="34302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（我要）像大鹏鸟那样乘风高飞。举，高飞。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679950" y="2856865"/>
            <a:ext cx="19767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如飞蓬般轻快的船。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596380" y="2856865"/>
            <a:ext cx="24758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神话中的蓬莱、方丈、瀛洲三座海上仙山。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337823" y="4804199"/>
            <a:ext cx="8469313" cy="683264"/>
          </a:xfrm>
          <a:prstGeom prst="rect">
            <a:avLst/>
          </a:prstGeom>
          <a:solidFill>
            <a:srgbClr val="FFFFCC"/>
          </a:solidFill>
          <a:ln w="28575">
            <a:solidFill>
              <a:srgbClr val="FF66FF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下片</a:t>
            </a:r>
            <a:r>
              <a:rPr lang="en-US" altLang="zh-CN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写自己的苦闷及词人与天帝的对答。</a:t>
            </a:r>
            <a:endParaRPr lang="en-US" altLang="zh-CN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4" grpId="0"/>
      <p:bldP spid="5" grpId="0"/>
      <p:bldP spid="6" grpId="0"/>
      <p:bldP spid="9" grpId="0"/>
      <p:bldP spid="2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2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1"/>
          <p:cNvSpPr txBox="1"/>
          <p:nvPr/>
        </p:nvSpPr>
        <p:spPr>
          <a:xfrm>
            <a:off x="460375" y="521335"/>
            <a:ext cx="8092440" cy="2630170"/>
          </a:xfrm>
          <a:prstGeom prst="rect">
            <a:avLst/>
          </a:prstGeom>
          <a:solidFill>
            <a:schemeClr val="bg1">
              <a:alpha val="38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诗意：</a:t>
            </a:r>
            <a:r>
              <a:rPr lang="zh-CN" altLang="en-US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我回答天帝说：路途漫长又叹日暮时不早。学作诗，徒有妙句被人称道，却是空无用处。（我要）像大鹏鸟那样乘风高飞。风啊，请千万别停息，让这一叶轻舟，载着我直到海上仙山！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40685" y="2811780"/>
            <a:ext cx="4822190" cy="3600450"/>
          </a:xfrm>
          <a:prstGeom prst="rect">
            <a:avLst/>
          </a:prstGeom>
          <a:effectLst>
            <a:softEdge rad="1778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2236</Words>
  <Application>Microsoft Office PowerPoint</Application>
  <PresentationFormat>全屏显示(4:3)</PresentationFormat>
  <Paragraphs>108</Paragraphs>
  <Slides>21</Slides>
  <Notes>1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8</cp:revision>
  <dcterms:created xsi:type="dcterms:W3CDTF">2019-05-21T05:55:00Z</dcterms:created>
  <dcterms:modified xsi:type="dcterms:W3CDTF">2019-08-27T10:09:31Z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