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Default Extension="mp3" ContentType="audio/mp3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notesMasterIdLst>
    <p:notesMasterId r:id="rId42"/>
  </p:notesMasterIdLst>
  <p:handoutMasterIdLst>
    <p:handoutMasterId r:id="rId43"/>
  </p:handoutMasterIdLst>
  <p:sldIdLst>
    <p:sldId id="337" r:id="rId2"/>
    <p:sldId id="405" r:id="rId3"/>
    <p:sldId id="265" r:id="rId4"/>
    <p:sldId id="339" r:id="rId5"/>
    <p:sldId id="340" r:id="rId6"/>
    <p:sldId id="342" r:id="rId7"/>
    <p:sldId id="341" r:id="rId8"/>
    <p:sldId id="256" r:id="rId9"/>
    <p:sldId id="267" r:id="rId10"/>
    <p:sldId id="294" r:id="rId11"/>
    <p:sldId id="269" r:id="rId12"/>
    <p:sldId id="346" r:id="rId13"/>
    <p:sldId id="343" r:id="rId14"/>
    <p:sldId id="336" r:id="rId15"/>
    <p:sldId id="344" r:id="rId16"/>
    <p:sldId id="272" r:id="rId17"/>
    <p:sldId id="274" r:id="rId18"/>
    <p:sldId id="275" r:id="rId19"/>
    <p:sldId id="350" r:id="rId20"/>
    <p:sldId id="277" r:id="rId21"/>
    <p:sldId id="348" r:id="rId22"/>
    <p:sldId id="384" r:id="rId23"/>
    <p:sldId id="349" r:id="rId24"/>
    <p:sldId id="345" r:id="rId25"/>
    <p:sldId id="276" r:id="rId26"/>
    <p:sldId id="278" r:id="rId27"/>
    <p:sldId id="279" r:id="rId28"/>
    <p:sldId id="280" r:id="rId29"/>
    <p:sldId id="281" r:id="rId30"/>
    <p:sldId id="298" r:id="rId31"/>
    <p:sldId id="283" r:id="rId32"/>
    <p:sldId id="290" r:id="rId33"/>
    <p:sldId id="355" r:id="rId34"/>
    <p:sldId id="352" r:id="rId35"/>
    <p:sldId id="299" r:id="rId36"/>
    <p:sldId id="354" r:id="rId37"/>
    <p:sldId id="284" r:id="rId38"/>
    <p:sldId id="291" r:id="rId39"/>
    <p:sldId id="293" r:id="rId40"/>
    <p:sldId id="404" r:id="rId41"/>
  </p:sldIdLst>
  <p:sldSz cx="9144000" cy="6858000" type="screen4x3"/>
  <p:notesSz cx="6858000" cy="9144000"/>
  <p:custDataLst>
    <p:tags r:id="rId4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9900"/>
    <a:srgbClr val="0000FF"/>
    <a:srgbClr val="99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788" autoAdjust="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93"/>
        <p:guide pos="2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690" y="-90"/>
      </p:cViewPr>
      <p:guideLst>
        <p:guide orient="horz" pos="2924"/>
        <p:guide pos="215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93FCE-DA92-48CD-A572-367FBC52D8DF}" type="doc">
      <dgm:prSet loTypeId="urn:microsoft.com/office/officeart/2005/8/layout/pyramid1#1" loCatId="pyramid" qsTypeId="urn:microsoft.com/office/officeart/2005/8/quickstyle/simple1#1" qsCatId="simple" csTypeId="urn:microsoft.com/office/officeart/2005/8/colors/accent1_2#1" csCatId="accent1" phldr="1"/>
      <dgm:spPr/>
    </dgm:pt>
    <dgm:pt modelId="{0812DB43-0AF9-480C-A1B4-63DC08C66BDD}">
      <dgm:prSet phldr="0" custT="1"/>
      <dgm:spPr>
        <a:solidFill>
          <a:srgbClr val="FFC000"/>
        </a:solidFill>
      </dgm:spPr>
      <dgm:t>
        <a:bodyPr vert="horz" wrap="square"/>
        <a:lstStyle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3700" b="1" i="0" u="none" strike="noStrike" cap="none" normalizeH="0" baseline="0" dirty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</a:rPr>
            <a:t>送行时的背影</a:t>
          </a: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3600" b="1" i="0" u="none" strike="noStrike" cap="none" normalizeH="0" baseline="0" dirty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</a:rPr>
            <a:t>（</a:t>
          </a:r>
          <a:r>
            <a:rPr kumimoji="0" lang="en-US" altLang="zh-CN" sz="3600" b="1" i="0" u="none" strike="noStrike" cap="none" normalizeH="0" baseline="0" dirty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</a:rPr>
            <a:t>6</a:t>
          </a:r>
          <a:r>
            <a:rPr kumimoji="0" lang="zh-CN" altLang="en-US" sz="3600" b="1" i="0" u="none" strike="noStrike" cap="none" normalizeH="0" baseline="0" dirty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</a:rPr>
            <a:t>）</a:t>
          </a:r>
        </a:p>
      </dgm:t>
    </dgm:pt>
    <dgm:pt modelId="{84C6769E-E255-4C84-862E-17971F041B56}" type="parTrans" cxnId="{385279BA-24EC-4380-A50D-9C2D8217908B}">
      <dgm:prSet/>
      <dgm:spPr/>
      <dgm:t>
        <a:bodyPr/>
        <a:lstStyle/>
        <a:p>
          <a:endParaRPr lang="zh-CN" altLang="en-US"/>
        </a:p>
      </dgm:t>
    </dgm:pt>
    <dgm:pt modelId="{F7DEA7AF-1949-4200-B1BF-2EDF681E6B54}" type="sibTrans" cxnId="{385279BA-24EC-4380-A50D-9C2D8217908B}">
      <dgm:prSet/>
      <dgm:spPr/>
      <dgm:t>
        <a:bodyPr/>
        <a:lstStyle/>
        <a:p>
          <a:endParaRPr lang="zh-CN" altLang="en-US"/>
        </a:p>
      </dgm:t>
    </dgm:pt>
    <dgm:pt modelId="{A64DEF2E-CBC9-4D8E-B1CD-10EB54C98204}">
      <dgm:prSet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rPr>
            <a:t>送行前细心关照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rPr>
            <a:t>（</a:t>
          </a:r>
          <a:r>
            <a:rPr kumimoji="0" lang="en-US" altLang="zh-CN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rPr>
            <a:t>4-5</a:t>
          </a:r>
          <a:r>
            <a:rPr kumimoji="0" lang="zh-CN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rPr>
            <a:t>）</a:t>
          </a:r>
        </a:p>
      </dgm:t>
    </dgm:pt>
    <dgm:pt modelId="{45E55A31-9D73-4FEE-A556-FBAEBB342F3F}" type="parTrans" cxnId="{72CDA6A4-0B4C-4B1A-AFE0-D1AA8B46A1B0}">
      <dgm:prSet/>
      <dgm:spPr/>
      <dgm:t>
        <a:bodyPr/>
        <a:lstStyle/>
        <a:p>
          <a:endParaRPr lang="zh-CN" altLang="en-US"/>
        </a:p>
      </dgm:t>
    </dgm:pt>
    <dgm:pt modelId="{43DABD84-B281-46AF-BAB5-338D750E6BD7}" type="sibTrans" cxnId="{72CDA6A4-0B4C-4B1A-AFE0-D1AA8B46A1B0}">
      <dgm:prSet/>
      <dgm:spPr/>
      <dgm:t>
        <a:bodyPr/>
        <a:lstStyle/>
        <a:p>
          <a:endParaRPr lang="zh-CN" altLang="en-US"/>
        </a:p>
      </dgm:t>
    </dgm:pt>
    <dgm:pt modelId="{72E8DF3E-3568-42C0-A684-D8B313E42AD0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rPr>
            <a:t>分别时惨淡的家境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rPr>
            <a:t>（</a:t>
          </a:r>
          <a:r>
            <a:rPr kumimoji="0" lang="en-US" altLang="zh-CN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rPr>
            <a:t>2-3</a:t>
          </a:r>
          <a:r>
            <a:rPr kumimoji="0" lang="zh-CN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rPr>
            <a:t>）</a:t>
          </a:r>
        </a:p>
      </dgm:t>
    </dgm:pt>
    <dgm:pt modelId="{4C7D02EF-4977-4E4C-8AEF-F9B2148CB7F6}" type="parTrans" cxnId="{D1959F5A-81CD-40C0-839A-84CCAA51F9F0}">
      <dgm:prSet/>
      <dgm:spPr/>
      <dgm:t>
        <a:bodyPr/>
        <a:lstStyle/>
        <a:p>
          <a:endParaRPr lang="zh-CN" altLang="en-US"/>
        </a:p>
      </dgm:t>
    </dgm:pt>
    <dgm:pt modelId="{5DA14ACF-189F-4FEC-9526-F5586309DDC5}" type="sibTrans" cxnId="{D1959F5A-81CD-40C0-839A-84CCAA51F9F0}">
      <dgm:prSet/>
      <dgm:spPr/>
      <dgm:t>
        <a:bodyPr/>
        <a:lstStyle/>
        <a:p>
          <a:endParaRPr lang="zh-CN" altLang="en-US"/>
        </a:p>
      </dgm:t>
    </dgm:pt>
    <dgm:pt modelId="{0E229F98-17AC-48E1-9490-39536177F49F}" type="pres">
      <dgm:prSet presAssocID="{41F93FCE-DA92-48CD-A572-367FBC52D8DF}" presName="Name0" presStyleCnt="0">
        <dgm:presLayoutVars>
          <dgm:dir/>
          <dgm:animLvl val="lvl"/>
          <dgm:resizeHandles val="exact"/>
        </dgm:presLayoutVars>
      </dgm:prSet>
      <dgm:spPr/>
    </dgm:pt>
    <dgm:pt modelId="{0BB4C1A6-CF6E-46DE-943E-3B2151BC305B}" type="pres">
      <dgm:prSet presAssocID="{0812DB43-0AF9-480C-A1B4-63DC08C66BDD}" presName="Name8" presStyleCnt="0"/>
      <dgm:spPr/>
    </dgm:pt>
    <dgm:pt modelId="{81702971-575C-4CEC-A9D8-14A1DD491978}" type="pres">
      <dgm:prSet presAssocID="{0812DB43-0AF9-480C-A1B4-63DC08C66BDD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159DFD-9B51-43CF-8C9A-F0C488DAEF6A}" type="pres">
      <dgm:prSet presAssocID="{0812DB43-0AF9-480C-A1B4-63DC08C66B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5F1313-5615-45CE-AB7B-6D153636AE36}" type="pres">
      <dgm:prSet presAssocID="{A64DEF2E-CBC9-4D8E-B1CD-10EB54C98204}" presName="Name8" presStyleCnt="0"/>
      <dgm:spPr/>
    </dgm:pt>
    <dgm:pt modelId="{E33EEE04-7E41-4F7F-BC1D-0EF6659D3F18}" type="pres">
      <dgm:prSet presAssocID="{A64DEF2E-CBC9-4D8E-B1CD-10EB54C9820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6FC8883-32D5-468A-9D42-9A2EFD74A3FB}" type="pres">
      <dgm:prSet presAssocID="{A64DEF2E-CBC9-4D8E-B1CD-10EB54C9820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574F95-8119-4CF6-A274-49B9E32E3D0C}" type="pres">
      <dgm:prSet presAssocID="{72E8DF3E-3568-42C0-A684-D8B313E42AD0}" presName="Name8" presStyleCnt="0"/>
      <dgm:spPr/>
    </dgm:pt>
    <dgm:pt modelId="{96A695BA-AD18-4DE5-9199-54F5EA91E88D}" type="pres">
      <dgm:prSet presAssocID="{72E8DF3E-3568-42C0-A684-D8B313E42AD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C7F3C4-F326-41E2-8276-4BC36A91F370}" type="pres">
      <dgm:prSet presAssocID="{72E8DF3E-3568-42C0-A684-D8B313E42A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8865EB3-D0A2-47DD-A7F9-54F9AD64AD6B}" type="presOf" srcId="{0812DB43-0AF9-480C-A1B4-63DC08C66BDD}" destId="{78159DFD-9B51-43CF-8C9A-F0C488DAEF6A}" srcOrd="1" destOrd="0" presId="urn:microsoft.com/office/officeart/2005/8/layout/pyramid1#1"/>
    <dgm:cxn modelId="{D08D6E63-21E0-458B-A94F-74105E9FFDA9}" type="presOf" srcId="{A64DEF2E-CBC9-4D8E-B1CD-10EB54C98204}" destId="{E33EEE04-7E41-4F7F-BC1D-0EF6659D3F18}" srcOrd="0" destOrd="0" presId="urn:microsoft.com/office/officeart/2005/8/layout/pyramid1#1"/>
    <dgm:cxn modelId="{EE4F1183-D2CD-47F3-9210-469595F660D9}" type="presOf" srcId="{72E8DF3E-3568-42C0-A684-D8B313E42AD0}" destId="{FAC7F3C4-F326-41E2-8276-4BC36A91F370}" srcOrd="1" destOrd="0" presId="urn:microsoft.com/office/officeart/2005/8/layout/pyramid1#1"/>
    <dgm:cxn modelId="{B3C3B8B4-0CD6-46FD-9130-F65D54C28E18}" type="presOf" srcId="{72E8DF3E-3568-42C0-A684-D8B313E42AD0}" destId="{96A695BA-AD18-4DE5-9199-54F5EA91E88D}" srcOrd="0" destOrd="0" presId="urn:microsoft.com/office/officeart/2005/8/layout/pyramid1#1"/>
    <dgm:cxn modelId="{D1959F5A-81CD-40C0-839A-84CCAA51F9F0}" srcId="{41F93FCE-DA92-48CD-A572-367FBC52D8DF}" destId="{72E8DF3E-3568-42C0-A684-D8B313E42AD0}" srcOrd="2" destOrd="0" parTransId="{4C7D02EF-4977-4E4C-8AEF-F9B2148CB7F6}" sibTransId="{5DA14ACF-189F-4FEC-9526-F5586309DDC5}"/>
    <dgm:cxn modelId="{E87B7CF6-A8A6-43D6-AAA1-94A9E070348F}" type="presOf" srcId="{0812DB43-0AF9-480C-A1B4-63DC08C66BDD}" destId="{81702971-575C-4CEC-A9D8-14A1DD491978}" srcOrd="0" destOrd="0" presId="urn:microsoft.com/office/officeart/2005/8/layout/pyramid1#1"/>
    <dgm:cxn modelId="{9DF3D467-9474-4A85-8B0B-37847F22550A}" type="presOf" srcId="{A64DEF2E-CBC9-4D8E-B1CD-10EB54C98204}" destId="{06FC8883-32D5-468A-9D42-9A2EFD74A3FB}" srcOrd="1" destOrd="0" presId="urn:microsoft.com/office/officeart/2005/8/layout/pyramid1#1"/>
    <dgm:cxn modelId="{385279BA-24EC-4380-A50D-9C2D8217908B}" srcId="{41F93FCE-DA92-48CD-A572-367FBC52D8DF}" destId="{0812DB43-0AF9-480C-A1B4-63DC08C66BDD}" srcOrd="0" destOrd="0" parTransId="{84C6769E-E255-4C84-862E-17971F041B56}" sibTransId="{F7DEA7AF-1949-4200-B1BF-2EDF681E6B54}"/>
    <dgm:cxn modelId="{72CDA6A4-0B4C-4B1A-AFE0-D1AA8B46A1B0}" srcId="{41F93FCE-DA92-48CD-A572-367FBC52D8DF}" destId="{A64DEF2E-CBC9-4D8E-B1CD-10EB54C98204}" srcOrd="1" destOrd="0" parTransId="{45E55A31-9D73-4FEE-A556-FBAEBB342F3F}" sibTransId="{43DABD84-B281-46AF-BAB5-338D750E6BD7}"/>
    <dgm:cxn modelId="{2ADE33B8-2084-4285-9594-4D41BE2E6B80}" type="presOf" srcId="{41F93FCE-DA92-48CD-A572-367FBC52D8DF}" destId="{0E229F98-17AC-48E1-9490-39536177F49F}" srcOrd="0" destOrd="0" presId="urn:microsoft.com/office/officeart/2005/8/layout/pyramid1#1"/>
    <dgm:cxn modelId="{14F4572B-70B7-4CFD-BE6F-55BD4008020B}" type="presParOf" srcId="{0E229F98-17AC-48E1-9490-39536177F49F}" destId="{0BB4C1A6-CF6E-46DE-943E-3B2151BC305B}" srcOrd="0" destOrd="0" presId="urn:microsoft.com/office/officeart/2005/8/layout/pyramid1#1"/>
    <dgm:cxn modelId="{16EFA04A-9A84-4431-A0A1-021A8A565FDB}" type="presParOf" srcId="{0BB4C1A6-CF6E-46DE-943E-3B2151BC305B}" destId="{81702971-575C-4CEC-A9D8-14A1DD491978}" srcOrd="0" destOrd="0" presId="urn:microsoft.com/office/officeart/2005/8/layout/pyramid1#1"/>
    <dgm:cxn modelId="{00C08FA7-3B31-44C1-A561-61B3CC4E7775}" type="presParOf" srcId="{0BB4C1A6-CF6E-46DE-943E-3B2151BC305B}" destId="{78159DFD-9B51-43CF-8C9A-F0C488DAEF6A}" srcOrd="1" destOrd="0" presId="urn:microsoft.com/office/officeart/2005/8/layout/pyramid1#1"/>
    <dgm:cxn modelId="{F86768C4-6C46-40DA-9458-0B71961C3733}" type="presParOf" srcId="{0E229F98-17AC-48E1-9490-39536177F49F}" destId="{655F1313-5615-45CE-AB7B-6D153636AE36}" srcOrd="1" destOrd="0" presId="urn:microsoft.com/office/officeart/2005/8/layout/pyramid1#1"/>
    <dgm:cxn modelId="{D8735D9B-C962-4E3B-839A-77DE97A990FF}" type="presParOf" srcId="{655F1313-5615-45CE-AB7B-6D153636AE36}" destId="{E33EEE04-7E41-4F7F-BC1D-0EF6659D3F18}" srcOrd="0" destOrd="0" presId="urn:microsoft.com/office/officeart/2005/8/layout/pyramid1#1"/>
    <dgm:cxn modelId="{55DDCE2E-1B27-46D6-9D72-A5D14016C629}" type="presParOf" srcId="{655F1313-5615-45CE-AB7B-6D153636AE36}" destId="{06FC8883-32D5-468A-9D42-9A2EFD74A3FB}" srcOrd="1" destOrd="0" presId="urn:microsoft.com/office/officeart/2005/8/layout/pyramid1#1"/>
    <dgm:cxn modelId="{11B2A785-5F49-45AE-A3C5-05E923F9110E}" type="presParOf" srcId="{0E229F98-17AC-48E1-9490-39536177F49F}" destId="{9D574F95-8119-4CF6-A274-49B9E32E3D0C}" srcOrd="2" destOrd="0" presId="urn:microsoft.com/office/officeart/2005/8/layout/pyramid1#1"/>
    <dgm:cxn modelId="{8ABA4DC6-04A7-4338-8BD7-24B7023D240F}" type="presParOf" srcId="{9D574F95-8119-4CF6-A274-49B9E32E3D0C}" destId="{96A695BA-AD18-4DE5-9199-54F5EA91E88D}" srcOrd="0" destOrd="0" presId="urn:microsoft.com/office/officeart/2005/8/layout/pyramid1#1"/>
    <dgm:cxn modelId="{60EB64C3-0432-41FA-BAF8-ED04D43A0E87}" type="presParOf" srcId="{9D574F95-8119-4CF6-A274-49B9E32E3D0C}" destId="{FAC7F3C4-F326-41E2-8276-4BC36A91F370}" srcOrd="1" destOrd="0" presId="urn:microsoft.com/office/officeart/2005/8/layout/pyramid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702971-575C-4CEC-A9D8-14A1DD491978}">
      <dsp:nvSpPr>
        <dsp:cNvPr id="0" name=""/>
        <dsp:cNvSpPr/>
      </dsp:nvSpPr>
      <dsp:spPr>
        <a:xfrm>
          <a:off x="2742564" y="0"/>
          <a:ext cx="2742565" cy="1894416"/>
        </a:xfrm>
        <a:prstGeom prst="trapezoid">
          <a:avLst>
            <a:gd name="adj" fmla="val 72385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3700" b="1" i="0" u="none" strike="noStrike" kern="1200" cap="none" normalizeH="0" baseline="0" dirty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</a:rPr>
            <a:t>送行时的背影</a:t>
          </a: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3600" b="1" i="0" u="none" strike="noStrike" kern="1200" cap="none" normalizeH="0" baseline="0" dirty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</a:rPr>
            <a:t>（</a:t>
          </a:r>
          <a:r>
            <a:rPr kumimoji="0" lang="en-US" altLang="zh-CN" sz="3600" b="1" i="0" u="none" strike="noStrike" kern="1200" cap="none" normalizeH="0" baseline="0" dirty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</a:rPr>
            <a:t>6</a:t>
          </a:r>
          <a:r>
            <a:rPr kumimoji="0" lang="zh-CN" altLang="en-US" sz="3600" b="1" i="0" u="none" strike="noStrike" kern="1200" cap="none" normalizeH="0" baseline="0" dirty="0">
              <a:ln>
                <a:noFill/>
              </a:ln>
              <a:effectLst/>
              <a:latin typeface="宋体" panose="02010600030101010101" pitchFamily="2" charset="-122"/>
              <a:ea typeface="宋体" panose="02010600030101010101" pitchFamily="2" charset="-122"/>
            </a:rPr>
            <a:t>）</a:t>
          </a:r>
        </a:p>
      </dsp:txBody>
      <dsp:txXfrm>
        <a:off x="2742564" y="0"/>
        <a:ext cx="2742565" cy="1894416"/>
      </dsp:txXfrm>
    </dsp:sp>
    <dsp:sp modelId="{E33EEE04-7E41-4F7F-BC1D-0EF6659D3F18}">
      <dsp:nvSpPr>
        <dsp:cNvPr id="0" name=""/>
        <dsp:cNvSpPr/>
      </dsp:nvSpPr>
      <dsp:spPr>
        <a:xfrm>
          <a:off x="1371282" y="1894416"/>
          <a:ext cx="5485130" cy="1894416"/>
        </a:xfrm>
        <a:prstGeom prst="trapezoid">
          <a:avLst>
            <a:gd name="adj" fmla="val 72385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sz="3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rPr>
            <a:t>送行前细心关照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sz="3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rPr>
            <a:t>（</a:t>
          </a:r>
          <a:r>
            <a:rPr kumimoji="0" lang="en-US" altLang="zh-CN" sz="3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rPr>
            <a:t>4-5</a:t>
          </a:r>
          <a:r>
            <a:rPr kumimoji="0" lang="zh-CN" altLang="en-US" sz="3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rPr>
            <a:t>）</a:t>
          </a:r>
        </a:p>
      </dsp:txBody>
      <dsp:txXfrm>
        <a:off x="2331180" y="1894416"/>
        <a:ext cx="3565334" cy="1894416"/>
      </dsp:txXfrm>
    </dsp:sp>
    <dsp:sp modelId="{96A695BA-AD18-4DE5-9199-54F5EA91E88D}">
      <dsp:nvSpPr>
        <dsp:cNvPr id="0" name=""/>
        <dsp:cNvSpPr/>
      </dsp:nvSpPr>
      <dsp:spPr>
        <a:xfrm>
          <a:off x="0" y="3788833"/>
          <a:ext cx="8227695" cy="1894416"/>
        </a:xfrm>
        <a:prstGeom prst="trapezoid">
          <a:avLst>
            <a:gd name="adj" fmla="val 72385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sz="3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rPr>
            <a:t>分别时惨淡的家境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sz="3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rPr>
            <a:t>（</a:t>
          </a:r>
          <a:r>
            <a:rPr kumimoji="0" lang="en-US" altLang="zh-CN" sz="3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rPr>
            <a:t>2-3</a:t>
          </a:r>
          <a:r>
            <a:rPr kumimoji="0" lang="zh-CN" altLang="en-US" sz="3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rPr>
            <a:t>）</a:t>
          </a:r>
        </a:p>
      </dsp:txBody>
      <dsp:txXfrm>
        <a:off x="1439846" y="3788833"/>
        <a:ext cx="5348001" cy="1894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#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aft"/>
          <dgm:param type="pyraAcctTxMar" val="step"/>
        </dgm:alg>
      </dgm:if>
      <dgm:else name="Name3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bef"/>
          <dgm:param type="pyraAcctTxMar" val="step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CCBBDAC3-A651-47DD-96C1-50F14CB189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3D4A433A-F6C3-4F97-A403-56B2B32268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zh-CN"/>
              <a:t>孔隆教育 http://mykonglong.taobao.com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zh-CN"/>
              <a:t>孔隆教育 http://mykonglong.taobao.com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F4CB7C0-8CC5-4673-A522-B95107E6FF80}" type="slidenum">
              <a:rPr lang="en-US" altLang="zh-CN"/>
              <a:pPr/>
              <a:t>36</a:t>
            </a:fld>
            <a:endParaRPr lang="en-US" altLang="zh-CN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ym typeface="+mn-ea"/>
              </a:rPr>
              <a:t>状元成才路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ym typeface="+mn-ea"/>
              </a:rPr>
              <a:t>状元成才路</a:t>
            </a:r>
          </a:p>
        </p:txBody>
      </p:sp>
      <p:sp>
        <p:nvSpPr>
          <p:cNvPr id="44038" name="灯片编号占位符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B61F60B-7F43-4CC7-86D5-886928E7F65A}" type="slidenum">
              <a:rPr lang="zh-CN" altLang="en-US" smtClean="0"/>
              <a:pPr eaLnBrk="1" hangingPunct="1"/>
              <a:t>38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8EEF-CDAE-4BE9-B810-F55A29B008DC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D20A-DAA4-4DE2-875B-413A1252AD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8EEF-CDAE-4BE9-B810-F55A29B008DC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D20A-DAA4-4DE2-875B-413A1252AD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8EEF-CDAE-4BE9-B810-F55A29B008DC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D20A-DAA4-4DE2-875B-413A1252AD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8EEF-CDAE-4BE9-B810-F55A29B008DC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D20A-DAA4-4DE2-875B-413A1252AD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8EEF-CDAE-4BE9-B810-F55A29B008DC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D20A-DAA4-4DE2-875B-413A1252AD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8EEF-CDAE-4BE9-B810-F55A29B008DC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D20A-DAA4-4DE2-875B-413A1252AD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8EEF-CDAE-4BE9-B810-F55A29B008DC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D20A-DAA4-4DE2-875B-413A1252AD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8EEF-CDAE-4BE9-B810-F55A29B008DC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D20A-DAA4-4DE2-875B-413A1252AD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8EEF-CDAE-4BE9-B810-F55A29B008DC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D20A-DAA4-4DE2-875B-413A1252AD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8EEF-CDAE-4BE9-B810-F55A29B008DC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D20A-DAA4-4DE2-875B-413A1252AD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8EEF-CDAE-4BE9-B810-F55A29B008DC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D20A-DAA4-4DE2-875B-413A1252AD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C8EEF-CDAE-4BE9-B810-F55A29B008DC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3D20A-DAA4-4DE2-875B-413A1252AD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microsoft.com/office/2007/relationships/media" Target="../media/media1.mp3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0" name="Object 2"/>
          <p:cNvGraphicFramePr>
            <a:graphicFrameLocks/>
          </p:cNvGraphicFramePr>
          <p:nvPr/>
        </p:nvGraphicFramePr>
        <p:xfrm>
          <a:off x="-38100" y="18415"/>
          <a:ext cx="9170035" cy="6843395"/>
        </p:xfrm>
        <a:graphic>
          <a:graphicData uri="http://schemas.openxmlformats.org/presentationml/2006/ole">
            <p:oleObj spid="_x0000_s3076" r:id="rId3" imgW="4847619" imgH="2866667" progId="PBrush">
              <p:embed/>
            </p:oleObj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5043170" y="2780665"/>
            <a:ext cx="3778250" cy="1036320"/>
            <a:chOff x="1530" y="6613"/>
            <a:chExt cx="5950" cy="1632"/>
          </a:xfrm>
        </p:grpSpPr>
        <p:sp>
          <p:nvSpPr>
            <p:cNvPr id="2051" name="标题 1"/>
            <p:cNvSpPr txBox="1">
              <a:spLocks noChangeArrowheads="1"/>
            </p:cNvSpPr>
            <p:nvPr/>
          </p:nvSpPr>
          <p:spPr bwMode="auto">
            <a:xfrm>
              <a:off x="1530" y="6613"/>
              <a:ext cx="5783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背影</a:t>
              </a: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1698" y="8093"/>
              <a:ext cx="578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675" y="1327150"/>
            <a:ext cx="8502650" cy="420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蹒跚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因为腿脚不灵便，走路缓慢摇摆的样子。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颓唐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衰颓败落。</a:t>
            </a:r>
            <a:endParaRPr lang="zh-CN" altLang="en-US" sz="28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触目伤怀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看到（家庭败落的情况）心里感到悲伤。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情郁于中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感情积聚在心里。郁，（忧愁、气愤等）积聚。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不能自已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不能控制自己的感情。已，停止，这里是控制的意思。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琐屑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细小而琐碎的事。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189355" y="507366"/>
            <a:ext cx="68218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514350" indent="-514350" eaLnBrk="1" hangingPunct="1">
              <a:buFont typeface="Wingdings" panose="05000000000000000000" charset="0"/>
              <a:buChar char="ü"/>
            </a:pP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这篇文章主要记叙的事件是什么？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53579" y="1205231"/>
            <a:ext cx="48304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父子在车站依依惜别的场景。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189038" y="1833668"/>
            <a:ext cx="390652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buFont typeface="Wingdings" panose="05000000000000000000" charset="0"/>
              <a:buChar char="ü"/>
            </a:pP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找出本文的文眼。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3864" y="2522931"/>
            <a:ext cx="5534025" cy="5219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我最不能忘记的是他的背影。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1189990" y="4795097"/>
            <a:ext cx="59480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algn="l" eaLnBrk="1" hangingPunct="1">
              <a:buFont typeface="Wingdings" panose="05000000000000000000" charset="0"/>
              <a:buChar char="ü"/>
            </a:pP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这篇文章抒发了怎样的感情？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1189355" y="3137535"/>
            <a:ext cx="67646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buFont typeface="Wingdings" panose="05000000000000000000" charset="0"/>
              <a:buChar char="ü"/>
            </a:pP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“我”与父亲见面的背景是什么？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97075" y="3780791"/>
            <a:ext cx="429514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、祖母死了。</a:t>
            </a:r>
            <a:endParaRPr lang="en-US" altLang="zh-CN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、父亲的差使也交卸了。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3660" y="3721100"/>
            <a:ext cx="1701165" cy="95313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zh-CN" altLang="en-US" sz="2800" b="1" spc="50" dirty="0"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  <a:sym typeface="+mn-ea"/>
              </a:rPr>
              <a:t>祸不单行家境惨淡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74320" y="597535"/>
            <a:ext cx="681990" cy="2346325"/>
            <a:chOff x="1264" y="4644"/>
            <a:chExt cx="1074" cy="3695"/>
          </a:xfrm>
        </p:grpSpPr>
        <p:pic>
          <p:nvPicPr>
            <p:cNvPr id="4" name="图片 3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-47" y="5954"/>
              <a:ext cx="3695" cy="1074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264" y="4933"/>
              <a:ext cx="1063" cy="30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整体感知</a:t>
              </a:r>
            </a:p>
          </p:txBody>
        </p:sp>
      </p:grp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953895" y="5378450"/>
            <a:ext cx="4674235" cy="103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抒发了父亲对儿子的疼爱及儿子对父亲的感念之情。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3" grpId="0"/>
      <p:bldP spid="12292" grpId="0"/>
      <p:bldP spid="12294" grpId="0"/>
      <p:bldP spid="1229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"/>
          <p:cNvSpPr txBox="1"/>
          <p:nvPr/>
        </p:nvSpPr>
        <p:spPr>
          <a:xfrm>
            <a:off x="548323" y="1757045"/>
            <a:ext cx="8047037" cy="42271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①“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背影”在文中共出现了四次，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“背影”是文章的明线。 </a:t>
            </a:r>
          </a:p>
          <a:p>
            <a:pPr>
              <a:lnSpc>
                <a:spcPct val="14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②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文章开始引出回忆；而后渲染浓重的悲凉氛围；接下来的送别，更是直接表现父子情深；结尾思念，催人泪下。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“父子情深”是文章的暗线。</a:t>
            </a:r>
          </a:p>
        </p:txBody>
      </p:sp>
      <p:sp>
        <p:nvSpPr>
          <p:cNvPr id="35843" name="文本框 1"/>
          <p:cNvSpPr txBox="1"/>
          <p:nvPr/>
        </p:nvSpPr>
        <p:spPr>
          <a:xfrm>
            <a:off x="1407160" y="999490"/>
            <a:ext cx="65709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charset="0"/>
              <a:buChar char="ü"/>
            </a:pP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熟读课文，找出</a:t>
            </a:r>
            <a:r>
              <a:rPr lang="en-US" altLang="zh-CN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背影</a:t>
            </a:r>
            <a:r>
              <a:rPr lang="en-US" altLang="zh-CN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的线索。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358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57375" y="1749425"/>
            <a:ext cx="6953885" cy="43141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571500" indent="-571500">
              <a:lnSpc>
                <a:spcPct val="250000"/>
              </a:lnSpc>
              <a:buFont typeface="Wingdings" panose="05000000000000000000" charset="0"/>
              <a:buChar char="u"/>
            </a:pPr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儿 子 的 眼 泪</a:t>
            </a:r>
          </a:p>
          <a:p>
            <a:pPr marL="571500" indent="-571500">
              <a:lnSpc>
                <a:spcPct val="250000"/>
              </a:lnSpc>
              <a:buFont typeface="Wingdings" panose="05000000000000000000" charset="0"/>
              <a:buChar char="u"/>
            </a:pPr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父 亲 的 语 言</a:t>
            </a:r>
          </a:p>
          <a:p>
            <a:pPr marL="571500" indent="-571500">
              <a:lnSpc>
                <a:spcPct val="250000"/>
              </a:lnSpc>
              <a:buFont typeface="Wingdings" panose="05000000000000000000" charset="0"/>
              <a:buChar char="u"/>
            </a:pPr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父 亲 的 动 作</a:t>
            </a:r>
          </a:p>
          <a:p>
            <a:pPr marL="571500" indent="-571500">
              <a:lnSpc>
                <a:spcPct val="250000"/>
              </a:lnSpc>
              <a:buFont typeface="Wingdings" panose="05000000000000000000" charset="0"/>
              <a:buChar char="u"/>
            </a:pPr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父 亲 的 背 影</a:t>
            </a:r>
          </a:p>
          <a:p>
            <a:endParaRPr lang="zh-CN" altLang="en-US" sz="4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193540" y="425450"/>
            <a:ext cx="2346325" cy="789305"/>
            <a:chOff x="923" y="1552"/>
            <a:chExt cx="3695" cy="882"/>
          </a:xfrm>
        </p:grpSpPr>
        <p:pic>
          <p:nvPicPr>
            <p:cNvPr id="4" name="图片 3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5" name="文本框 3"/>
            <p:cNvSpPr txBox="1"/>
            <p:nvPr/>
          </p:nvSpPr>
          <p:spPr>
            <a:xfrm>
              <a:off x="1173" y="1667"/>
              <a:ext cx="2848" cy="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课文解析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74675" y="759460"/>
            <a:ext cx="1282700" cy="5544820"/>
            <a:chOff x="179" y="978"/>
            <a:chExt cx="2020" cy="8732"/>
          </a:xfrm>
        </p:grpSpPr>
        <p:sp>
          <p:nvSpPr>
            <p:cNvPr id="39943" name="Text Box 10"/>
            <p:cNvSpPr txBox="1">
              <a:spLocks noChangeArrowheads="1"/>
            </p:cNvSpPr>
            <p:nvPr/>
          </p:nvSpPr>
          <p:spPr bwMode="auto">
            <a:xfrm>
              <a:off x="179" y="978"/>
              <a:ext cx="2020" cy="87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50000"/>
                </a:spcBef>
              </a:pPr>
              <a:endParaRPr lang="en-US" altLang="zh-CN" sz="32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85000"/>
                </a:lnSpc>
                <a:spcBef>
                  <a:spcPct val="50000"/>
                </a:spcBef>
              </a:pPr>
              <a:endParaRPr lang="en-US" altLang="zh-CN" sz="32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pic>
          <p:nvPicPr>
            <p:cNvPr id="39941" name="Picture 8" descr="图片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5" y="1284"/>
              <a:ext cx="1588" cy="2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2" name="Text Box 9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621" y="4076"/>
              <a:ext cx="1135" cy="4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4800" b="1" dirty="0">
                  <a:solidFill>
                    <a:srgbClr val="FF0000"/>
                  </a:solidFill>
                  <a:ea typeface="华文隶书" panose="02010800040101010101" pitchFamily="2" charset="-122"/>
                </a:rPr>
                <a:t>感受父爱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905" y="1544955"/>
            <a:ext cx="3166745" cy="3768725"/>
          </a:xfrm>
          <a:prstGeom prst="rect">
            <a:avLst/>
          </a:prstGeom>
        </p:spPr>
      </p:pic>
      <p:sp>
        <p:nvSpPr>
          <p:cNvPr id="30722" name="文本框 99"/>
          <p:cNvSpPr txBox="1"/>
          <p:nvPr/>
        </p:nvSpPr>
        <p:spPr>
          <a:xfrm>
            <a:off x="4190365" y="2298700"/>
            <a:ext cx="4613275" cy="2453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文中一共写了几次“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背影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”？这几次背影各是在什么情况下出现的？分别有什么作用？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16200" y="582930"/>
            <a:ext cx="39116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charset="0"/>
              <a:buChar char="u"/>
            </a:pPr>
            <a:r>
              <a:rPr lang="zh-CN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父亲的背影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/>
        </p:nvGraphicFramePr>
        <p:xfrm>
          <a:off x="190500" y="490855"/>
          <a:ext cx="8763635" cy="5875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900"/>
                <a:gridCol w="2018030"/>
                <a:gridCol w="3361055"/>
                <a:gridCol w="2787650"/>
              </a:tblGrid>
              <a:tr h="62865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8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场景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8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原句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8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作用</a:t>
                      </a:r>
                    </a:p>
                  </a:txBody>
                  <a:tcPr/>
                </a:tc>
              </a:tr>
              <a:tr h="94488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惦记背影（思念父亲）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kumimoji="1" lang="zh-CN" altLang="en-US" sz="24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“最不能忘记的是他的背影”。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FF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开头点题</a:t>
                      </a:r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为后文</a:t>
                      </a:r>
                      <a:r>
                        <a:rPr lang="zh-CN" altLang="en-US" sz="2800" b="1">
                          <a:solidFill>
                            <a:srgbClr val="FF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作铺垫</a:t>
                      </a:r>
                    </a:p>
                  </a:txBody>
                  <a:tcPr/>
                </a:tc>
              </a:tr>
              <a:tr h="164973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8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刻画背影（望父买橘）</a:t>
                      </a:r>
                      <a:endParaRPr lang="en-US" altLang="zh-CN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kumimoji="1" lang="zh-CN" altLang="en-US" sz="24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kumimoji="1" lang="zh-CN" altLang="en-US" sz="24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kumimoji="1" lang="zh-CN" altLang="en-US" sz="24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“这时我看见他的背影</a:t>
                      </a:r>
                      <a:r>
                        <a:rPr kumimoji="1" lang="en-US" altLang="zh-CN" sz="24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FF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肖像描写</a:t>
                      </a: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呼应惨淡家境</a:t>
                      </a: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FF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动作描写</a:t>
                      </a: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显出父亲的老态龙钟、步履艰难</a:t>
                      </a:r>
                    </a:p>
                  </a:txBody>
                  <a:tcPr/>
                </a:tc>
              </a:tr>
              <a:tr h="124206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惜别背影（父子分别）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kumimoji="1" lang="en-US" altLang="zh-CN" sz="24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“</a:t>
                      </a:r>
                      <a:r>
                        <a:rPr kumimoji="1" lang="zh-CN" altLang="en-US" sz="24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他的背影混入来来往往的人里”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依依惜别</a:t>
                      </a: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FF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加深</a:t>
                      </a: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读者对</a:t>
                      </a:r>
                    </a:p>
                    <a:p>
                      <a:pPr algn="ctr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背影的</a:t>
                      </a:r>
                      <a:r>
                        <a:rPr lang="zh-CN" altLang="en-US" sz="2800" b="1">
                          <a:solidFill>
                            <a:srgbClr val="FF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印象</a:t>
                      </a:r>
                    </a:p>
                  </a:txBody>
                  <a:tcPr/>
                </a:tc>
              </a:tr>
              <a:tr h="141033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14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回忆背影（别后怀念）</a:t>
                      </a:r>
                      <a:endParaRPr lang="en-US" altLang="zh-CN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kumimoji="1" lang="zh-CN" altLang="en-US" sz="2400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“在晶莹的泪光中，又看见那肥胖的、青布棉袍黑布马褂的背影”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endParaRPr lang="zh-CN" altLang="en-US" sz="20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流露出对父亲</a:t>
                      </a:r>
                    </a:p>
                    <a:p>
                      <a:pPr algn="ctr">
                        <a:lnSpc>
                          <a:spcPct val="80000"/>
                        </a:lnSpc>
                        <a:buNone/>
                      </a:pPr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</a:t>
                      </a:r>
                      <a:r>
                        <a:rPr lang="zh-CN" altLang="en-US" sz="2800" b="1">
                          <a:solidFill>
                            <a:srgbClr val="FF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殷切怀念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523876" y="649818"/>
            <a:ext cx="793591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、你认为哪个背影最感人，最能体现父亲对儿子真挚的爱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8945" y="2882900"/>
            <a:ext cx="3695700" cy="4103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32155" y="1908175"/>
            <a:ext cx="732790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父亲为儿子买橘子爬月台时的背影最感人。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32156" y="2672293"/>
            <a:ext cx="6627813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这一部分具体涉到的细节：</a:t>
            </a:r>
          </a:p>
        </p:txBody>
      </p:sp>
      <p:grpSp>
        <p:nvGrpSpPr>
          <p:cNvPr id="2" name="组合 18"/>
          <p:cNvGrpSpPr/>
          <p:nvPr/>
        </p:nvGrpSpPr>
        <p:grpSpPr bwMode="auto">
          <a:xfrm>
            <a:off x="658495" y="3742690"/>
            <a:ext cx="4738370" cy="2433417"/>
            <a:chOff x="909804" y="2970849"/>
            <a:chExt cx="3408663" cy="1825622"/>
          </a:xfrm>
        </p:grpSpPr>
        <p:sp>
          <p:nvSpPr>
            <p:cNvPr id="15370" name="TextBox 15"/>
            <p:cNvSpPr txBox="1">
              <a:spLocks noChangeArrowheads="1"/>
            </p:cNvSpPr>
            <p:nvPr/>
          </p:nvSpPr>
          <p:spPr bwMode="auto">
            <a:xfrm>
              <a:off x="923643" y="3674283"/>
              <a:ext cx="3010086" cy="437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2</a:t>
              </a:r>
              <a:r>
                <a:rPr lang="zh-CN" altLang="en-US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、走路的姿势</a:t>
              </a:r>
            </a:p>
          </p:txBody>
        </p:sp>
        <p:grpSp>
          <p:nvGrpSpPr>
            <p:cNvPr id="15371" name="组合 17"/>
            <p:cNvGrpSpPr/>
            <p:nvPr/>
          </p:nvGrpSpPr>
          <p:grpSpPr bwMode="auto">
            <a:xfrm>
              <a:off x="909804" y="2970849"/>
              <a:ext cx="3408663" cy="1825622"/>
              <a:chOff x="909804" y="2970849"/>
              <a:chExt cx="3408663" cy="1825622"/>
            </a:xfrm>
          </p:grpSpPr>
          <p:sp>
            <p:nvSpPr>
              <p:cNvPr id="15372" name="TextBox 14"/>
              <p:cNvSpPr txBox="1">
                <a:spLocks noChangeArrowheads="1"/>
              </p:cNvSpPr>
              <p:nvPr/>
            </p:nvSpPr>
            <p:spPr bwMode="auto">
              <a:xfrm>
                <a:off x="909804" y="2970849"/>
                <a:ext cx="3010086" cy="437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1</a:t>
                </a:r>
                <a:r>
                  <a:rPr lang="zh-CN" altLang="en-US" sz="3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、父亲的穿戴</a:t>
                </a:r>
              </a:p>
            </p:txBody>
          </p:sp>
          <p:sp>
            <p:nvSpPr>
              <p:cNvPr id="15373" name="TextBox 16"/>
              <p:cNvSpPr txBox="1">
                <a:spLocks noChangeArrowheads="1"/>
              </p:cNvSpPr>
              <p:nvPr/>
            </p:nvSpPr>
            <p:spPr bwMode="auto">
              <a:xfrm>
                <a:off x="934715" y="4358663"/>
                <a:ext cx="3383752" cy="437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3</a:t>
                </a:r>
                <a:r>
                  <a:rPr lang="zh-CN" altLang="en-US" sz="32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  <a:cs typeface="黑体" panose="02010609060101010101" pitchFamily="49" charset="-122"/>
                  </a:rPr>
                  <a:t>、爬月台的动作</a:t>
                </a:r>
              </a:p>
            </p:txBody>
          </p:sp>
        </p:grpSp>
      </p:grpSp>
      <p:sp>
        <p:nvSpPr>
          <p:cNvPr id="8" name="矩形 7"/>
          <p:cNvSpPr/>
          <p:nvPr/>
        </p:nvSpPr>
        <p:spPr>
          <a:xfrm>
            <a:off x="3968903" y="3742954"/>
            <a:ext cx="1560195" cy="6451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buFontTx/>
              <a:buNone/>
              <a:defRPr/>
            </a:pPr>
            <a:r>
              <a:rPr lang="zh-CN" alt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黑、青</a:t>
            </a:r>
          </a:p>
        </p:txBody>
      </p:sp>
      <p:sp>
        <p:nvSpPr>
          <p:cNvPr id="12" name="矩形 11"/>
          <p:cNvSpPr/>
          <p:nvPr/>
        </p:nvSpPr>
        <p:spPr>
          <a:xfrm>
            <a:off x="4197714" y="4710981"/>
            <a:ext cx="1101090" cy="645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zh-CN" alt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蹒跚</a:t>
            </a:r>
          </a:p>
        </p:txBody>
      </p:sp>
      <p:sp>
        <p:nvSpPr>
          <p:cNvPr id="24" name="矩形 23"/>
          <p:cNvSpPr/>
          <p:nvPr/>
        </p:nvSpPr>
        <p:spPr>
          <a:xfrm>
            <a:off x="4070525" y="5592258"/>
            <a:ext cx="1656184" cy="1198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zh-CN" altLang="en-US" sz="3600" b="1" dirty="0">
                <a:ln>
                  <a:prstDash val="solid"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探、攀、缩、倾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9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12738" y="1060451"/>
            <a:ext cx="5886450" cy="550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我看见他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着黑布小帽，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着黑布大马褂，深青布棉袍，蹒跚地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到铁道边，慢慢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身下去，尚不大难。可是他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过铁道，要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上那边月台，就不容易了。他用两手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着上面，两脚再向上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；他肥胖的身子向左微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，显出努力的样子。这时我看见他的背影，我的泪很快地流下来了。</a:t>
            </a:r>
          </a:p>
        </p:txBody>
      </p:sp>
      <p:pic>
        <p:nvPicPr>
          <p:cNvPr id="18436" name="图片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6" y="1218324"/>
            <a:ext cx="3203575" cy="541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32735" y="1003513"/>
            <a:ext cx="5892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戴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12738" y="1586866"/>
            <a:ext cx="5892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穿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639253" y="2101216"/>
            <a:ext cx="5892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117148" y="2170431"/>
            <a:ext cx="5892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350828" y="2684781"/>
            <a:ext cx="5892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穿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466975" y="3137748"/>
            <a:ext cx="5892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爬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130040" y="3666915"/>
            <a:ext cx="5892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攀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466976" y="4250902"/>
            <a:ext cx="5892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660843" y="4834256"/>
            <a:ext cx="5892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倾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16200" y="234950"/>
            <a:ext cx="39116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charset="0"/>
              <a:buChar char="u"/>
            </a:pPr>
            <a:r>
              <a:rPr lang="zh-CN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父亲的动作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7" grpId="0"/>
      <p:bldP spid="20" grpId="0"/>
      <p:bldP spid="25" grpId="0"/>
      <p:bldP spid="32" grpId="0"/>
      <p:bldP spid="33" grpId="0"/>
      <p:bldP spid="34" grpId="0"/>
      <p:bldP spid="35" grpId="0"/>
      <p:bldP spid="36" grpId="0"/>
      <p:bldP spid="37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300" y="2414905"/>
            <a:ext cx="8661400" cy="40309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这句话用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特写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镜头精细地描写年老的父亲过铁道、爬月台的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动作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，因为无物可抓，只能用手按住，然后用力支撑身体向上“攀”，“缩”字说明无处可蹬，脚是悬空的，这样把全身的力量集中在手上，“倾”形象地写出了</a:t>
            </a:r>
            <a:r>
              <a:rPr lang="zh-CN" altLang="en-US" sz="3200" b="1" u="sng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父亲吃力地攀爬的困难但却很努力的样子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，这个背影流露出了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强烈的爱子之心和巨大的父爱力量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，催人泪下。</a:t>
            </a:r>
          </a:p>
        </p:txBody>
      </p:sp>
      <p:sp>
        <p:nvSpPr>
          <p:cNvPr id="18436" name="矩形 16"/>
          <p:cNvSpPr>
            <a:spLocks noChangeArrowheads="1"/>
          </p:cNvSpPr>
          <p:nvPr/>
        </p:nvSpPr>
        <p:spPr bwMode="auto">
          <a:xfrm>
            <a:off x="377825" y="551815"/>
            <a:ext cx="8525510" cy="186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、文段赏析：他用两手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攀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着上面，两脚再向上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缩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；他肥胖的身子向左微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倾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，显出努力的样子。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4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195513" y="5949950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0" y="573405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45772" name="Rectangle 12"/>
          <p:cNvSpPr>
            <a:spLocks noChangeArrowheads="1"/>
          </p:cNvSpPr>
          <p:nvPr/>
        </p:nvSpPr>
        <p:spPr bwMode="auto">
          <a:xfrm>
            <a:off x="451485" y="1224915"/>
            <a:ext cx="844105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、“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事已如此，不必难过，好在天无绝人之路！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”（父亲真的认为此事“不必难过”吗？他的话应该怎样理解？）</a:t>
            </a:r>
          </a:p>
        </p:txBody>
      </p:sp>
      <p:sp>
        <p:nvSpPr>
          <p:cNvPr id="39946" name="Rectangle 13"/>
          <p:cNvSpPr>
            <a:spLocks noChangeArrowheads="1"/>
          </p:cNvSpPr>
          <p:nvPr/>
        </p:nvSpPr>
        <p:spPr bwMode="auto">
          <a:xfrm>
            <a:off x="1444625" y="3213100"/>
            <a:ext cx="7699375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5000"/>
              </a:lnSpc>
              <a:spcBef>
                <a:spcPct val="20000"/>
              </a:spcBef>
            </a:pPr>
            <a:endParaRPr lang="zh-CN" altLang="zh-CN" sz="2800" b="1">
              <a:solidFill>
                <a:srgbClr val="FF0000"/>
              </a:solidFill>
            </a:endParaRPr>
          </a:p>
        </p:txBody>
      </p:sp>
      <p:sp>
        <p:nvSpPr>
          <p:cNvPr id="3445774" name="Rectangle 14"/>
          <p:cNvSpPr>
            <a:spLocks noChangeArrowheads="1"/>
          </p:cNvSpPr>
          <p:nvPr/>
        </p:nvSpPr>
        <p:spPr bwMode="auto">
          <a:xfrm>
            <a:off x="451485" y="2798445"/>
            <a:ext cx="7895590" cy="374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不是。面对解职失业和丧母的父亲心里比儿子更加悲苦和难过。可是，当他看见儿子难过得流泪的时候，却强抑巨大悲痛，反过来安慰儿子，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表现父亲对儿子的爱是多么深切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。（既是安慰儿子，也是自我安慰）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616200" y="327025"/>
            <a:ext cx="39116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charset="0"/>
              <a:buChar char="u"/>
            </a:pPr>
            <a:r>
              <a:rPr lang="zh-CN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父亲的语言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45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45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45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45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5772" grpId="0"/>
      <p:bldP spid="344577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中国教育出版网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850" y="1868488"/>
            <a:ext cx="8766175" cy="322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中国教育出版网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813" y="1889125"/>
            <a:ext cx="8764587" cy="3227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中国教育出版网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463" y="1879600"/>
            <a:ext cx="8764587" cy="3227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中国教育出版网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575" y="1866900"/>
            <a:ext cx="8764588" cy="3227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中国教育出版网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25" y="1868488"/>
            <a:ext cx="8764588" cy="3227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中国教育出版网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6213" y="1868488"/>
            <a:ext cx="8764587" cy="3225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" name="组合 13"/>
          <p:cNvGrpSpPr/>
          <p:nvPr/>
        </p:nvGrpSpPr>
        <p:grpSpPr>
          <a:xfrm>
            <a:off x="184785" y="561975"/>
            <a:ext cx="2391410" cy="628650"/>
            <a:chOff x="923" y="1552"/>
            <a:chExt cx="3695" cy="891"/>
          </a:xfrm>
        </p:grpSpPr>
        <p:pic>
          <p:nvPicPr>
            <p:cNvPr id="15" name="图片 14" descr="00 图标-0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2" name="文本框 3"/>
            <p:cNvSpPr txBox="1"/>
            <p:nvPr/>
          </p:nvSpPr>
          <p:spPr>
            <a:xfrm>
              <a:off x="1209" y="1616"/>
              <a:ext cx="2848" cy="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情景导入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726940" y="488950"/>
            <a:ext cx="32702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当你老了</a:t>
            </a:r>
            <a:r>
              <a:rPr lang="en-US" altLang="zh-CN" sz="4400" b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......</a:t>
            </a:r>
          </a:p>
        </p:txBody>
      </p:sp>
      <p:pic>
        <p:nvPicPr>
          <p:cNvPr id="9" name="当你老了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3648710" y="56197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1" dur="3203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589915" y="697865"/>
            <a:ext cx="796417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3200" b="1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5</a:t>
            </a:r>
            <a:r>
              <a:rPr lang="zh-CN" altLang="en-US" sz="3200" b="1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、父亲送儿子上车，前后只说了四句话请找出来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，并体会其中的深意。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8148" y="1906906"/>
            <a:ext cx="8555990" cy="24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&lt;1&gt;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不要紧，他们去不好！</a:t>
            </a:r>
            <a:endParaRPr lang="en-US" altLang="zh-CN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&lt;2&gt;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我买几个橘子去。你就在此地，不要走动。</a:t>
            </a:r>
            <a:endParaRPr lang="en-US" altLang="zh-CN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&lt;3&gt;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我走了，到那边来信！</a:t>
            </a:r>
            <a:endParaRPr lang="en-US" altLang="zh-CN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&lt;4&gt;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进去吧，里边没人。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8500" y="4608830"/>
            <a:ext cx="7995285" cy="1891665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28575" cmpd="thickThin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Tx/>
              <a:buNone/>
              <a:defRPr/>
            </a:pPr>
            <a:r>
              <a:rPr lang="zh-CN" altLang="en-US" sz="2800" b="1" dirty="0">
                <a:solidFill>
                  <a:srgbClr val="FF33CC"/>
                </a:solidFill>
                <a:latin typeface="+mn-ea"/>
                <a:ea typeface="+mn-ea"/>
                <a:sym typeface="+mn-ea"/>
              </a:rPr>
              <a:t>   </a:t>
            </a:r>
            <a:r>
              <a:rPr lang="zh-CN" altLang="en-US" sz="3000" b="1" dirty="0">
                <a:solidFill>
                  <a:srgbClr val="FF33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这几句简洁朴实的话语把父亲对儿子的无限怜惜、体贴、依依不舍的深情淋漓尽致地表现出来。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3" grpId="0"/>
      <p:bldP spid="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739775"/>
            <a:ext cx="7937500" cy="11430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l" eaLnBrk="1" hangingPunct="1"/>
            <a:r>
              <a:rPr lang="en-US" altLang="zh-CN" sz="3200" b="1" smtClean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3200" b="1" smtClean="0">
                <a:latin typeface="黑体" panose="02010609060101010101" pitchFamily="49" charset="-122"/>
                <a:ea typeface="黑体" panose="02010609060101010101" pitchFamily="49" charset="-122"/>
              </a:rPr>
              <a:t>、这</a:t>
            </a:r>
            <a:r>
              <a:rPr lang="en-US" altLang="zh-CN" sz="3200" b="1" smtClean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200" b="1" smtClean="0">
                <a:latin typeface="黑体" panose="02010609060101010101" pitchFamily="49" charset="-122"/>
                <a:ea typeface="黑体" panose="02010609060101010101" pitchFamily="49" charset="-122"/>
              </a:rPr>
              <a:t>句朴实而简洁的话包含着父亲怎样的深情？请具体说明。</a:t>
            </a:r>
          </a:p>
        </p:txBody>
      </p:sp>
      <p:sp>
        <p:nvSpPr>
          <p:cNvPr id="340070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89025" y="2424113"/>
            <a:ext cx="8054975" cy="343535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36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altLang="en-US" sz="36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不要紧，他们去不好。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CN" altLang="en-US" sz="1400" b="1" smtClean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3600" b="1" smtClean="0">
                <a:solidFill>
                  <a:srgbClr val="FF0000"/>
                </a:solidFill>
                <a:ea typeface="黑体" panose="02010609060101010101" pitchFamily="49" charset="-122"/>
              </a:rPr>
              <a:t>    ——</a:t>
            </a:r>
            <a:r>
              <a:rPr lang="zh-CN" altLang="en-US" sz="36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父亲当时急于谋事，在生存的巨大压力之下，忧心如焚，但是儿子在他心目中高于一切，惟恐儿子路上有什么闪失，所以最后决定还是由自己亲自送。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0708" name="Rectangle 4"/>
          <p:cNvSpPr>
            <a:spLocks noChangeArrowheads="1"/>
          </p:cNvSpPr>
          <p:nvPr/>
        </p:nvSpPr>
        <p:spPr bwMode="auto">
          <a:xfrm>
            <a:off x="420370" y="717550"/>
            <a:ext cx="7161530" cy="138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485775" indent="-485775"/>
            <a:r>
              <a:rPr lang="en-US" altLang="zh-CN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altLang="en-US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我买几个橘子去。你就在此地，不要走动。</a:t>
            </a:r>
          </a:p>
        </p:txBody>
      </p:sp>
      <p:sp>
        <p:nvSpPr>
          <p:cNvPr id="3400709" name="Rectangle 5"/>
          <p:cNvSpPr>
            <a:spLocks noChangeArrowheads="1"/>
          </p:cNvSpPr>
          <p:nvPr/>
        </p:nvSpPr>
        <p:spPr bwMode="auto">
          <a:xfrm>
            <a:off x="581660" y="2326640"/>
            <a:ext cx="8208645" cy="423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600" b="1" smtClean="0">
                <a:solidFill>
                  <a:srgbClr val="FF0000"/>
                </a:solidFill>
                <a:ea typeface="黑体" panose="02010609060101010101" pitchFamily="49" charset="-122"/>
                <a:sym typeface="+mn-ea"/>
              </a:rPr>
              <a:t>   ——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父亲已经把儿子送上车，已经关照得无微不至，儿子也劝父亲可以走了，而父亲还觉得没有尽够心意，看见站上有卖橘子的，便要去给儿子买橘子。过铁道不容易，自己受点累，能让儿子受用，他是心甘情愿的。他还生怕儿子跟着出来，忘了行李。</a:t>
            </a:r>
            <a:r>
              <a:rPr lang="zh-CN" altLang="en-US" sz="36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父亲的关怀真是无微不至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  <p:pic>
        <p:nvPicPr>
          <p:cNvPr id="16389" name="图片 3"/>
          <p:cNvPicPr>
            <a:picLocks noChangeAspect="1" noChangeArrowheads="1"/>
          </p:cNvPicPr>
          <p:nvPr/>
        </p:nvPicPr>
        <p:blipFill>
          <a:blip r:embed="rId2" cstate="email"/>
          <a:srcRect l="1617" t="5386" r="3092" b="3619"/>
          <a:stretch>
            <a:fillRect/>
          </a:stretch>
        </p:blipFill>
        <p:spPr bwMode="auto">
          <a:xfrm>
            <a:off x="7268845" y="883920"/>
            <a:ext cx="1825625" cy="131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00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0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708" grpId="0"/>
      <p:bldP spid="34007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17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781050"/>
            <a:ext cx="8229600" cy="68580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l" eaLnBrk="1" hangingPunct="1"/>
            <a:r>
              <a:rPr lang="en-US" altLang="zh-CN" sz="36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③</a:t>
            </a:r>
            <a:r>
              <a:rPr lang="zh-CN" altLang="en-US" sz="36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我走了，到那边来信</a:t>
            </a:r>
            <a:r>
              <a:rPr lang="en-US" altLang="zh-CN" sz="36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!</a:t>
            </a:r>
          </a:p>
        </p:txBody>
      </p:sp>
      <p:sp>
        <p:nvSpPr>
          <p:cNvPr id="34017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708150"/>
            <a:ext cx="7620000" cy="1203325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buFontTx/>
              <a:buNone/>
            </a:pPr>
            <a:r>
              <a:rPr lang="en-US" altLang="zh-CN" sz="3600" b="1" smtClean="0">
                <a:solidFill>
                  <a:srgbClr val="FF0000"/>
                </a:solidFill>
                <a:ea typeface="黑体" panose="02010609060101010101" pitchFamily="49" charset="-122"/>
              </a:rPr>
              <a:t>——</a:t>
            </a:r>
            <a:r>
              <a:rPr lang="zh-CN" altLang="en-US" sz="36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惦念路途平安，要等到儿子回到北京来信报平安，才能放心。</a:t>
            </a:r>
          </a:p>
        </p:txBody>
      </p:sp>
      <p:sp>
        <p:nvSpPr>
          <p:cNvPr id="3401732" name="Rectangle 4"/>
          <p:cNvSpPr>
            <a:spLocks noChangeArrowheads="1"/>
          </p:cNvSpPr>
          <p:nvPr/>
        </p:nvSpPr>
        <p:spPr bwMode="auto">
          <a:xfrm>
            <a:off x="304800" y="3307080"/>
            <a:ext cx="8229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zh-CN" altLang="en-US" sz="36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④进去吧，里边没人。</a:t>
            </a:r>
          </a:p>
        </p:txBody>
      </p:sp>
      <p:sp>
        <p:nvSpPr>
          <p:cNvPr id="3401733" name="Rectangle 5"/>
          <p:cNvSpPr>
            <a:spLocks noChangeArrowheads="1"/>
          </p:cNvSpPr>
          <p:nvPr/>
        </p:nvSpPr>
        <p:spPr bwMode="auto">
          <a:xfrm>
            <a:off x="768985" y="4214495"/>
            <a:ext cx="7765415" cy="24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en-US" altLang="zh-CN" sz="3600" b="1" smtClean="0">
                <a:solidFill>
                  <a:srgbClr val="FF0000"/>
                </a:solidFill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en-US" sz="36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走了几步就回头，可见心里还是惦记着儿子，依依不舍。又想到儿子所带的行李，叫儿子小心，什么都为儿子着想。</a:t>
            </a:r>
            <a:endParaRPr lang="zh-CN" altLang="en-US" sz="2800" b="1">
              <a:latin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0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0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01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01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1730" grpId="0" bldLvl="0" animBg="1"/>
      <p:bldP spid="3401731" grpId="0" uiExpand="1" build="p" animBg="1"/>
      <p:bldP spid="34017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103"/>
          <p:cNvSpPr txBox="1"/>
          <p:nvPr/>
        </p:nvSpPr>
        <p:spPr>
          <a:xfrm>
            <a:off x="425768" y="1283335"/>
            <a:ext cx="8291512" cy="18630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、文章除了写父亲外，还写了自己的感受，其中四次写了自己的流泪。在课文中找出来并说说表现了自己什么样的感情。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24155" y="3145790"/>
            <a:ext cx="8891905" cy="2748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Clr>
                <a:srgbClr val="9ED3D7"/>
              </a:buClr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悲哀之泪（见父亲，睹家境，想祖母）； </a:t>
            </a:r>
          </a:p>
          <a:p>
            <a:pPr marL="457200" indent="-457200">
              <a:lnSpc>
                <a:spcPct val="120000"/>
              </a:lnSpc>
              <a:buClr>
                <a:srgbClr val="9ED3D7"/>
              </a:buClr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感动之泪（望父买橘，父子离别）； </a:t>
            </a:r>
          </a:p>
          <a:p>
            <a:pPr marL="457200" indent="-457200">
              <a:lnSpc>
                <a:spcPct val="120000"/>
              </a:lnSpc>
              <a:buClr>
                <a:srgbClr val="9ED3D7"/>
              </a:buClr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不舍之泪（背影远去，依依惜别）； </a:t>
            </a:r>
          </a:p>
          <a:p>
            <a:pPr marL="457200" indent="-457200">
              <a:lnSpc>
                <a:spcPct val="120000"/>
              </a:lnSpc>
              <a:buClr>
                <a:srgbClr val="9ED3D7"/>
              </a:buClr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伤心之泪（再现背影，泪光莹莹）。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15565" y="373380"/>
            <a:ext cx="39116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charset="0"/>
              <a:buChar char="u"/>
            </a:pPr>
            <a:r>
              <a:rPr lang="zh-CN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儿子的眼泪</a:t>
            </a:r>
          </a:p>
        </p:txBody>
      </p:sp>
      <p:sp>
        <p:nvSpPr>
          <p:cNvPr id="6" name="矩形 5"/>
          <p:cNvSpPr/>
          <p:nvPr/>
        </p:nvSpPr>
        <p:spPr>
          <a:xfrm>
            <a:off x="8195138" y="3886277"/>
            <a:ext cx="794449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zh-CN" alt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+mn-ea"/>
              </a:rPr>
              <a:t>孝子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0525" y="300355"/>
            <a:ext cx="84994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、“这时我看见他的背影，我的泪很快地流下来了。”文中是怎样刻画父亲第一次的背影？“我”为什么流泪？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18560" y="2014855"/>
            <a:ext cx="5432425" cy="41541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  <a:defRPr/>
            </a:pPr>
            <a:r>
              <a:rPr lang="zh-CN" altLang="en-US" sz="3000" b="1" dirty="0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    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先通过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衣着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的描写，再通过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动作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的描写，显示出父亲行动的不便。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形象地刻画出父亲吃力的样子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en-US" altLang="zh-CN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eaLnBrk="1" hangingPunct="1">
              <a:lnSpc>
                <a:spcPct val="110000"/>
              </a:lnSpc>
              <a:buFontTx/>
              <a:buNone/>
              <a:defRPr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作者看到父亲为了自己不辞辛苦，联想家中的变故，尤其是自己对父亲的嘲笑，流下眼泪是因情而至，是</a:t>
            </a:r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悔恨之泪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825" y="2654935"/>
            <a:ext cx="3548380" cy="3094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84200" y="409575"/>
            <a:ext cx="7974330" cy="127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、文中第五段，有几次提到“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聪明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”这个词，请找出相关句子，理解这个词。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1" y="2109047"/>
            <a:ext cx="8582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我那时真是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聪明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过分，总觉他说话不大漂亮，非自己插嘴不可，但他终于讲定了价钱；就送我上车。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0671" y="3995633"/>
            <a:ext cx="8582025" cy="24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我心里暗笑他的迂；他们只认得钱，托他们只是白托！而且我这样大年纪的人，难道还不能料理自己么？唉，我现在想想，那时真是太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聪明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了！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95644" y="1223222"/>
            <a:ext cx="7920037" cy="441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“聪明”一词是反语，是作者对当时自己行为的一种</a:t>
            </a:r>
            <a:r>
              <a:rPr lang="zh-CN" altLang="en-US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自责和反讽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，悔恨自己当时没有理解父亲的一片苦心。</a:t>
            </a:r>
            <a:endParaRPr lang="en-US" altLang="zh-CN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这种事后醒悟的话语，</a:t>
            </a:r>
            <a:r>
              <a:rPr lang="zh-CN" altLang="en-US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既突出了父亲对自己的关心，也表达了作者对父亲的爱。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690881" y="452968"/>
            <a:ext cx="7466013" cy="139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2000"/>
              </a:lnSpc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、课文结尾写父亲的背影，是“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在晶莹的泪光中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”，这是为什么？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90564" y="2169585"/>
            <a:ext cx="8029575" cy="422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父亲信上说到了“大去之期”，说明他的身体和心境都到了日薄西山的地步，想到父亲对自己的许多好处，想到父亲的背影，作者不禁泪如泉涌。</a:t>
            </a:r>
            <a:endParaRPr lang="en-US" altLang="zh-CN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这个背影的勾勒，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寄托了儿子对父亲深沉的思念，加深了读者对全文的印象，也呼应前文。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145983" y="706121"/>
            <a:ext cx="671766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、文中父亲为儿子做了哪几件事？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65463" y="1766782"/>
            <a:ext cx="20116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安慰儿子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65463" y="2650702"/>
            <a:ext cx="29260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送儿子上火车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65464" y="3683636"/>
            <a:ext cx="15544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搬行李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65463" y="4674659"/>
            <a:ext cx="29260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过铁道买橘子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65463" y="5605993"/>
            <a:ext cx="10972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写信</a:t>
            </a:r>
          </a:p>
        </p:txBody>
      </p:sp>
      <p:sp>
        <p:nvSpPr>
          <p:cNvPr id="8" name="右大括号 7"/>
          <p:cNvSpPr/>
          <p:nvPr/>
        </p:nvSpPr>
        <p:spPr>
          <a:xfrm>
            <a:off x="6570981" y="1902037"/>
            <a:ext cx="703263" cy="4210051"/>
          </a:xfrm>
          <a:prstGeom prst="rightBrac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59740" y="706120"/>
            <a:ext cx="1282700" cy="5544820"/>
            <a:chOff x="179" y="978"/>
            <a:chExt cx="2020" cy="8732"/>
          </a:xfrm>
        </p:grpSpPr>
        <p:sp>
          <p:nvSpPr>
            <p:cNvPr id="39943" name="Text Box 10"/>
            <p:cNvSpPr txBox="1">
              <a:spLocks noChangeArrowheads="1"/>
            </p:cNvSpPr>
            <p:nvPr/>
          </p:nvSpPr>
          <p:spPr bwMode="auto">
            <a:xfrm>
              <a:off x="179" y="978"/>
              <a:ext cx="2020" cy="87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50000"/>
                </a:spcBef>
              </a:pPr>
              <a:endParaRPr lang="en-US" altLang="zh-CN" sz="32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eaLnBrk="1" hangingPunct="1">
                <a:lnSpc>
                  <a:spcPct val="85000"/>
                </a:lnSpc>
                <a:spcBef>
                  <a:spcPct val="50000"/>
                </a:spcBef>
              </a:pPr>
              <a:endParaRPr lang="en-US" altLang="zh-CN" sz="32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pic>
          <p:nvPicPr>
            <p:cNvPr id="39941" name="Picture 8" descr="图片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55" y="1284"/>
              <a:ext cx="1588" cy="2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2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621" y="4040"/>
              <a:ext cx="1135" cy="4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4800" b="1" dirty="0">
                  <a:solidFill>
                    <a:srgbClr val="FF0000"/>
                  </a:solidFill>
                  <a:ea typeface="华文隶书" panose="02010800040101010101" pitchFamily="2" charset="-122"/>
                </a:rPr>
                <a:t>感受父爱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7555230" y="2853055"/>
            <a:ext cx="1101090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sym typeface="+mn-ea"/>
              </a:rPr>
              <a:t>慈</a:t>
            </a:r>
          </a:p>
          <a:p>
            <a:pPr algn="ctr"/>
            <a:r>
              <a:rPr lang="zh-CN" alt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sym typeface="+mn-ea"/>
              </a:rPr>
              <a:t>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3" grpId="0"/>
      <p:bldP spid="4" grpId="0"/>
      <p:bldP spid="5" grpId="0"/>
      <p:bldP spid="6" grpId="0"/>
      <p:bldP spid="7" grpId="0"/>
      <p:bldP spid="8" grpId="0" bldLvl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61030" y="978535"/>
            <a:ext cx="5576570" cy="540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【朱自清】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(1898—1948)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，字佩弦，号秋实，江苏扬州人。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现代著名的散文家、诗人、学者、民主战士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。他最大的创作成就是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散文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，文风细腻清丽、意境隽永，于朴素中见真情，洋溢着一股清新的气息。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代表作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绿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》《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春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》《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桨声灯影里的秦淮河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》《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荷塘月色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》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等。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8" name="Picture 5" descr="E:\孙巧灵\2016秋上\上课课件\制作\R八语上\人八语大课堂正文\HZH8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655" y="1915795"/>
            <a:ext cx="2475230" cy="315785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304165" y="560070"/>
            <a:ext cx="2346325" cy="583732"/>
            <a:chOff x="923" y="1552"/>
            <a:chExt cx="3695" cy="911"/>
          </a:xfrm>
        </p:grpSpPr>
        <p:pic>
          <p:nvPicPr>
            <p:cNvPr id="2" name="图片 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3" name="文本框 3"/>
            <p:cNvSpPr txBox="1"/>
            <p:nvPr/>
          </p:nvSpPr>
          <p:spPr>
            <a:xfrm>
              <a:off x="1209" y="1552"/>
              <a:ext cx="2848" cy="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作者简介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509270" y="424180"/>
            <a:ext cx="8125460" cy="1370965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、从文中找到能体现作者情感态度的语句，并进行适当分析。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11799" y="1983106"/>
            <a:ext cx="8789987" cy="4227195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Tx/>
              <a:buNone/>
              <a:defRPr/>
            </a:pPr>
            <a:r>
              <a:rPr kumimoji="1"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最不能忘记的是他的背影</a:t>
            </a:r>
            <a:r>
              <a:rPr kumimoji="1"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（惦念父亲）</a:t>
            </a:r>
            <a:endParaRPr kumimoji="1"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40000"/>
              </a:lnSpc>
              <a:buFontTx/>
              <a:buNone/>
              <a:defRPr/>
            </a:pPr>
            <a:r>
              <a:rPr kumimoji="1"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暗笑他的迂</a:t>
            </a:r>
            <a:r>
              <a:rPr kumimoji="1"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……</a:t>
            </a:r>
            <a:r>
              <a:rPr kumimoji="1"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现在想想，那时真是太聪明了</a:t>
            </a:r>
            <a:r>
              <a:rPr kumimoji="1"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（反语）</a:t>
            </a:r>
            <a:endParaRPr kumimoji="1"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40000"/>
              </a:lnSpc>
              <a:buFontTx/>
              <a:buNone/>
              <a:defRPr/>
            </a:pPr>
            <a:r>
              <a:rPr kumimoji="1"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我的泪很快地流下来了</a:t>
            </a:r>
            <a:r>
              <a:rPr kumimoji="1"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（感动的泪）</a:t>
            </a:r>
          </a:p>
          <a:p>
            <a:pPr>
              <a:lnSpc>
                <a:spcPct val="140000"/>
              </a:lnSpc>
              <a:buFontTx/>
              <a:buNone/>
              <a:defRPr/>
            </a:pPr>
            <a:r>
              <a:rPr kumimoji="1"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我的眼泪又来了</a:t>
            </a:r>
            <a:r>
              <a:rPr kumimoji="1"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（惜别的泪）</a:t>
            </a:r>
          </a:p>
          <a:p>
            <a:pPr>
              <a:lnSpc>
                <a:spcPct val="140000"/>
              </a:lnSpc>
              <a:buFontTx/>
              <a:buNone/>
              <a:defRPr/>
            </a:pPr>
            <a:r>
              <a:rPr kumimoji="1"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在晶莹的泪光中</a:t>
            </a:r>
            <a:r>
              <a:rPr kumimoji="1"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……</a:t>
            </a:r>
            <a:r>
              <a:rPr kumimoji="1"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背影</a:t>
            </a:r>
            <a:r>
              <a:rPr kumimoji="1"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（思念的泪）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animBg="1"/>
      <p:bldP spid="3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208406" y="855557"/>
            <a:ext cx="707136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、文中抒发了怎样的思想感情？</a:t>
            </a: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3370580" y="3554095"/>
            <a:ext cx="2324100" cy="0"/>
          </a:xfrm>
          <a:prstGeom prst="straightConnector1">
            <a:avLst/>
          </a:prstGeom>
          <a:ln w="66675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24555" y="2710816"/>
            <a:ext cx="22148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真挚地怜爱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79800" y="4616451"/>
            <a:ext cx="22148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深切地怀念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3314701" y="4253866"/>
            <a:ext cx="2435225" cy="6349"/>
          </a:xfrm>
          <a:prstGeom prst="straightConnector1">
            <a:avLst/>
          </a:prstGeom>
          <a:ln w="66675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4"/>
          <p:cNvGrpSpPr/>
          <p:nvPr/>
        </p:nvGrpSpPr>
        <p:grpSpPr bwMode="auto">
          <a:xfrm>
            <a:off x="261304" y="2184400"/>
            <a:ext cx="3322636" cy="3454400"/>
            <a:chOff x="100014" y="1722596"/>
            <a:chExt cx="3322636" cy="2590800"/>
          </a:xfrm>
        </p:grpSpPr>
        <p:sp>
          <p:nvSpPr>
            <p:cNvPr id="28685" name="TextBox 5"/>
            <p:cNvSpPr txBox="1">
              <a:spLocks noChangeArrowheads="1"/>
            </p:cNvSpPr>
            <p:nvPr/>
          </p:nvSpPr>
          <p:spPr bwMode="auto">
            <a:xfrm>
              <a:off x="2501900" y="2475548"/>
              <a:ext cx="920750" cy="1083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400" b="1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00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父亲</a:t>
              </a:r>
            </a:p>
          </p:txBody>
        </p:sp>
        <p:grpSp>
          <p:nvGrpSpPr>
            <p:cNvPr id="28686" name="组合 3"/>
            <p:cNvGrpSpPr/>
            <p:nvPr/>
          </p:nvGrpSpPr>
          <p:grpSpPr bwMode="auto">
            <a:xfrm>
              <a:off x="100014" y="1722596"/>
              <a:ext cx="2401570" cy="2590800"/>
              <a:chOff x="100014" y="1722596"/>
              <a:chExt cx="2401570" cy="2590800"/>
            </a:xfrm>
          </p:grpSpPr>
          <p:pic>
            <p:nvPicPr>
              <p:cNvPr id="28687" name="图片 3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159069" y="1722596"/>
                <a:ext cx="2342515" cy="259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8" name="TextBox 23"/>
              <p:cNvSpPr txBox="1">
                <a:spLocks noChangeArrowheads="1"/>
              </p:cNvSpPr>
              <p:nvPr/>
            </p:nvSpPr>
            <p:spPr bwMode="auto">
              <a:xfrm>
                <a:off x="100014" y="1766410"/>
                <a:ext cx="551815" cy="2108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爱的表达和期待</a:t>
                </a:r>
                <a:r>
                  <a:rPr lang="en-US" altLang="zh-CN" sz="24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……</a:t>
                </a:r>
              </a:p>
            </p:txBody>
          </p:sp>
        </p:grpSp>
      </p:grpSp>
      <p:grpSp>
        <p:nvGrpSpPr>
          <p:cNvPr id="4" name="组合 8"/>
          <p:cNvGrpSpPr/>
          <p:nvPr/>
        </p:nvGrpSpPr>
        <p:grpSpPr bwMode="auto">
          <a:xfrm>
            <a:off x="5638800" y="2148205"/>
            <a:ext cx="3192780" cy="3490595"/>
            <a:chOff x="5986978" y="1295400"/>
            <a:chExt cx="3193923" cy="2617945"/>
          </a:xfrm>
        </p:grpSpPr>
        <p:sp>
          <p:nvSpPr>
            <p:cNvPr id="28681" name="TextBox 6"/>
            <p:cNvSpPr txBox="1">
              <a:spLocks noChangeArrowheads="1"/>
            </p:cNvSpPr>
            <p:nvPr/>
          </p:nvSpPr>
          <p:spPr bwMode="auto">
            <a:xfrm>
              <a:off x="5986978" y="2061845"/>
              <a:ext cx="795623" cy="1083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400" b="1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00FF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儿子</a:t>
              </a:r>
            </a:p>
          </p:txBody>
        </p:sp>
        <p:grpSp>
          <p:nvGrpSpPr>
            <p:cNvPr id="28682" name="组合 7"/>
            <p:cNvGrpSpPr/>
            <p:nvPr/>
          </p:nvGrpSpPr>
          <p:grpSpPr bwMode="auto">
            <a:xfrm>
              <a:off x="6768761" y="1295400"/>
              <a:ext cx="2412140" cy="2617945"/>
              <a:chOff x="6788150" y="1233488"/>
              <a:chExt cx="2412140" cy="2617945"/>
            </a:xfrm>
          </p:grpSpPr>
          <p:pic>
            <p:nvPicPr>
              <p:cNvPr id="28683" name="图片 4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788150" y="1233488"/>
                <a:ext cx="2411958" cy="2617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4" name="TextBox 24"/>
              <p:cNvSpPr txBox="1">
                <a:spLocks noChangeArrowheads="1"/>
              </p:cNvSpPr>
              <p:nvPr/>
            </p:nvSpPr>
            <p:spPr bwMode="auto">
              <a:xfrm>
                <a:off x="8648277" y="1233488"/>
                <a:ext cx="552013" cy="2108834"/>
              </a:xfrm>
              <a:prstGeom prst="rect">
                <a:avLst/>
              </a:prstGeom>
              <a:solidFill>
                <a:srgbClr val="FFFFFF">
                  <a:alpha val="33000"/>
                </a:srgbClr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爱的理解和延续</a:t>
                </a:r>
                <a:r>
                  <a:rPr lang="en-US" altLang="zh-CN" sz="24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……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539750" y="447675"/>
            <a:ext cx="8100695" cy="117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、文章为何用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背影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做标题？用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父爱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父亲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好不好？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4955" y="1708150"/>
            <a:ext cx="8630920" cy="45231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buFont typeface="Calibri" panose="020F050202020403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不好。</a:t>
            </a:r>
          </a:p>
          <a:p>
            <a:pPr eaLnBrk="1" hangingPunct="1">
              <a:buFont typeface="Calibri" panose="020F0502020204030204" pitchFamily="34" charset="0"/>
              <a:buAutoNum type="circleNumDbPlain"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“背影”可以集中、强烈地表现父爱，它是精彩的瞬间，形象的定格。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buFont typeface="Calibri" panose="020F0502020204030204" pitchFamily="34" charset="0"/>
              <a:buAutoNum type="circleNumDbPlain"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“背影”这个视角很新颖，引人想象其正面形象，开拓想象空间，并且激起情感的激荡。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buFont typeface="Calibri" panose="020F0502020204030204" pitchFamily="34" charset="0"/>
              <a:buAutoNum type="circleNumDbPlain"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“背影”凝聚作者对父爱的独特发现和深刻认识，给人留下了不可磨灭的印象。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buFont typeface="Calibri" panose="020F0502020204030204" pitchFamily="34" charset="0"/>
              <a:buAutoNum type="circleNumDbPlain"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“背影”是全文的一个线索，将作者的情绪和文章的情感推向了高潮。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6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文本框 103"/>
          <p:cNvSpPr txBox="1"/>
          <p:nvPr/>
        </p:nvSpPr>
        <p:spPr>
          <a:xfrm>
            <a:off x="2212658" y="1185863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本文有何写作特色？</a:t>
            </a:r>
          </a:p>
        </p:txBody>
      </p:sp>
      <p:sp>
        <p:nvSpPr>
          <p:cNvPr id="30725" name="文本框 2"/>
          <p:cNvSpPr txBox="1"/>
          <p:nvPr/>
        </p:nvSpPr>
        <p:spPr>
          <a:xfrm>
            <a:off x="1391603" y="2025015"/>
            <a:ext cx="6499225" cy="3930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00CCFF"/>
              </a:buClr>
              <a:buFont typeface="Wingdings" panose="05000000000000000000" pitchFamily="2" charset="2"/>
              <a:buChar char="ü"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朴实无华的语言；</a:t>
            </a:r>
          </a:p>
          <a:p>
            <a:pPr marL="457200" indent="-457200">
              <a:lnSpc>
                <a:spcPct val="130000"/>
              </a:lnSpc>
              <a:buClr>
                <a:srgbClr val="00CCFF"/>
              </a:buClr>
              <a:buFont typeface="Wingdings" panose="05000000000000000000" pitchFamily="2" charset="2"/>
              <a:buChar char="ü"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客观写实的白描；</a:t>
            </a:r>
          </a:p>
          <a:p>
            <a:pPr marL="457200" indent="-457200">
              <a:lnSpc>
                <a:spcPct val="130000"/>
              </a:lnSpc>
              <a:buClr>
                <a:srgbClr val="00CCFF"/>
              </a:buClr>
              <a:buFont typeface="Wingdings" panose="05000000000000000000" pitchFamily="2" charset="2"/>
              <a:buChar char="ü"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细致入微的细节；</a:t>
            </a:r>
          </a:p>
          <a:p>
            <a:pPr marL="457200" indent="-457200">
              <a:lnSpc>
                <a:spcPct val="130000"/>
              </a:lnSpc>
              <a:buClr>
                <a:srgbClr val="00CCFF"/>
              </a:buClr>
              <a:buFont typeface="Wingdings" panose="05000000000000000000" pitchFamily="2" charset="2"/>
              <a:buChar char="ü"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事件的真实；</a:t>
            </a:r>
          </a:p>
          <a:p>
            <a:pPr marL="457200" indent="-457200">
              <a:lnSpc>
                <a:spcPct val="130000"/>
              </a:lnSpc>
              <a:buClr>
                <a:srgbClr val="00CCFF"/>
              </a:buClr>
              <a:buFont typeface="Wingdings" panose="05000000000000000000" pitchFamily="2" charset="2"/>
              <a:buChar char="ü"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观察的仔细；</a:t>
            </a:r>
          </a:p>
          <a:p>
            <a:pPr marL="457200" indent="-457200">
              <a:lnSpc>
                <a:spcPct val="130000"/>
              </a:lnSpc>
              <a:buClr>
                <a:srgbClr val="00CCFF"/>
              </a:buClr>
              <a:buFont typeface="Wingdings" panose="05000000000000000000" pitchFamily="2" charset="2"/>
              <a:buChar char="ü"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取材运用“截取片段”法。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68300" y="266700"/>
            <a:ext cx="2346325" cy="633095"/>
            <a:chOff x="677" y="701"/>
            <a:chExt cx="3695" cy="997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写法探究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  <p:bldP spid="307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322" name="Text Box 2"/>
          <p:cNvSpPr txBox="1">
            <a:spLocks noChangeArrowheads="1"/>
          </p:cNvSpPr>
          <p:nvPr/>
        </p:nvSpPr>
        <p:spPr bwMode="auto">
          <a:xfrm>
            <a:off x="3886200" y="1599883"/>
            <a:ext cx="1828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>
                <a:latin typeface="黑体" panose="02010609060101010101" pitchFamily="49" charset="-122"/>
              </a:rPr>
              <a:t>惦记背影</a:t>
            </a:r>
          </a:p>
        </p:txBody>
      </p:sp>
      <p:sp>
        <p:nvSpPr>
          <p:cNvPr id="3384323" name="Text Box 3"/>
          <p:cNvSpPr txBox="1">
            <a:spLocks noChangeArrowheads="1"/>
          </p:cNvSpPr>
          <p:nvPr/>
        </p:nvSpPr>
        <p:spPr bwMode="auto">
          <a:xfrm>
            <a:off x="3967480" y="2552065"/>
            <a:ext cx="198818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 dirty="0">
                <a:latin typeface="黑体" panose="02010609060101010101" pitchFamily="49" charset="-122"/>
              </a:rPr>
              <a:t>悲凉气氛</a:t>
            </a:r>
          </a:p>
        </p:txBody>
      </p:sp>
      <p:sp>
        <p:nvSpPr>
          <p:cNvPr id="3384324" name="Text Box 4"/>
          <p:cNvSpPr txBox="1">
            <a:spLocks noChangeArrowheads="1"/>
          </p:cNvSpPr>
          <p:nvPr/>
        </p:nvSpPr>
        <p:spPr bwMode="auto">
          <a:xfrm>
            <a:off x="3966845" y="3366135"/>
            <a:ext cx="198818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>
                <a:latin typeface="黑体" panose="02010609060101010101" pitchFamily="49" charset="-122"/>
              </a:rPr>
              <a:t>铺垫背影</a:t>
            </a:r>
          </a:p>
        </p:txBody>
      </p:sp>
      <p:sp>
        <p:nvSpPr>
          <p:cNvPr id="3384325" name="Text Box 5"/>
          <p:cNvSpPr txBox="1">
            <a:spLocks noChangeArrowheads="1"/>
          </p:cNvSpPr>
          <p:nvPr/>
        </p:nvSpPr>
        <p:spPr bwMode="auto">
          <a:xfrm>
            <a:off x="3967480" y="4114800"/>
            <a:ext cx="1828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>
                <a:latin typeface="黑体" panose="02010609060101010101" pitchFamily="49" charset="-122"/>
              </a:rPr>
              <a:t>刻画背影</a:t>
            </a:r>
          </a:p>
        </p:txBody>
      </p:sp>
      <p:sp>
        <p:nvSpPr>
          <p:cNvPr id="3384326" name="Text Box 6"/>
          <p:cNvSpPr txBox="1">
            <a:spLocks noChangeArrowheads="1"/>
          </p:cNvSpPr>
          <p:nvPr/>
        </p:nvSpPr>
        <p:spPr bwMode="auto">
          <a:xfrm>
            <a:off x="3962400" y="4876165"/>
            <a:ext cx="1828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>
                <a:latin typeface="黑体" panose="02010609060101010101" pitchFamily="49" charset="-122"/>
              </a:rPr>
              <a:t>惜别背影</a:t>
            </a:r>
          </a:p>
        </p:txBody>
      </p:sp>
      <p:sp>
        <p:nvSpPr>
          <p:cNvPr id="3384327" name="Text Box 7"/>
          <p:cNvSpPr txBox="1">
            <a:spLocks noChangeArrowheads="1"/>
          </p:cNvSpPr>
          <p:nvPr/>
        </p:nvSpPr>
        <p:spPr bwMode="auto">
          <a:xfrm>
            <a:off x="3967480" y="5729288"/>
            <a:ext cx="1828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>
                <a:latin typeface="黑体" panose="02010609060101010101" pitchFamily="49" charset="-122"/>
              </a:rPr>
              <a:t>再现背影</a:t>
            </a:r>
          </a:p>
        </p:txBody>
      </p:sp>
      <p:sp>
        <p:nvSpPr>
          <p:cNvPr id="3384328" name="Text Box 8"/>
          <p:cNvSpPr txBox="1">
            <a:spLocks noChangeArrowheads="1"/>
          </p:cNvSpPr>
          <p:nvPr/>
        </p:nvSpPr>
        <p:spPr bwMode="auto">
          <a:xfrm>
            <a:off x="1677035" y="1598613"/>
            <a:ext cx="1828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FF"/>
                </a:solidFill>
                <a:latin typeface="黑体" panose="02010609060101010101" pitchFamily="49" charset="-122"/>
              </a:rPr>
              <a:t>开篇设疑</a:t>
            </a:r>
          </a:p>
        </p:txBody>
      </p:sp>
      <p:sp>
        <p:nvSpPr>
          <p:cNvPr id="3384329" name="Text Box 9"/>
          <p:cNvSpPr txBox="1">
            <a:spLocks noChangeArrowheads="1"/>
          </p:cNvSpPr>
          <p:nvPr/>
        </p:nvSpPr>
        <p:spPr bwMode="auto">
          <a:xfrm>
            <a:off x="1676400" y="3740785"/>
            <a:ext cx="182943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FF"/>
                </a:solidFill>
                <a:latin typeface="黑体" panose="02010609060101010101" pitchFamily="49" charset="-122"/>
              </a:rPr>
              <a:t>回忆往事</a:t>
            </a:r>
          </a:p>
        </p:txBody>
      </p:sp>
      <p:sp>
        <p:nvSpPr>
          <p:cNvPr id="3384330" name="Text Box 10"/>
          <p:cNvSpPr txBox="1">
            <a:spLocks noChangeArrowheads="1"/>
          </p:cNvSpPr>
          <p:nvPr/>
        </p:nvSpPr>
        <p:spPr bwMode="auto">
          <a:xfrm>
            <a:off x="1677035" y="5729288"/>
            <a:ext cx="1828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>
                <a:solidFill>
                  <a:srgbClr val="0000FF"/>
                </a:solidFill>
                <a:latin typeface="黑体" panose="02010609060101010101" pitchFamily="49" charset="-122"/>
              </a:rPr>
              <a:t>别后思念</a:t>
            </a:r>
          </a:p>
        </p:txBody>
      </p:sp>
      <p:grpSp>
        <p:nvGrpSpPr>
          <p:cNvPr id="2" name="Group 23"/>
          <p:cNvGrpSpPr/>
          <p:nvPr/>
        </p:nvGrpSpPr>
        <p:grpSpPr bwMode="auto">
          <a:xfrm>
            <a:off x="457200" y="1752600"/>
            <a:ext cx="1219200" cy="3810000"/>
            <a:chOff x="288" y="1104"/>
            <a:chExt cx="768" cy="2400"/>
          </a:xfrm>
        </p:grpSpPr>
        <p:sp>
          <p:nvSpPr>
            <p:cNvPr id="50207" name="AutoShape 24"/>
            <p:cNvSpPr>
              <a:spLocks noChangeArrowheads="1"/>
            </p:cNvSpPr>
            <p:nvPr/>
          </p:nvSpPr>
          <p:spPr bwMode="auto">
            <a:xfrm>
              <a:off x="288" y="1104"/>
              <a:ext cx="768" cy="2400"/>
            </a:xfrm>
            <a:prstGeom prst="upDownArrow">
              <a:avLst>
                <a:gd name="adj1" fmla="val 50000"/>
                <a:gd name="adj2" fmla="val 625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208" name="WordArt 25"/>
            <p:cNvSpPr>
              <a:spLocks noChangeArrowheads="1" noChangeShapeType="1" noTextEdit="1"/>
            </p:cNvSpPr>
            <p:nvPr/>
          </p:nvSpPr>
          <p:spPr bwMode="auto">
            <a:xfrm rot="5400000">
              <a:off x="120" y="2136"/>
              <a:ext cx="1104" cy="1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ea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zh-CN" altLang="en-US" sz="2000" b="1" kern="10">
                  <a:ln w="9525">
                    <a:solidFill>
                      <a:srgbClr val="FF3300"/>
                    </a:solidFill>
                    <a:miter lim="800000"/>
                  </a:ln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父子情深</a:t>
              </a:r>
            </a:p>
          </p:txBody>
        </p:sp>
      </p:grpSp>
      <p:sp>
        <p:nvSpPr>
          <p:cNvPr id="3384347" name="AutoShape 27"/>
          <p:cNvSpPr/>
          <p:nvPr/>
        </p:nvSpPr>
        <p:spPr bwMode="auto">
          <a:xfrm>
            <a:off x="3581400" y="2667635"/>
            <a:ext cx="381000" cy="2742565"/>
          </a:xfrm>
          <a:prstGeom prst="leftBrace">
            <a:avLst>
              <a:gd name="adj1" fmla="val 4833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4351" name="Text Box 31"/>
          <p:cNvSpPr txBox="1">
            <a:spLocks noChangeArrowheads="1"/>
          </p:cNvSpPr>
          <p:nvPr/>
        </p:nvSpPr>
        <p:spPr bwMode="auto">
          <a:xfrm>
            <a:off x="6229350" y="1598930"/>
            <a:ext cx="29146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>
                <a:solidFill>
                  <a:srgbClr val="FF0000"/>
                </a:solidFill>
                <a:latin typeface="黑体" panose="02010609060101010101" pitchFamily="49" charset="-122"/>
              </a:rPr>
              <a:t>（思念父亲）</a:t>
            </a:r>
            <a:r>
              <a:rPr kumimoji="1" lang="en-US" altLang="zh-CN" sz="3200" b="1">
                <a:solidFill>
                  <a:srgbClr val="FF0000"/>
                </a:solidFill>
                <a:latin typeface="黑体" panose="02010609060101010101" pitchFamily="49" charset="-122"/>
              </a:rPr>
              <a:t>1</a:t>
            </a:r>
          </a:p>
        </p:txBody>
      </p:sp>
      <p:sp>
        <p:nvSpPr>
          <p:cNvPr id="3384352" name="Text Box 32"/>
          <p:cNvSpPr txBox="1">
            <a:spLocks noChangeArrowheads="1"/>
          </p:cNvSpPr>
          <p:nvPr/>
        </p:nvSpPr>
        <p:spPr bwMode="auto">
          <a:xfrm>
            <a:off x="6162993" y="2667635"/>
            <a:ext cx="30464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zh-CN" altLang="en-US" sz="2800" b="1">
                <a:latin typeface="黑体" panose="02010609060101010101" pitchFamily="49" charset="-122"/>
              </a:rPr>
              <a:t>（别时家境）</a:t>
            </a:r>
            <a:r>
              <a:rPr kumimoji="1" lang="en-US" altLang="zh-CN" sz="2800" b="1">
                <a:latin typeface="黑体" panose="02010609060101010101" pitchFamily="49" charset="-122"/>
              </a:rPr>
              <a:t>2-3</a:t>
            </a:r>
            <a:endParaRPr kumimoji="1"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84353" name="Text Box 33"/>
          <p:cNvSpPr txBox="1">
            <a:spLocks noChangeArrowheads="1"/>
          </p:cNvSpPr>
          <p:nvPr/>
        </p:nvSpPr>
        <p:spPr bwMode="auto">
          <a:xfrm>
            <a:off x="6163628" y="3409950"/>
            <a:ext cx="30464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zh-CN" altLang="en-US" sz="2800" b="1">
                <a:latin typeface="黑体" panose="02010609060101010101" pitchFamily="49" charset="-122"/>
              </a:rPr>
              <a:t>（细心关照）</a:t>
            </a:r>
            <a:r>
              <a:rPr kumimoji="1" lang="en-US" altLang="zh-CN" sz="2800" b="1">
                <a:latin typeface="黑体" panose="02010609060101010101" pitchFamily="49" charset="-122"/>
              </a:rPr>
              <a:t>4-5</a:t>
            </a:r>
            <a:endParaRPr kumimoji="1"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84354" name="Text Box 34"/>
          <p:cNvSpPr txBox="1">
            <a:spLocks noChangeArrowheads="1"/>
          </p:cNvSpPr>
          <p:nvPr/>
        </p:nvSpPr>
        <p:spPr bwMode="auto">
          <a:xfrm>
            <a:off x="6229350" y="4940618"/>
            <a:ext cx="2432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>
                <a:latin typeface="黑体" panose="02010609060101010101" pitchFamily="49" charset="-122"/>
              </a:rPr>
              <a:t>（望父买橘）</a:t>
            </a:r>
          </a:p>
        </p:txBody>
      </p:sp>
      <p:sp>
        <p:nvSpPr>
          <p:cNvPr id="3384355" name="Text Box 35"/>
          <p:cNvSpPr txBox="1">
            <a:spLocks noChangeArrowheads="1"/>
          </p:cNvSpPr>
          <p:nvPr/>
        </p:nvSpPr>
        <p:spPr bwMode="auto">
          <a:xfrm>
            <a:off x="6229033" y="4222115"/>
            <a:ext cx="25892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zh-CN" altLang="en-US" sz="2800" b="1">
                <a:latin typeface="黑体" panose="02010609060101010101" pitchFamily="49" charset="-122"/>
              </a:rPr>
              <a:t>（父子分手）</a:t>
            </a:r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84356" name="Text Box 36"/>
          <p:cNvSpPr txBox="1">
            <a:spLocks noChangeArrowheads="1"/>
          </p:cNvSpPr>
          <p:nvPr/>
        </p:nvSpPr>
        <p:spPr bwMode="auto">
          <a:xfrm>
            <a:off x="6229350" y="5729605"/>
            <a:ext cx="29800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>
                <a:solidFill>
                  <a:srgbClr val="FF0000"/>
                </a:solidFill>
                <a:latin typeface="黑体" panose="02010609060101010101" pitchFamily="49" charset="-122"/>
              </a:rPr>
              <a:t>（别后怀念）7</a:t>
            </a:r>
          </a:p>
        </p:txBody>
      </p:sp>
      <p:sp>
        <p:nvSpPr>
          <p:cNvPr id="3384357" name="Text Box 37"/>
          <p:cNvSpPr txBox="1">
            <a:spLocks noChangeArrowheads="1"/>
          </p:cNvSpPr>
          <p:nvPr/>
        </p:nvSpPr>
        <p:spPr bwMode="auto">
          <a:xfrm>
            <a:off x="8433435" y="4568825"/>
            <a:ext cx="606425" cy="4781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kumimoji="1" lang="en-US" altLang="zh-CN" sz="2800" b="1">
                <a:latin typeface="黑体" panose="02010609060101010101" pitchFamily="49" charset="-122"/>
              </a:rPr>
              <a:t>6</a:t>
            </a:r>
          </a:p>
        </p:txBody>
      </p:sp>
      <p:pic>
        <p:nvPicPr>
          <p:cNvPr id="3384358" name="Picture 38" descr="02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7380" y="2781300"/>
            <a:ext cx="631825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359" name="Picture 39" descr="02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595370"/>
            <a:ext cx="631825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360" name="Picture 40" descr="02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344035"/>
            <a:ext cx="631825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361" name="Picture 41" descr="02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7063" y="5105400"/>
            <a:ext cx="631825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362" name="Picture 42" descr="02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7063" y="5894388"/>
            <a:ext cx="631825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363" name="Picture 43" descr="02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828165"/>
            <a:ext cx="631825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364" name="Picture 44" descr="02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0745" y="1828800"/>
            <a:ext cx="617538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365" name="Picture 45" descr="02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943600"/>
            <a:ext cx="617538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366" name="Picture 46" descr="02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3640" y="2667000"/>
            <a:ext cx="2746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367" name="Picture 47" descr="02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3958" y="4419600"/>
            <a:ext cx="2746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3581400" y="413385"/>
            <a:ext cx="2346325" cy="789305"/>
            <a:chOff x="923" y="1552"/>
            <a:chExt cx="3695" cy="882"/>
          </a:xfrm>
        </p:grpSpPr>
        <p:pic>
          <p:nvPicPr>
            <p:cNvPr id="4" name="图片 3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5" name="文本框 3"/>
            <p:cNvSpPr txBox="1"/>
            <p:nvPr/>
          </p:nvSpPr>
          <p:spPr>
            <a:xfrm>
              <a:off x="1173" y="1667"/>
              <a:ext cx="2848" cy="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板书设计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4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8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8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8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8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8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8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8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8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8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8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8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8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8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8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84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84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38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38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38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38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8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3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38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38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38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38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384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384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4322" grpId="0"/>
      <p:bldP spid="3384323" grpId="0"/>
      <p:bldP spid="3384324" grpId="0"/>
      <p:bldP spid="3384325" grpId="0"/>
      <p:bldP spid="3384326" grpId="0"/>
      <p:bldP spid="3384327" grpId="0"/>
      <p:bldP spid="3384328" grpId="0"/>
      <p:bldP spid="3384329" grpId="0"/>
      <p:bldP spid="3384330" grpId="0"/>
      <p:bldP spid="3384347" grpId="0" bldLvl="0" animBg="1"/>
      <p:bldP spid="3384351" grpId="0"/>
      <p:bldP spid="3384352" grpId="0"/>
      <p:bldP spid="3384353" grpId="0"/>
      <p:bldP spid="3384354" grpId="0"/>
      <p:bldP spid="3384355" grpId="0"/>
      <p:bldP spid="3384356" grpId="0"/>
      <p:bldP spid="3384357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621030" y="708660"/>
          <a:ext cx="8227695" cy="568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621030" y="779145"/>
            <a:ext cx="1713230" cy="4249420"/>
            <a:chOff x="978" y="1227"/>
            <a:chExt cx="2698" cy="6692"/>
          </a:xfrm>
        </p:grpSpPr>
        <p:sp>
          <p:nvSpPr>
            <p:cNvPr id="27651" name="Text Box 7"/>
            <p:cNvSpPr txBox="1">
              <a:spLocks noChangeArrowheads="1"/>
            </p:cNvSpPr>
            <p:nvPr/>
          </p:nvSpPr>
          <p:spPr bwMode="auto">
            <a:xfrm>
              <a:off x="978" y="1227"/>
              <a:ext cx="1160" cy="6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6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感情在逐渐往上升华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812" y="2723"/>
              <a:ext cx="1865" cy="315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CN" altLang="en-US" sz="13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↑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328295" y="1001395"/>
            <a:ext cx="2244725" cy="8159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16"/>
              </a:avLst>
            </a:prstTxWarp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200" kern="1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见面背景</a:t>
            </a:r>
          </a:p>
        </p:txBody>
      </p:sp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408940" y="2729230"/>
            <a:ext cx="2164080" cy="81470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16"/>
              </a:avLst>
            </a:prstTxWarp>
          </a:bodyPr>
          <a:lstStyle/>
          <a:p>
            <a:pPr algn="ctr"/>
            <a:r>
              <a:rPr lang="zh-CN" altLang="en-US" sz="6600" kern="1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四次流泪</a:t>
            </a:r>
          </a:p>
        </p:txBody>
      </p:sp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4935538" y="1229043"/>
            <a:ext cx="2478087" cy="287337"/>
          </a:xfrm>
          <a:prstGeom prst="rect">
            <a:avLst/>
          </a:prstGeom>
          <a:solidFill>
            <a:srgbClr val="FFFF00"/>
          </a:solidFill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200" kern="10">
                <a:ln w="9525">
                  <a:solidFill>
                    <a:srgbClr val="0000FF"/>
                  </a:solidFill>
                  <a:miter lim="800000"/>
                </a:ln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200" kern="10">
                <a:ln w="9525">
                  <a:solidFill>
                    <a:srgbClr val="0000FF"/>
                  </a:solidFill>
                  <a:miter lim="800000"/>
                </a:ln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祸不单行</a:t>
            </a:r>
            <a:r>
              <a:rPr lang="en-US" altLang="zh-CN" sz="3200" kern="10">
                <a:ln w="9525">
                  <a:solidFill>
                    <a:srgbClr val="0000FF"/>
                  </a:solidFill>
                  <a:miter lim="800000"/>
                </a:ln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3200" kern="10">
                <a:ln w="9525">
                  <a:solidFill>
                    <a:srgbClr val="0000FF"/>
                  </a:solidFill>
                  <a:miter lim="800000"/>
                </a:ln>
                <a:solidFill>
                  <a:schemeClr val="fol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家境惨淡）</a:t>
            </a:r>
          </a:p>
        </p:txBody>
      </p:sp>
      <p:sp>
        <p:nvSpPr>
          <p:cNvPr id="37894" name="WordArt 6"/>
          <p:cNvSpPr>
            <a:spLocks noChangeArrowheads="1" noChangeShapeType="1" noTextEdit="1"/>
          </p:cNvSpPr>
          <p:nvPr/>
        </p:nvSpPr>
        <p:spPr bwMode="auto">
          <a:xfrm>
            <a:off x="408940" y="4782820"/>
            <a:ext cx="2263775" cy="76644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14"/>
              </a:avLst>
            </a:prstTxWarp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6000" kern="1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四个背影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047683" y="4338320"/>
            <a:ext cx="49498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惦记背影（</a:t>
            </a:r>
            <a:r>
              <a:rPr lang="zh-CN" altLang="en-US" sz="3200" b="1">
                <a:solidFill>
                  <a:srgbClr val="00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思念父亲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刻画背影（</a:t>
            </a:r>
            <a:r>
              <a:rPr lang="zh-CN" altLang="en-US" sz="3200" b="1">
                <a:solidFill>
                  <a:srgbClr val="00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望父买橘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惜别背影（</a:t>
            </a:r>
            <a:r>
              <a:rPr lang="zh-CN" altLang="en-US" sz="3200" b="1">
                <a:solidFill>
                  <a:srgbClr val="00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父子分手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再现背影（</a:t>
            </a:r>
            <a:r>
              <a:rPr lang="zh-CN" altLang="en-US" sz="3200" b="1">
                <a:solidFill>
                  <a:srgbClr val="00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别后怀念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2987675" y="2137728"/>
            <a:ext cx="6096000" cy="189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3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悲哀之泪（</a:t>
            </a:r>
            <a:r>
              <a:rPr lang="zh-CN" altLang="en-US" sz="3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见父亲 睹家境 想祖母</a:t>
            </a:r>
            <a:r>
              <a:rPr lang="zh-CN" altLang="en-US" sz="3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3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感动之泪（</a:t>
            </a:r>
            <a:r>
              <a:rPr lang="zh-CN" altLang="en-US" sz="3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望父亲买橘 父子离别</a:t>
            </a:r>
            <a:r>
              <a:rPr lang="zh-CN" altLang="en-US" sz="3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3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感伤之泪（</a:t>
            </a:r>
            <a:r>
              <a:rPr lang="zh-CN" altLang="en-US" sz="3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背影远去依依惜别</a:t>
            </a:r>
            <a:r>
              <a:rPr lang="zh-CN" altLang="en-US" sz="3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3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伤心之泪（</a:t>
            </a:r>
            <a:r>
              <a:rPr lang="zh-CN" altLang="en-US" sz="3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再现背影 泪光莹莹</a:t>
            </a:r>
            <a:r>
              <a:rPr lang="zh-CN" altLang="en-US" sz="3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2987675" y="908050"/>
            <a:ext cx="2057400" cy="9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祖母死了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父亲失业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7892" grpId="0" animBg="1"/>
      <p:bldP spid="37893" grpId="0" bldLvl="0" animBg="1"/>
      <p:bldP spid="37894" grpId="0" animBg="1"/>
      <p:bldP spid="37896" grpId="0" bldLvl="0" animBg="1" autoUpdateAnimBg="0"/>
      <p:bldP spid="37897" grpId="0" bldLvl="0" animBg="1" autoUpdateAnimBg="0"/>
      <p:bldP spid="37898" grpId="0" bldLvl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56945" y="2035810"/>
            <a:ext cx="5908040" cy="339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本文追忆了作者八年前和父亲在浦口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车站分别</a:t>
            </a: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时的情景，刻画了一个感人至深的慈父形象，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表达出真挚深沉的父子之情，抒发了作者对父亲深切的思念之情。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51790" y="596900"/>
            <a:ext cx="2346325" cy="633095"/>
            <a:chOff x="677" y="701"/>
            <a:chExt cx="3695" cy="997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课堂总结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91210" y="876300"/>
            <a:ext cx="7715885" cy="5710555"/>
            <a:chOff x="883" y="1181"/>
            <a:chExt cx="12151" cy="8993"/>
          </a:xfrm>
        </p:grpSpPr>
        <p:sp>
          <p:nvSpPr>
            <p:cNvPr id="2" name="圆角矩形 1"/>
            <p:cNvSpPr/>
            <p:nvPr/>
          </p:nvSpPr>
          <p:spPr>
            <a:xfrm>
              <a:off x="883" y="2716"/>
              <a:ext cx="9564" cy="5964"/>
            </a:xfrm>
            <a:prstGeom prst="round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4" name="图片 2" descr="office6\wpsassist\cache\A000220150322H54PPIC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6800000">
              <a:off x="7180" y="4320"/>
              <a:ext cx="8993" cy="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68300" y="1399540"/>
            <a:ext cx="6193155" cy="500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latinLnBrk="1">
              <a:lnSpc>
                <a:spcPct val="144000"/>
              </a:lnSpc>
            </a:pPr>
            <a:r>
              <a:rPr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关于“父亲”的名言警句</a:t>
            </a:r>
            <a:endParaRPr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atinLnBrk="1">
              <a:lnSpc>
                <a:spcPct val="114000"/>
              </a:lnSpc>
            </a:pPr>
            <a:r>
              <a:rPr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父亲可以牺牲自己的一切，包括自己的生命。                         </a:t>
            </a:r>
          </a:p>
          <a:p>
            <a:pPr algn="r" latinLnBrk="1">
              <a:lnSpc>
                <a:spcPct val="114000"/>
              </a:lnSpc>
            </a:pPr>
            <a:r>
              <a:rPr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（达·芬奇）</a:t>
            </a:r>
          </a:p>
          <a:p>
            <a:pPr algn="l" latinLnBrk="1">
              <a:lnSpc>
                <a:spcPct val="114000"/>
              </a:lnSpc>
            </a:pPr>
            <a:r>
              <a:rPr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父亲的德行是儿子最好的遗产。</a:t>
            </a:r>
          </a:p>
          <a:p>
            <a:pPr algn="r" latinLnBrk="1">
              <a:lnSpc>
                <a:spcPct val="114000"/>
              </a:lnSpc>
            </a:pPr>
            <a:r>
              <a:rPr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（塞万提斯）</a:t>
            </a:r>
          </a:p>
          <a:p>
            <a:pPr latinLnBrk="1">
              <a:lnSpc>
                <a:spcPct val="114000"/>
              </a:lnSpc>
            </a:pPr>
            <a:r>
              <a:rPr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父爱是沉默的，如果你感觉到了，那就不是父爱了！                             </a:t>
            </a:r>
          </a:p>
          <a:p>
            <a:pPr algn="r" latinLnBrk="1">
              <a:lnSpc>
                <a:spcPct val="114000"/>
              </a:lnSpc>
            </a:pPr>
            <a:r>
              <a:rPr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（冰心）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6482715" y="2136140"/>
            <a:ext cx="2623820" cy="353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组合 2"/>
          <p:cNvGrpSpPr/>
          <p:nvPr/>
        </p:nvGrpSpPr>
        <p:grpSpPr>
          <a:xfrm>
            <a:off x="368300" y="433070"/>
            <a:ext cx="2346325" cy="633095"/>
            <a:chOff x="677" y="701"/>
            <a:chExt cx="3695" cy="997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拓展提升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60400" y="1651000"/>
            <a:ext cx="797750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、有感情地朗读课文，体会其中抒发的思想感情。</a:t>
            </a:r>
            <a:endParaRPr lang="en-US" altLang="zh-CN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、小作文：你父母疼爱你的哪件事深深地感动过你？请将事情经过写出来</a:t>
            </a:r>
            <a:r>
              <a:rPr lang="zh-CN" altLang="en-US" sz="3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68300" y="433070"/>
            <a:ext cx="2346325" cy="633095"/>
            <a:chOff x="677" y="701"/>
            <a:chExt cx="3695" cy="997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课后练习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6545" y="428625"/>
            <a:ext cx="4742180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0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曾在清华大学、西南联合大学任教。抗日战争结束后，</a:t>
            </a:r>
            <a:r>
              <a:rPr lang="zh-CN" altLang="en-US" sz="3000" b="1" u="sng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积极支持反对国民党反动统治的学生运动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r>
              <a:rPr lang="en-US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1948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年</a:t>
            </a:r>
            <a:r>
              <a:rPr lang="en-US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8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月因贫病在北平逝世，年仅</a:t>
            </a:r>
            <a:r>
              <a:rPr lang="en-US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50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岁的。毛泽东在</a:t>
            </a:r>
            <a:r>
              <a:rPr lang="en-US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《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别了，司徒雷登</a:t>
            </a:r>
            <a:r>
              <a:rPr lang="en-US" altLang="zh-CN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》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一文中称赞他：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“朱自清一身重病，宁可饿死，不领美国的救济粮</a:t>
            </a:r>
            <a:r>
              <a:rPr lang="zh-CN" altLang="en-US" sz="3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，”“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表现了我们民族的英雄气概”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8725" y="428625"/>
            <a:ext cx="1972310" cy="26466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1035" y="922655"/>
            <a:ext cx="2163445" cy="25520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rcRect l="52700" t="15255" r="6222" b="5476"/>
          <a:stretch>
            <a:fillRect/>
          </a:stretch>
        </p:blipFill>
        <p:spPr>
          <a:xfrm>
            <a:off x="6768465" y="3474720"/>
            <a:ext cx="2406015" cy="31940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rcRect l="6126" t="2046" r="4819" b="4933"/>
          <a:stretch>
            <a:fillRect/>
          </a:stretch>
        </p:blipFill>
        <p:spPr>
          <a:xfrm>
            <a:off x="4933950" y="3075305"/>
            <a:ext cx="2077085" cy="3232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1858645" y="2078355"/>
            <a:ext cx="599821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zh-CN" sz="8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8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谢谢观看！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11"/>
          <p:cNvSpPr>
            <a:spLocks noChangeArrowheads="1"/>
          </p:cNvSpPr>
          <p:nvPr/>
        </p:nvSpPr>
        <p:spPr bwMode="auto">
          <a:xfrm>
            <a:off x="2102485" y="789305"/>
            <a:ext cx="7030085" cy="527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zh-CN" sz="2800" b="1" dirty="0">
                <a:solidFill>
                  <a:srgbClr val="99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kumimoji="1" lang="en-US" altLang="zh-CN" sz="3000" b="1" dirty="0">
                <a:solidFill>
                  <a:srgbClr val="99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kumimoji="1" lang="en-US" altLang="zh-CN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这是一篇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纪实散文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，写于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1925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年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10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月，当时作者在清华大学任教。他到清华大学任教不久，接到父亲来信，信中一些话，使他想起父亲在南京为他送行的背影。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</a:t>
            </a:r>
            <a:r>
              <a:rPr kumimoji="1"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本文是</a:t>
            </a:r>
            <a:r>
              <a:rPr kumimoji="1"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作者追忆八年前的往事</a:t>
            </a:r>
            <a:r>
              <a:rPr kumimoji="1"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kumimoji="1" lang="en-US" altLang="zh-CN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1917</a:t>
            </a:r>
            <a:r>
              <a:rPr kumimoji="1"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年冬，作者</a:t>
            </a:r>
            <a:r>
              <a:rPr kumimoji="1"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祖母去世</a:t>
            </a:r>
            <a:r>
              <a:rPr kumimoji="1"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1"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父亲</a:t>
            </a:r>
            <a:r>
              <a:rPr kumimoji="1"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朱鸿钧原任徐州烟酒公卖局局长，</a:t>
            </a:r>
            <a:r>
              <a:rPr kumimoji="1"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被解职</a:t>
            </a:r>
            <a:r>
              <a:rPr kumimoji="1"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kumimoji="1"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父亲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没有积蓄，两手空空，还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欠下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五百元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外债。</a:t>
            </a:r>
            <a:r>
              <a:rPr kumimoji="1"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文中的“</a:t>
            </a:r>
            <a:r>
              <a:rPr kumimoji="1" lang="zh-CN" altLang="en-US" sz="30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祸不单行</a:t>
            </a:r>
            <a:r>
              <a:rPr kumimoji="1"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kumimoji="1"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正是指这两件事。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31850" y="3071495"/>
            <a:ext cx="681990" cy="2345690"/>
            <a:chOff x="1263" y="4644"/>
            <a:chExt cx="1074" cy="3694"/>
          </a:xfrm>
        </p:grpSpPr>
        <p:pic>
          <p:nvPicPr>
            <p:cNvPr id="9" name="图片 8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47" y="5954"/>
              <a:ext cx="3695" cy="10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275" y="4797"/>
              <a:ext cx="1063" cy="30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背景介绍</a:t>
              </a:r>
            </a:p>
          </p:txBody>
        </p:sp>
      </p:grpSp>
      <p:graphicFrame>
        <p:nvGraphicFramePr>
          <p:cNvPr id="114691" name="Object 2"/>
          <p:cNvGraphicFramePr>
            <a:graphicFrameLocks/>
          </p:cNvGraphicFramePr>
          <p:nvPr/>
        </p:nvGraphicFramePr>
        <p:xfrm>
          <a:off x="251460" y="77470"/>
          <a:ext cx="1851025" cy="2785110"/>
        </p:xfrm>
        <a:graphic>
          <a:graphicData uri="http://schemas.openxmlformats.org/presentationml/2006/ole">
            <p:oleObj spid="_x0000_s9217" r:id="rId4" imgW="1286055" imgH="219047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02005" y="556895"/>
            <a:ext cx="754062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kumimoji="1"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作者当时</a:t>
            </a:r>
            <a:r>
              <a:rPr kumimoji="1"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20</a:t>
            </a:r>
            <a:r>
              <a:rPr kumimoji="1"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岁，在北大哲学系读书，得知祖母去世，从北京赶到徐州与父亲一道回扬州奔丧。到了扬州，父亲将金银首饰都拿出来，又当了一件狐皮袍，才还上欠债。又借钱办了丧事。办完丧事，</a:t>
            </a:r>
            <a:r>
              <a:rPr kumimoji="1"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父亲到南京找工作，作者回北京念书，父子二人便在浦口车站依依惜别</a:t>
            </a:r>
            <a:r>
              <a:rPr kumimoji="1"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想起这些，朱自清不禁泪如泉涌，写下了这篇感情真挚的散文。</a:t>
            </a:r>
          </a:p>
          <a:p>
            <a:pPr>
              <a:lnSpc>
                <a:spcPct val="120000"/>
              </a:lnSpc>
            </a:pPr>
            <a:r>
              <a:rPr kumimoji="1"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《背影》所写的就是这一段史实。</a:t>
            </a:r>
            <a:endParaRPr lang="zh-CN" altLang="en-US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文本框 1"/>
          <p:cNvSpPr txBox="1"/>
          <p:nvPr/>
        </p:nvSpPr>
        <p:spPr>
          <a:xfrm>
            <a:off x="332105" y="1232535"/>
            <a:ext cx="8479155" cy="41871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dirty="0">
                <a:latin typeface="宋体" panose="02010600030101010101" pitchFamily="2" charset="-122"/>
              </a:rPr>
              <a:t>  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1、散文是与诗歌、小说、戏剧并称的一种文学体裁，指不讲究韵律的散体文章，包括杂文、随笔、游记等。是最自由的文体，不讲究音韵，不讲究排比，没有任何的束缚及限制，也是中国最早出现的行文体例。通常一篇散文具有一个或多个中心思想，以抒情、记叙、论理等方式表达。</a:t>
            </a:r>
            <a:b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</a:b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2、散文主要分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叙事性散文，抒情散文，哲理散文，议论性散文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 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4580" name="文本框 2"/>
          <p:cNvSpPr txBox="1"/>
          <p:nvPr/>
        </p:nvSpPr>
        <p:spPr>
          <a:xfrm>
            <a:off x="675005" y="5419725"/>
            <a:ext cx="77930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【特点】形散神聚、意境深邃、语言优美</a:t>
            </a:r>
          </a:p>
        </p:txBody>
      </p:sp>
      <p:sp>
        <p:nvSpPr>
          <p:cNvPr id="24581" name="文本框 1"/>
          <p:cNvSpPr txBox="1"/>
          <p:nvPr/>
        </p:nvSpPr>
        <p:spPr>
          <a:xfrm>
            <a:off x="3969385" y="723265"/>
            <a:ext cx="120491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散 文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86055" y="260350"/>
            <a:ext cx="2346325" cy="583732"/>
            <a:chOff x="923" y="1552"/>
            <a:chExt cx="3695" cy="911"/>
          </a:xfrm>
        </p:grpSpPr>
        <p:pic>
          <p:nvPicPr>
            <p:cNvPr id="2" name="图片 1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3" name="文本框 3"/>
            <p:cNvSpPr txBox="1"/>
            <p:nvPr/>
          </p:nvSpPr>
          <p:spPr>
            <a:xfrm>
              <a:off x="1209" y="1552"/>
              <a:ext cx="2848" cy="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文体介绍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/>
          <p:cNvSpPr txBox="1">
            <a:spLocks noChangeArrowheads="1"/>
          </p:cNvSpPr>
          <p:nvPr/>
        </p:nvSpPr>
        <p:spPr bwMode="auto">
          <a:xfrm>
            <a:off x="3792539" y="1141095"/>
            <a:ext cx="1882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生难字</a:t>
            </a:r>
          </a:p>
        </p:txBody>
      </p:sp>
      <p:sp>
        <p:nvSpPr>
          <p:cNvPr id="8195" name="矩形 1"/>
          <p:cNvSpPr>
            <a:spLocks noChangeArrowheads="1"/>
          </p:cNvSpPr>
          <p:nvPr/>
        </p:nvSpPr>
        <p:spPr bwMode="auto">
          <a:xfrm>
            <a:off x="431483" y="1855894"/>
            <a:ext cx="82804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交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卸</a:t>
            </a:r>
            <a:r>
              <a:rPr lang="zh-CN" altLang="en-US" sz="2800" b="1" dirty="0">
                <a:latin typeface="宋体" panose="02010600030101010101" pitchFamily="2" charset="-122"/>
              </a:rPr>
              <a:t>（    ）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奔丧</a:t>
            </a:r>
            <a:r>
              <a:rPr lang="zh-CN" altLang="en-US" sz="2800" b="1" dirty="0">
                <a:latin typeface="宋体" panose="02010600030101010101" pitchFamily="2" charset="-122"/>
              </a:rPr>
              <a:t>（        ）  狼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藉</a:t>
            </a:r>
            <a:r>
              <a:rPr lang="zh-CN" altLang="en-US" sz="2800" b="1" dirty="0">
                <a:latin typeface="宋体" panose="02010600030101010101" pitchFamily="2" charset="-122"/>
              </a:rPr>
              <a:t>（    ）</a:t>
            </a:r>
            <a:endParaRPr lang="en-US" altLang="zh-CN" sz="2800" b="1" dirty="0">
              <a:latin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赋</a:t>
            </a:r>
            <a:r>
              <a:rPr lang="zh-CN" altLang="en-US" sz="2800" b="1" dirty="0">
                <a:latin typeface="宋体" panose="02010600030101010101" pitchFamily="2" charset="-122"/>
              </a:rPr>
              <a:t>闲（    ）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迂</a:t>
            </a:r>
            <a:r>
              <a:rPr lang="zh-CN" altLang="en-US" sz="2800" b="1" dirty="0">
                <a:latin typeface="宋体" panose="02010600030101010101" pitchFamily="2" charset="-122"/>
              </a:rPr>
              <a:t>腐（    ）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栅</a:t>
            </a:r>
            <a:r>
              <a:rPr lang="zh-CN" altLang="en-US" sz="2800" b="1" dirty="0">
                <a:latin typeface="宋体" panose="02010600030101010101" pitchFamily="2" charset="-122"/>
              </a:rPr>
              <a:t>栏（     ）</a:t>
            </a:r>
            <a:endParaRPr lang="en-US" altLang="zh-CN" sz="2800" b="1" dirty="0">
              <a:latin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琐屑</a:t>
            </a:r>
            <a:r>
              <a:rPr lang="zh-CN" altLang="en-US" sz="2800" b="1" dirty="0">
                <a:latin typeface="宋体" panose="02010600030101010101" pitchFamily="2" charset="-122"/>
              </a:rPr>
              <a:t>（       ）  游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逛</a:t>
            </a:r>
            <a:r>
              <a:rPr lang="zh-CN" altLang="en-US" sz="2800" b="1" dirty="0">
                <a:latin typeface="宋体" panose="02010600030101010101" pitchFamily="2" charset="-122"/>
              </a:rPr>
              <a:t>（     ）  马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褂</a:t>
            </a:r>
            <a:r>
              <a:rPr lang="zh-CN" altLang="en-US" sz="2800" b="1" dirty="0">
                <a:latin typeface="宋体" panose="02010600030101010101" pitchFamily="2" charset="-122"/>
              </a:rPr>
              <a:t>（    ）</a:t>
            </a:r>
            <a:endParaRPr lang="en-US" altLang="zh-CN" sz="2800" b="1" dirty="0">
              <a:latin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踌躇</a:t>
            </a:r>
            <a:r>
              <a:rPr lang="zh-CN" altLang="en-US" sz="2800" b="1" dirty="0">
                <a:latin typeface="宋体" panose="02010600030101010101" pitchFamily="2" charset="-122"/>
              </a:rPr>
              <a:t>（        ）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蹒跚</a:t>
            </a:r>
            <a:r>
              <a:rPr lang="zh-CN" altLang="en-US" sz="2800" b="1" dirty="0">
                <a:latin typeface="宋体" panose="02010600030101010101" pitchFamily="2" charset="-122"/>
              </a:rPr>
              <a:t>（        ）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颓</a:t>
            </a:r>
            <a:r>
              <a:rPr lang="zh-CN" altLang="en-US" sz="2800" b="1" dirty="0">
                <a:latin typeface="宋体" panose="02010600030101010101" pitchFamily="2" charset="-122"/>
              </a:rPr>
              <a:t>唐（   ）</a:t>
            </a:r>
            <a:endParaRPr lang="en-US" altLang="zh-CN" sz="2800" b="1" dirty="0">
              <a:latin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举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箸</a:t>
            </a:r>
            <a:r>
              <a:rPr lang="zh-CN" altLang="en-US" sz="2800" b="1" dirty="0">
                <a:latin typeface="宋体" panose="02010600030101010101" pitchFamily="2" charset="-122"/>
              </a:rPr>
              <a:t>（    ）</a:t>
            </a:r>
            <a:r>
              <a:rPr lang="en-US" altLang="zh-CN" sz="2800" b="1" dirty="0">
                <a:latin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簌</a:t>
            </a:r>
            <a:r>
              <a:rPr lang="zh-CN" altLang="en-US" sz="2800" b="1" dirty="0">
                <a:latin typeface="宋体" panose="02010600030101010101" pitchFamily="2" charset="-122"/>
              </a:rPr>
              <a:t>簌（    ）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拭</a:t>
            </a:r>
            <a:r>
              <a:rPr lang="zh-CN" altLang="en-US" sz="2800" b="1" dirty="0">
                <a:latin typeface="宋体" panose="02010600030101010101" pitchFamily="2" charset="-122"/>
              </a:rPr>
              <a:t>泪（    ）</a:t>
            </a:r>
            <a:endParaRPr lang="en-US" altLang="zh-CN" sz="2800" b="1" dirty="0">
              <a:latin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73851" y="5522385"/>
            <a:ext cx="728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shì</a:t>
            </a:r>
            <a:endParaRPr lang="zh-CN" altLang="en-US" sz="2800" dirty="0">
              <a:solidFill>
                <a:srgbClr val="0000FF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94576" y="3795185"/>
            <a:ext cx="728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ɡuà</a:t>
            </a:r>
            <a:endParaRPr lang="zh-CN" altLang="en-US" sz="2800" dirty="0">
              <a:solidFill>
                <a:srgbClr val="0000FF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83050" y="2114551"/>
            <a:ext cx="1633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bēn</a:t>
            </a: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sān</a:t>
            </a:r>
            <a:r>
              <a:rPr lang="en-US" altLang="zh-CN" sz="2800" b="1" dirty="0" err="1">
                <a:solidFill>
                  <a:srgbClr val="0000FF"/>
                </a:solidFill>
                <a:latin typeface="+mn-ea"/>
                <a:sym typeface="+mn-ea"/>
              </a:rPr>
              <a:t>ɡ</a:t>
            </a:r>
            <a:endParaRPr lang="zh-CN" altLang="en-US" sz="2800" dirty="0">
              <a:solidFill>
                <a:srgbClr val="0000FF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64025" y="2965451"/>
            <a:ext cx="5469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yū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643063" y="2114551"/>
            <a:ext cx="728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xiè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437438" y="2070100"/>
            <a:ext cx="5469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jí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233864" y="5465234"/>
            <a:ext cx="5469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sù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43075" y="2967567"/>
            <a:ext cx="5469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fù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584701" y="3805767"/>
            <a:ext cx="1090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  <a:sym typeface="+mn-ea"/>
              </a:rPr>
              <a:t>ɡuàn</a:t>
            </a:r>
            <a:r>
              <a:rPr lang="en-US" altLang="zh-CN" sz="2800" b="1" dirty="0" err="1">
                <a:solidFill>
                  <a:srgbClr val="0000FF"/>
                </a:solidFill>
                <a:latin typeface="+mn-ea"/>
                <a:sym typeface="+mn-ea"/>
              </a:rPr>
              <a:t>ɡ</a:t>
            </a:r>
            <a:endParaRPr lang="zh-CN" altLang="en-US" sz="2800" dirty="0">
              <a:solidFill>
                <a:srgbClr val="0000FF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520825" y="4669367"/>
            <a:ext cx="16337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chóu chú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594225" y="4671485"/>
            <a:ext cx="16337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pán shān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724651" y="2965451"/>
            <a:ext cx="728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zhà</a:t>
            </a:r>
            <a:endParaRPr lang="zh-CN" altLang="en-US" sz="280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557338" y="3805767"/>
            <a:ext cx="14526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suǒ xiè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643064" y="5545667"/>
            <a:ext cx="728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zhù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620001" y="4641851"/>
            <a:ext cx="728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tuí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82270" y="423545"/>
            <a:ext cx="2346325" cy="717550"/>
            <a:chOff x="923" y="1552"/>
            <a:chExt cx="3695" cy="882"/>
          </a:xfrm>
        </p:grpSpPr>
        <p:pic>
          <p:nvPicPr>
            <p:cNvPr id="3" name="图片 2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208" y="1634"/>
              <a:ext cx="2848" cy="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识文辩词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9" grpId="0"/>
      <p:bldP spid="10" grpId="0"/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45770" y="1400810"/>
            <a:ext cx="8251825" cy="479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交卸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旧时官吏卸职，向后任交代。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祸不单行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不幸的事接连发生。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狼藉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乱七八糟的样子。</a:t>
            </a:r>
            <a:endParaRPr lang="en-US" altLang="zh-CN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簌簌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纷纷落下的样子。</a:t>
            </a:r>
            <a:endParaRPr lang="en-US" altLang="zh-CN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典质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把财产等典当、抵押出去。典，典当。质，抵押。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惨淡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凄惨暗淡，不景气。</a:t>
            </a:r>
            <a:endParaRPr lang="en-US" altLang="zh-CN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踌躇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犹豫。</a:t>
            </a: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3424555" y="551392"/>
            <a:ext cx="22942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词语解释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64b92fb0-f1e5-4030-bc65-d9a69d53d2d6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3984</Words>
  <Application>Microsoft Office PowerPoint</Application>
  <PresentationFormat>全屏显示(4:3)</PresentationFormat>
  <Paragraphs>263</Paragraphs>
  <Slides>40</Slides>
  <Notes>2</Notes>
  <HiddenSlides>0</HiddenSlides>
  <MMClips>1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40</vt:i4>
      </vt:variant>
    </vt:vector>
  </HeadingPairs>
  <TitlesOfParts>
    <vt:vector size="41" baseType="lpstr"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6、这4句朴实而简洁的话包含着父亲怎样的深情？请具体说明。</vt:lpstr>
      <vt:lpstr>幻灯片 22</vt:lpstr>
      <vt:lpstr>③我走了，到那边来信!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9</cp:revision>
  <dcterms:created xsi:type="dcterms:W3CDTF">2019-04-23T03:35:00Z</dcterms:created>
  <dcterms:modified xsi:type="dcterms:W3CDTF">2019-08-27T10:01:10Z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