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2" r:id="rId3"/>
    <p:sldId id="263" r:id="rId4"/>
    <p:sldId id="320" r:id="rId5"/>
    <p:sldId id="264" r:id="rId6"/>
    <p:sldId id="266" r:id="rId7"/>
    <p:sldId id="269" r:id="rId8"/>
    <p:sldId id="351" r:id="rId9"/>
    <p:sldId id="256" r:id="rId10"/>
    <p:sldId id="268" r:id="rId11"/>
    <p:sldId id="258" r:id="rId12"/>
    <p:sldId id="323" r:id="rId13"/>
    <p:sldId id="324" r:id="rId14"/>
    <p:sldId id="326" r:id="rId15"/>
    <p:sldId id="325" r:id="rId16"/>
    <p:sldId id="270" r:id="rId17"/>
    <p:sldId id="271" r:id="rId18"/>
    <p:sldId id="322" r:id="rId19"/>
    <p:sldId id="278" r:id="rId20"/>
    <p:sldId id="279" r:id="rId21"/>
    <p:sldId id="280" r:id="rId22"/>
    <p:sldId id="327" r:id="rId23"/>
    <p:sldId id="281" r:id="rId24"/>
    <p:sldId id="282" r:id="rId25"/>
    <p:sldId id="283" r:id="rId26"/>
    <p:sldId id="333" r:id="rId27"/>
    <p:sldId id="334" r:id="rId28"/>
    <p:sldId id="328" r:id="rId29"/>
    <p:sldId id="287" r:id="rId30"/>
    <p:sldId id="332" r:id="rId31"/>
    <p:sldId id="330" r:id="rId32"/>
    <p:sldId id="261" r:id="rId33"/>
    <p:sldId id="321" r:id="rId34"/>
    <p:sldId id="291" r:id="rId35"/>
    <p:sldId id="331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FF0066"/>
    <a:srgbClr val="000000"/>
    <a:srgbClr val="6600FF"/>
    <a:srgbClr val="FF99FF"/>
    <a:srgbClr val="66FFCC"/>
    <a:srgbClr val="FFFF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206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4BDDBE4E-CEFB-48FB-B3F5-25D19FE704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A446B9C3-3983-4352-84E0-17B444DC41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399D5F4-7B0C-44D6-9E04-6954648D1E5C}" type="slidenum">
              <a:rPr lang="zh-CN" altLang="en-US" smtClean="0"/>
              <a:pPr eaLnBrk="1" hangingPunct="1"/>
              <a:t>1</a:t>
            </a:fld>
            <a:endParaRPr lang="zh-CN" altLang="en-US" smtClean="0"/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mtClean="0"/>
              <a:t>状元成才路</a:t>
            </a:r>
          </a:p>
        </p:txBody>
      </p:sp>
      <p:sp>
        <p:nvSpPr>
          <p:cNvPr id="5125" name="页眉占位符 5"/>
          <p:cNvSpPr>
            <a:spLocks noGrp="1" noChangeArrowheads="1"/>
          </p:cNvSpPr>
          <p:nvPr>
            <p:ph type="hdr" sz="quarter"/>
          </p:nvPr>
        </p:nvSpPr>
        <p:spPr bwMode="auto"/>
        <p:txBody>
          <a:bodyPr wrap="square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40966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4B7B3E-EA9E-4728-ACCE-51FE69A431CF}" type="slidenum">
              <a:rPr lang="zh-CN" altLang="en-US" smtClean="0"/>
              <a:pPr eaLnBrk="1" hangingPunct="1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41990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A3532F-31EA-4DE2-9D1E-A9D34947AE4D}" type="slidenum">
              <a:rPr lang="zh-CN" altLang="en-US" smtClean="0"/>
              <a:pPr eaLnBrk="1" hangingPunct="1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页眉占位符 3"/>
          <p:cNvSpPr>
            <a:spLocks noGrp="1" noChangeArrowheads="1"/>
          </p:cNvSpPr>
          <p:nvPr>
            <p:ph type="hdr" sz="quarter"/>
          </p:nvPr>
        </p:nvSpPr>
        <p:spPr bwMode="auto"/>
        <p:txBody>
          <a:bodyPr wrap="square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mtClean="0"/>
              <a:t>状元成才路</a:t>
            </a:r>
          </a:p>
        </p:txBody>
      </p:sp>
      <p:sp>
        <p:nvSpPr>
          <p:cNvPr id="21508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mtClean="0"/>
              <a:t>状元成才路</a:t>
            </a:r>
          </a:p>
        </p:txBody>
      </p:sp>
      <p:sp>
        <p:nvSpPr>
          <p:cNvPr id="43014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EF38B6D-1B64-4F19-847A-6140B9448058}" type="slidenum">
              <a:rPr lang="zh-CN" altLang="en-US" smtClean="0"/>
              <a:pPr eaLnBrk="1" hangingPunct="1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44038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BE16D3-6E8C-41B9-BB7A-438332150667}" type="slidenum">
              <a:rPr lang="zh-CN" altLang="en-US" smtClean="0"/>
              <a:pPr eaLnBrk="1" hangingPunct="1"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42FF-EB2D-4E4D-BBBA-F15F29B4CF16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B62E4-7886-4821-87C6-6187659F1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 descr="图片R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9" y="-12700"/>
            <a:ext cx="9140825" cy="59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905" y="4975225"/>
            <a:ext cx="9144000" cy="2277110"/>
            <a:chOff x="3" y="7835"/>
            <a:chExt cx="14400" cy="3586"/>
          </a:xfrm>
        </p:grpSpPr>
        <p:grpSp>
          <p:nvGrpSpPr>
            <p:cNvPr id="3" name="组合 2"/>
            <p:cNvGrpSpPr/>
            <p:nvPr/>
          </p:nvGrpSpPr>
          <p:grpSpPr>
            <a:xfrm>
              <a:off x="1155" y="9300"/>
              <a:ext cx="12125" cy="2121"/>
              <a:chOff x="1330" y="9445"/>
              <a:chExt cx="12125" cy="2121"/>
            </a:xfrm>
          </p:grpSpPr>
          <p:pic>
            <p:nvPicPr>
              <p:cNvPr id="2051" name="Picture 5" descr="F:\课件用\图库\PPT背景\白块背景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30" y="10889"/>
                <a:ext cx="12125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直接连接符 6"/>
              <p:cNvCxnSpPr/>
              <p:nvPr/>
            </p:nvCxnSpPr>
            <p:spPr>
              <a:xfrm>
                <a:off x="2983" y="9445"/>
                <a:ext cx="907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2" name="标题 1"/>
            <p:cNvSpPr txBox="1">
              <a:spLocks noChangeArrowheads="1"/>
            </p:cNvSpPr>
            <p:nvPr/>
          </p:nvSpPr>
          <p:spPr bwMode="auto">
            <a:xfrm>
              <a:off x="3" y="7835"/>
              <a:ext cx="14400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5400" b="1" baseline="30000" dirty="0">
                  <a:latin typeface="黑体" panose="02010609060101010101" pitchFamily="49" charset="-122"/>
                  <a:ea typeface="黑体" panose="02010609060101010101" pitchFamily="49" charset="-122"/>
                </a:rPr>
                <a:t>*</a:t>
              </a:r>
              <a:r>
                <a:rPr lang="en-US" altLang="zh-CN" sz="5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5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昆明的雨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2995" y="1611630"/>
            <a:ext cx="6937375" cy="363474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鲜腴：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新鲜肥美。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孟夏：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夏季的第一个月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细碎：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琐碎；细小。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细行；细节。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方比：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比较，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对比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饱涨：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饱满。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密匝匝：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非常浓密的样子。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530283" y="1027007"/>
            <a:ext cx="2552700" cy="58477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词语集注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3855" y="1174538"/>
            <a:ext cx="8447088" cy="109156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ts val="3900"/>
              </a:lnSpc>
              <a:spcBef>
                <a:spcPts val="1200"/>
              </a:spcBef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自由朗读课文，整体把握文章内容。划分层次，概述段落大意。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9270" y="2401570"/>
            <a:ext cx="8230870" cy="1106805"/>
          </a:xfrm>
          <a:prstGeom prst="rect">
            <a:avLst/>
          </a:prstGeom>
          <a:solidFill>
            <a:schemeClr val="bg1">
              <a:alpha val="36000"/>
            </a:schemeClr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第一部分（①、②）：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写作者由画画引出对昆明          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的雨的想念。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点明主题。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270" y="3613150"/>
            <a:ext cx="8230235" cy="1106805"/>
          </a:xfrm>
          <a:prstGeom prst="rect">
            <a:avLst/>
          </a:prstGeom>
          <a:solidFill>
            <a:schemeClr val="bg1">
              <a:alpha val="36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第二部分（</a:t>
            </a:r>
            <a:r>
              <a:rPr lang="en-US" altLang="zh-CN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③—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⑨）：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写昆明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雨季特点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以及雨季的一些植物以及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相关的人和事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954" y="4862196"/>
            <a:ext cx="8231187" cy="1614805"/>
          </a:xfrm>
          <a:prstGeom prst="rect">
            <a:avLst/>
          </a:prstGeom>
          <a:solidFill>
            <a:schemeClr val="bg1">
              <a:alpha val="36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第三部分（</a:t>
            </a:r>
            <a:r>
              <a:rPr lang="zh-CN" altLang="en-US" sz="3000" dirty="0">
                <a:sym typeface="+mn-ea"/>
              </a:rPr>
              <a:t> 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⑩、⑪）：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写在昆明街头雨中景观</a:t>
            </a:r>
            <a:endParaRPr lang="en-US" altLang="zh-CN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及酒店院子饮酒作诗的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往事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。描写雨中的淡淡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乡愁，再次点明“我”对昆明的雨的想念。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9725" y="368300"/>
            <a:ext cx="2346325" cy="645160"/>
            <a:chOff x="923" y="1552"/>
            <a:chExt cx="3695" cy="882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190" y="1594"/>
              <a:ext cx="2848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00"/>
          <p:cNvSpPr txBox="1">
            <a:spLocks noChangeArrowheads="1"/>
          </p:cNvSpPr>
          <p:nvPr/>
        </p:nvSpPr>
        <p:spPr bwMode="auto">
          <a:xfrm>
            <a:off x="641985" y="1005523"/>
            <a:ext cx="7988300" cy="109156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l" eaLnBrk="1" hangingPunct="1">
              <a:lnSpc>
                <a:spcPts val="39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本文题目是《昆明的雨》，请问本文写的仅仅是雨吗？</a:t>
            </a:r>
          </a:p>
        </p:txBody>
      </p:sp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821690" y="2449830"/>
            <a:ext cx="5694045" cy="3046095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还写了仙人掌、各种菌子、杨梅、缅桂花等景物。写了为宁坤作画、和德熙去小酒馆喝酒的事。</a:t>
            </a:r>
          </a:p>
        </p:txBody>
      </p:sp>
      <p:pic>
        <p:nvPicPr>
          <p:cNvPr id="28674" name="Picture 2" descr="http://www.tucoo.com/vector/JapC_Plant/images/BAI01024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4015" y="3646170"/>
            <a:ext cx="2285365" cy="277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00"/>
          <p:cNvSpPr txBox="1"/>
          <p:nvPr/>
        </p:nvSpPr>
        <p:spPr>
          <a:xfrm>
            <a:off x="561340" y="728980"/>
            <a:ext cx="7822565" cy="1091565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ts val="39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昆明的雨为何能让作者如此念念不忘？请找出最能概括其特点的一句。</a:t>
            </a:r>
          </a:p>
        </p:txBody>
      </p:sp>
      <p:sp>
        <p:nvSpPr>
          <p:cNvPr id="11266" name="文本框 1"/>
          <p:cNvSpPr txBox="1"/>
          <p:nvPr/>
        </p:nvSpPr>
        <p:spPr>
          <a:xfrm>
            <a:off x="1020445" y="2181225"/>
            <a:ext cx="6645275" cy="1198880"/>
          </a:xfrm>
          <a:prstGeom prst="rect">
            <a:avLst/>
          </a:prstGeom>
          <a:solidFill>
            <a:schemeClr val="bg1">
              <a:alpha val="14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昆明的雨季是明亮的、丰满的，使人动情的。</a:t>
            </a:r>
          </a:p>
        </p:txBody>
      </p:sp>
      <p:pic>
        <p:nvPicPr>
          <p:cNvPr id="13316" name="图片 3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8108" y="3705860"/>
            <a:ext cx="4089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1126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00"/>
          <p:cNvSpPr txBox="1"/>
          <p:nvPr/>
        </p:nvSpPr>
        <p:spPr>
          <a:xfrm>
            <a:off x="527050" y="350838"/>
            <a:ext cx="8089900" cy="1173480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作者从哪几个方面具体写昆明雨季之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明亮、丰满、使人动情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11266" name="文本框 1"/>
          <p:cNvSpPr txBox="1"/>
          <p:nvPr/>
        </p:nvSpPr>
        <p:spPr>
          <a:xfrm>
            <a:off x="1499870" y="1851025"/>
            <a:ext cx="7310755" cy="4354830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“是下下停停，停停下下，</a:t>
            </a:r>
            <a:r>
              <a:rPr lang="en-US" altLang="zh-CN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...</a:t>
            </a:r>
            <a:r>
              <a:rPr lang="zh-CN" altLang="zh-CN" sz="28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下起来没完”；</a:t>
            </a:r>
          </a:p>
          <a:p>
            <a:pPr>
              <a:lnSpc>
                <a:spcPct val="10000"/>
              </a:lnSpc>
            </a:pPr>
            <a:endParaRPr lang="zh-CN" altLang="zh-CN" sz="28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“草木的枝叶里的水分</a:t>
            </a:r>
            <a:r>
              <a:rPr lang="en-US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...</a:t>
            </a: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近于夸张的旺盛”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“仙人掌多，且极肥大”“昆明</a:t>
            </a: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菌子极多</a:t>
            </a: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“雨季的果子，是杨梅”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“雨季的花是缅桂花”“昆明木香花很多”；</a:t>
            </a:r>
          </a:p>
          <a:p>
            <a:pPr>
              <a:lnSpc>
                <a:spcPct val="20000"/>
              </a:lnSpc>
            </a:pPr>
            <a:endParaRPr lang="zh-CN" altLang="zh-CN" sz="28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炒菌子“这东西这么好吃？！”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“雨，有时是会引起人一点淡淡的乡愁的”</a:t>
            </a:r>
          </a:p>
          <a:p>
            <a:pPr>
              <a:lnSpc>
                <a:spcPct val="12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“四十年后，我还忘不了那天的情味”……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17475" y="1765300"/>
            <a:ext cx="1228090" cy="802640"/>
            <a:chOff x="1259632" y="2643758"/>
            <a:chExt cx="1742688" cy="1008112"/>
          </a:xfrm>
        </p:grpSpPr>
        <p:sp>
          <p:nvSpPr>
            <p:cNvPr id="6" name="心形 5"/>
            <p:cNvSpPr/>
            <p:nvPr/>
          </p:nvSpPr>
          <p:spPr>
            <a:xfrm>
              <a:off x="1259632" y="2643758"/>
              <a:ext cx="1656184" cy="1008112"/>
            </a:xfrm>
            <a:prstGeom prst="heart">
              <a:avLst/>
            </a:prstGeom>
            <a:solidFill>
              <a:srgbClr val="66FFCC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0491" name="TextBox 6"/>
            <p:cNvSpPr txBox="1">
              <a:spLocks noChangeArrowheads="1"/>
            </p:cNvSpPr>
            <p:nvPr/>
          </p:nvSpPr>
          <p:spPr bwMode="auto">
            <a:xfrm>
              <a:off x="1380377" y="2751547"/>
              <a:ext cx="1621943" cy="73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明亮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7"/>
          <p:cNvGrpSpPr/>
          <p:nvPr/>
        </p:nvGrpSpPr>
        <p:grpSpPr bwMode="auto">
          <a:xfrm>
            <a:off x="117475" y="3027680"/>
            <a:ext cx="1228090" cy="802640"/>
            <a:chOff x="1259632" y="2643758"/>
            <a:chExt cx="1742688" cy="1008112"/>
          </a:xfrm>
        </p:grpSpPr>
        <p:sp>
          <p:nvSpPr>
            <p:cNvPr id="4" name="心形 3"/>
            <p:cNvSpPr/>
            <p:nvPr/>
          </p:nvSpPr>
          <p:spPr>
            <a:xfrm>
              <a:off x="1259632" y="2643758"/>
              <a:ext cx="1656184" cy="1008112"/>
            </a:xfrm>
            <a:prstGeom prst="heart">
              <a:avLst/>
            </a:prstGeom>
            <a:solidFill>
              <a:srgbClr val="66FFCC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5" name="TextBox 6"/>
            <p:cNvSpPr txBox="1">
              <a:spLocks noChangeArrowheads="1"/>
            </p:cNvSpPr>
            <p:nvPr/>
          </p:nvSpPr>
          <p:spPr bwMode="auto">
            <a:xfrm>
              <a:off x="1380377" y="2751547"/>
              <a:ext cx="1621943" cy="732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丰满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35560" y="4717415"/>
            <a:ext cx="1417955" cy="1256725"/>
            <a:chOff x="1259632" y="2643758"/>
            <a:chExt cx="1656184" cy="1008112"/>
          </a:xfrm>
        </p:grpSpPr>
        <p:sp>
          <p:nvSpPr>
            <p:cNvPr id="9" name="心形 8"/>
            <p:cNvSpPr/>
            <p:nvPr/>
          </p:nvSpPr>
          <p:spPr>
            <a:xfrm>
              <a:off x="1259632" y="2643758"/>
              <a:ext cx="1656184" cy="1008112"/>
            </a:xfrm>
            <a:prstGeom prst="heart">
              <a:avLst/>
            </a:prstGeom>
            <a:solidFill>
              <a:srgbClr val="66FFCC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1488035" y="2704396"/>
              <a:ext cx="1301454" cy="86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使人动情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00"/>
          <p:cNvSpPr txBox="1"/>
          <p:nvPr/>
        </p:nvSpPr>
        <p:spPr>
          <a:xfrm>
            <a:off x="360680" y="881063"/>
            <a:ext cx="8115300" cy="1091565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ts val="39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这样明亮又丰满的雨季自然是使人动情的，你体会到作者怎样的情感？</a:t>
            </a:r>
          </a:p>
        </p:txBody>
      </p:sp>
      <p:sp>
        <p:nvSpPr>
          <p:cNvPr id="11266" name="文本框 1"/>
          <p:cNvSpPr txBox="1"/>
          <p:nvPr/>
        </p:nvSpPr>
        <p:spPr>
          <a:xfrm>
            <a:off x="1210945" y="2388235"/>
            <a:ext cx="4110990" cy="645160"/>
          </a:xfrm>
          <a:prstGeom prst="rect">
            <a:avLst/>
          </a:prstGeom>
          <a:solidFill>
            <a:schemeClr val="tx1">
              <a:alpha val="12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怀念、喜爱、乡愁</a:t>
            </a:r>
          </a:p>
        </p:txBody>
      </p:sp>
      <p:pic>
        <p:nvPicPr>
          <p:cNvPr id="2" name="Picture 2" descr="http://imglf0.ph.126.net/g22mVG9EI9VryQtwDGDS6A==/390912447665803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3398520"/>
            <a:ext cx="521144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1126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/>
          <p:cNvGrpSpPr/>
          <p:nvPr/>
        </p:nvGrpSpPr>
        <p:grpSpPr bwMode="auto">
          <a:xfrm>
            <a:off x="5765483" y="727500"/>
            <a:ext cx="3359785" cy="5446183"/>
            <a:chOff x="5796136" y="874085"/>
            <a:chExt cx="3359433" cy="4085761"/>
          </a:xfrm>
        </p:grpSpPr>
        <p:grpSp>
          <p:nvGrpSpPr>
            <p:cNvPr id="16390" name="组合 6"/>
            <p:cNvGrpSpPr/>
            <p:nvPr/>
          </p:nvGrpSpPr>
          <p:grpSpPr bwMode="auto">
            <a:xfrm>
              <a:off x="5796136" y="874085"/>
              <a:ext cx="3053952" cy="2281979"/>
              <a:chOff x="5950025" y="997074"/>
              <a:chExt cx="3053952" cy="2281979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/>
              <a:srcRect/>
              <a:stretch>
                <a:fillRect/>
              </a:stretch>
            </p:blipFill>
            <p:spPr bwMode="auto">
              <a:xfrm>
                <a:off x="5950025" y="997074"/>
                <a:ext cx="2602159" cy="228197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395" name="TextBox 8"/>
              <p:cNvSpPr txBox="1">
                <a:spLocks noChangeArrowheads="1"/>
              </p:cNvSpPr>
              <p:nvPr/>
            </p:nvSpPr>
            <p:spPr bwMode="auto">
              <a:xfrm>
                <a:off x="8390631" y="1014513"/>
                <a:ext cx="613346" cy="868919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牛肝菌</a:t>
                </a:r>
              </a:p>
            </p:txBody>
          </p:sp>
        </p:grpSp>
        <p:grpSp>
          <p:nvGrpSpPr>
            <p:cNvPr id="16391" name="组合 9"/>
            <p:cNvGrpSpPr/>
            <p:nvPr/>
          </p:nvGrpSpPr>
          <p:grpSpPr bwMode="auto">
            <a:xfrm>
              <a:off x="5880193" y="3007801"/>
              <a:ext cx="3275376" cy="1952045"/>
              <a:chOff x="5880193" y="3007801"/>
              <a:chExt cx="3275376" cy="1952045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880193" y="3060139"/>
                <a:ext cx="2662118" cy="18997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393" name="TextBox 11"/>
              <p:cNvSpPr txBox="1">
                <a:spLocks noChangeArrowheads="1"/>
              </p:cNvSpPr>
              <p:nvPr/>
            </p:nvSpPr>
            <p:spPr bwMode="auto">
              <a:xfrm>
                <a:off x="8542223" y="3007801"/>
                <a:ext cx="613346" cy="868919"/>
              </a:xfrm>
              <a:prstGeom prst="rect">
                <a:avLst/>
              </a:prstGeom>
              <a:solidFill>
                <a:schemeClr val="bg1">
                  <a:alpha val="36000"/>
                </a:scheme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青头菌</a:t>
                </a:r>
              </a:p>
            </p:txBody>
          </p:sp>
        </p:grpSp>
      </p:grpSp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550545" y="1033780"/>
            <a:ext cx="4866005" cy="156845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题为“昆明的雨”，</a:t>
            </a:r>
          </a:p>
          <a:p>
            <a:pPr>
              <a:lnSpc>
                <a:spcPct val="100000"/>
              </a:lnSpc>
            </a:pPr>
            <a:r>
              <a:rPr lang="zh-CN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文章开篇为什么要描述给</a:t>
            </a:r>
          </a:p>
          <a:p>
            <a:pPr>
              <a:lnSpc>
                <a:spcPct val="100000"/>
              </a:lnSpc>
            </a:pPr>
            <a:r>
              <a:rPr lang="zh-CN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宁坤的画呢？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2727960"/>
            <a:ext cx="5304790" cy="364617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AutoNum type="circleNumDbPlain"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作者所画的是昆明雨季特有的现象与产物，突出昆明多雨的特点；</a:t>
            </a:r>
            <a:endParaRPr lang="en-US" altLang="zh-CN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10000"/>
              </a:lnSpc>
              <a:buFontTx/>
              <a:buAutoNum type="circleNumDbPlain"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为下文做铺垫，引出下文对“昆明的雨”的描述；</a:t>
            </a:r>
            <a:endParaRPr lang="en-US" altLang="zh-CN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10000"/>
              </a:lnSpc>
              <a:buFontTx/>
              <a:buAutoNum type="circleNumDbPlain"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吸引读者，引起读者的阅读兴趣。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81000" y="290195"/>
            <a:ext cx="2346325" cy="645160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190" y="1594"/>
              <a:ext cx="2848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075" y="1503088"/>
            <a:ext cx="2899648" cy="5098611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361950" y="1605915"/>
            <a:ext cx="5579110" cy="489267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本段采用了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抒情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的表达方式，围绕“雨”，突出“想念”二字，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表达了作者对昆明雨季的怀念，引出下文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。本题运用中间句（段）作用分析法。在结构上起到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承上启下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的作用：承接上文的画面介绍，引出下文对“我想念昆明的雨”的缘由的叙写。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3900" y="306070"/>
            <a:ext cx="7696200" cy="1076325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2.第二段运用了何种表达方式?有何作用？在文章结构上有何作用？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14"/>
          <p:cNvSpPr>
            <a:spLocks noChangeArrowheads="1"/>
          </p:cNvSpPr>
          <p:nvPr/>
        </p:nvSpPr>
        <p:spPr bwMode="auto">
          <a:xfrm>
            <a:off x="736600" y="627380"/>
            <a:ext cx="7434263" cy="2011045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3.文中用不少笔墨写了多种植物，这与昆明的雨有什么关系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它们有什么共同特点？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82954" name="Rectangle 14"/>
          <p:cNvSpPr>
            <a:spLocks noChangeArrowheads="1"/>
          </p:cNvSpPr>
          <p:nvPr/>
        </p:nvSpPr>
        <p:spPr bwMode="auto">
          <a:xfrm>
            <a:off x="3894455" y="2823845"/>
            <a:ext cx="4580255" cy="363474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       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这些植物的共同特点是生长旺盛、肥大、滋润。这属于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侧面描写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衬托出昆明的雨季持续时间长、雨水均匀的特点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889" y="2823747"/>
            <a:ext cx="3246985" cy="3167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8295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1997075" y="523029"/>
            <a:ext cx="5289550" cy="58356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段介绍了哪几种菌子？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387668" y="1464734"/>
            <a:ext cx="2138362" cy="3753033"/>
            <a:chOff x="395536" y="1203598"/>
            <a:chExt cx="2139061" cy="2815407"/>
          </a:xfrm>
        </p:grpSpPr>
        <p:pic>
          <p:nvPicPr>
            <p:cNvPr id="2356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5536" y="1203598"/>
              <a:ext cx="2139061" cy="24153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589" name="矩形 2"/>
            <p:cNvSpPr>
              <a:spLocks noChangeArrowheads="1"/>
            </p:cNvSpPr>
            <p:nvPr/>
          </p:nvSpPr>
          <p:spPr bwMode="auto">
            <a:xfrm>
              <a:off x="755576" y="3627440"/>
              <a:ext cx="1250089" cy="391565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牛肝菌</a:t>
              </a:r>
            </a:p>
          </p:txBody>
        </p:sp>
      </p:grpSp>
      <p:grpSp>
        <p:nvGrpSpPr>
          <p:cNvPr id="4" name="组合 4"/>
          <p:cNvGrpSpPr/>
          <p:nvPr/>
        </p:nvGrpSpPr>
        <p:grpSpPr bwMode="auto">
          <a:xfrm>
            <a:off x="3160713" y="2047876"/>
            <a:ext cx="2201862" cy="3757172"/>
            <a:chOff x="2522983" y="958232"/>
            <a:chExt cx="2202318" cy="2818124"/>
          </a:xfrm>
        </p:grpSpPr>
        <p:pic>
          <p:nvPicPr>
            <p:cNvPr id="23560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22983" y="958232"/>
              <a:ext cx="2202318" cy="24238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587" name="矩形 6"/>
            <p:cNvSpPr>
              <a:spLocks noChangeArrowheads="1"/>
            </p:cNvSpPr>
            <p:nvPr/>
          </p:nvSpPr>
          <p:spPr bwMode="auto">
            <a:xfrm>
              <a:off x="2990795" y="3384844"/>
              <a:ext cx="1249939" cy="391512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青头菌</a:t>
              </a:r>
            </a:p>
          </p:txBody>
        </p:sp>
      </p:grpSp>
      <p:grpSp>
        <p:nvGrpSpPr>
          <p:cNvPr id="5" name="组合 1"/>
          <p:cNvGrpSpPr/>
          <p:nvPr/>
        </p:nvGrpSpPr>
        <p:grpSpPr bwMode="auto">
          <a:xfrm>
            <a:off x="5986780" y="2386965"/>
            <a:ext cx="3086735" cy="4011296"/>
            <a:chOff x="5435600" y="1177925"/>
            <a:chExt cx="3341688" cy="3177909"/>
          </a:xfrm>
        </p:grpSpPr>
        <p:grpSp>
          <p:nvGrpSpPr>
            <p:cNvPr id="24582" name="组合 5"/>
            <p:cNvGrpSpPr/>
            <p:nvPr/>
          </p:nvGrpSpPr>
          <p:grpSpPr bwMode="auto">
            <a:xfrm>
              <a:off x="5435600" y="1177925"/>
              <a:ext cx="3341688" cy="3177909"/>
              <a:chOff x="5436096" y="1178158"/>
              <a:chExt cx="3340682" cy="3177212"/>
            </a:xfrm>
          </p:grpSpPr>
          <p:pic>
            <p:nvPicPr>
              <p:cNvPr id="3" name="Picture 6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436096" y="1178158"/>
                <a:ext cx="3340682" cy="275978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4585" name="矩形 9"/>
              <p:cNvSpPr>
                <a:spLocks noChangeArrowheads="1"/>
              </p:cNvSpPr>
              <p:nvPr/>
            </p:nvSpPr>
            <p:spPr bwMode="auto">
              <a:xfrm>
                <a:off x="6473144" y="3941935"/>
                <a:ext cx="1051480" cy="413435"/>
              </a:xfrm>
              <a:prstGeom prst="rect">
                <a:avLst/>
              </a:prstGeom>
              <a:solidFill>
                <a:schemeClr val="bg1">
                  <a:alpha val="17000"/>
                </a:scheme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鸡</a:t>
                </a:r>
              </a:p>
            </p:txBody>
          </p:sp>
        </p:grpSp>
        <p:pic>
          <p:nvPicPr>
            <p:cNvPr id="24583" name="Picture 13" descr="C:\Users\Administrator.PC-20160920KSGF\Desktop\图片1.t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18655" y="4019610"/>
              <a:ext cx="350520" cy="23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3874" y="1388322"/>
            <a:ext cx="8135937" cy="501586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提起昆明，人们首先要说“翠湖”。有李霆锐的湖中亭联：“赤鲤跃碧波，吞却三分明月；红莲开翠海，托来一瓣馨香”。翠湖之美，楼阁屋舍，绿波拥簇，古今多有名士称赞。著名作家汪曾祺先生书写昆明时涉及人文、景物、饮食等几十篇作品。其中《觅我游踪五十年》题诗：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“羁旅天南久未还，故乡无此好湖山。长堤柳色浓如许，觅我游踪五十年。”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这是汪先生对昆明最集中概括的书写称赞。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60680" y="503555"/>
            <a:ext cx="2240915" cy="622300"/>
            <a:chOff x="923" y="1552"/>
            <a:chExt cx="3695" cy="882"/>
          </a:xfrm>
        </p:grpSpPr>
        <p:pic>
          <p:nvPicPr>
            <p:cNvPr id="15" name="图片 1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084" y="1607"/>
              <a:ext cx="3035" cy="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情景导入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107951" y="357718"/>
            <a:ext cx="4384675" cy="4248334"/>
            <a:chOff x="35496" y="269219"/>
            <a:chExt cx="4385113" cy="3187542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269219"/>
              <a:ext cx="4385113" cy="26785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607" name="TextBox 1"/>
            <p:cNvSpPr txBox="1">
              <a:spLocks noChangeArrowheads="1"/>
            </p:cNvSpPr>
            <p:nvPr/>
          </p:nvSpPr>
          <p:spPr bwMode="auto">
            <a:xfrm>
              <a:off x="1527327" y="3018910"/>
              <a:ext cx="1402220" cy="437851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干巴菌</a:t>
              </a:r>
            </a:p>
          </p:txBody>
        </p:sp>
      </p:grpSp>
      <p:grpSp>
        <p:nvGrpSpPr>
          <p:cNvPr id="3" name="组合 3"/>
          <p:cNvGrpSpPr/>
          <p:nvPr/>
        </p:nvGrpSpPr>
        <p:grpSpPr bwMode="auto">
          <a:xfrm>
            <a:off x="4492624" y="2273725"/>
            <a:ext cx="4502150" cy="4365625"/>
            <a:chOff x="4492711" y="1752157"/>
            <a:chExt cx="4502719" cy="3273470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2711" y="2319717"/>
              <a:ext cx="4502719" cy="27059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605" name="TextBox 5"/>
            <p:cNvSpPr txBox="1">
              <a:spLocks noChangeArrowheads="1"/>
            </p:cNvSpPr>
            <p:nvPr/>
          </p:nvSpPr>
          <p:spPr bwMode="auto">
            <a:xfrm>
              <a:off x="6042984" y="1752157"/>
              <a:ext cx="1402257" cy="437574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鸡油菌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5925" y="5401734"/>
            <a:ext cx="7848600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   </a:t>
            </a:r>
          </a:p>
        </p:txBody>
      </p:sp>
      <p:sp>
        <p:nvSpPr>
          <p:cNvPr id="83980" name="Rectangle 13"/>
          <p:cNvSpPr>
            <a:spLocks noChangeArrowheads="1"/>
          </p:cNvSpPr>
          <p:nvPr/>
        </p:nvSpPr>
        <p:spPr bwMode="auto">
          <a:xfrm>
            <a:off x="608965" y="617379"/>
            <a:ext cx="7926388" cy="53848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 5.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作者写昆明的雨却不单纯写雨的特点，还写了昆明的仙人掌、菌子、杨梅、缅桂花等，这样写有什么好处？你受到哪些启发？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这样的写法符合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散文形散而神聚的特点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，从昆明的雨写起，写了昆明雨季的仙人掌、菌子、杨梅、缅桂花和人们的生活等，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使昆明的雨变得饶有情味。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启发：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观察仔细，体验真切，对平常物品如数家珍，写得生动活泼。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/>
          <p:nvPr/>
        </p:nvSpPr>
        <p:spPr>
          <a:xfrm>
            <a:off x="840740" y="1709420"/>
            <a:ext cx="7781925" cy="1296670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40000"/>
              </a:lnSpc>
              <a:buFont typeface="+mj-ea"/>
              <a:buAutoNum type="circleNumDbPlain"/>
            </a:pP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这种东西也能吃</a:t>
            </a: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？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！</a:t>
            </a: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这东西这么好吃？！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98620" y="3597910"/>
            <a:ext cx="4659630" cy="2306955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短短一句话，稍作改动，疑问、惊喜、感叹之情却尽在其中！</a:t>
            </a:r>
          </a:p>
        </p:txBody>
      </p:sp>
      <p:sp>
        <p:nvSpPr>
          <p:cNvPr id="9" name="文本框 100"/>
          <p:cNvSpPr txBox="1"/>
          <p:nvPr/>
        </p:nvSpPr>
        <p:spPr>
          <a:xfrm>
            <a:off x="1213485" y="674370"/>
            <a:ext cx="6525895" cy="583565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6.从词句之中体会作者的思想感情。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65" y="3597910"/>
            <a:ext cx="3894455" cy="236982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2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894399" y="668021"/>
            <a:ext cx="7559675" cy="198628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1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② 雨季的果子，是杨梅。卖杨梅的都是苗族女 </a:t>
            </a:r>
          </a:p>
          <a:p>
            <a:pPr marL="0" indent="0" eaLnBrk="1" hangingPunct="1">
              <a:lnSpc>
                <a:spcPct val="11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孩子，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......</a:t>
            </a: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不时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吆喝</a:t>
            </a: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一声：“卖杨梅——”，</a:t>
            </a:r>
          </a:p>
          <a:p>
            <a:pPr marL="0" indent="0" eaLnBrk="1" hangingPunct="1">
              <a:lnSpc>
                <a:spcPct val="11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声音娇娇的。</a:t>
            </a:r>
            <a:r>
              <a:rPr lang="zh-CN" altLang="zh-CN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她们的声音使得昆明雨季的空</a:t>
            </a:r>
          </a:p>
          <a:p>
            <a:pPr marL="0" indent="0" eaLnBrk="1" hangingPunct="1">
              <a:lnSpc>
                <a:spcPct val="110000"/>
              </a:lnSpc>
              <a:buFont typeface="+mj-ea"/>
              <a:buNone/>
              <a:defRPr/>
            </a:pPr>
            <a:r>
              <a:rPr lang="zh-CN" altLang="zh-CN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气更加柔和了。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74248" y="3527352"/>
            <a:ext cx="3779913" cy="307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4"/>
          <p:cNvGrpSpPr/>
          <p:nvPr/>
        </p:nvGrpSpPr>
        <p:grpSpPr bwMode="auto">
          <a:xfrm>
            <a:off x="7280275" y="2808605"/>
            <a:ext cx="1655445" cy="660400"/>
            <a:chOff x="3438624" y="2722219"/>
            <a:chExt cx="1656184" cy="632559"/>
          </a:xfrm>
        </p:grpSpPr>
        <p:sp>
          <p:nvSpPr>
            <p:cNvPr id="3" name="椭圆形标注 2"/>
            <p:cNvSpPr/>
            <p:nvPr/>
          </p:nvSpPr>
          <p:spPr>
            <a:xfrm>
              <a:off x="3438624" y="2722219"/>
              <a:ext cx="1656184" cy="632559"/>
            </a:xfrm>
            <a:prstGeom prst="wedgeEllipseCallout">
              <a:avLst>
                <a:gd name="adj1" fmla="val -77271"/>
                <a:gd name="adj2" fmla="val -3889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7655" name="TextBox 3"/>
            <p:cNvSpPr txBox="1">
              <a:spLocks noChangeArrowheads="1"/>
            </p:cNvSpPr>
            <p:nvPr/>
          </p:nvSpPr>
          <p:spPr bwMode="auto">
            <a:xfrm>
              <a:off x="3743658" y="2756977"/>
              <a:ext cx="1008866" cy="55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</a:rPr>
                <a:t>衬托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2120" y="3173095"/>
            <a:ext cx="4921885" cy="304419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运用人物的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外貌、语言描写（细节描写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）。用卖花女孩的娇美情态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衬托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出昆明雨季的柔美，抒发作者对昆明的喜爱之情。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/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8480" y="840952"/>
            <a:ext cx="8066088" cy="215836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③ 昆明的杨梅很大，有一个乒乓球那样大，颜色</a:t>
            </a:r>
          </a:p>
          <a:p>
            <a:pPr marL="0" indent="0" eaLnBrk="1" hangingPunct="1">
              <a:lnSpc>
                <a:spcPct val="12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 黑红黑红的，叫做“火炭梅”。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......</a:t>
            </a: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我吃过苏州</a:t>
            </a:r>
          </a:p>
          <a:p>
            <a:pPr marL="0" indent="0" eaLnBrk="1" hangingPunct="1">
              <a:lnSpc>
                <a:spcPct val="12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 洞庭山的杨梅、井冈山的杨梅，好像都比不上</a:t>
            </a:r>
          </a:p>
          <a:p>
            <a:pPr marL="0" indent="0" eaLnBrk="1" hangingPunct="1">
              <a:lnSpc>
                <a:spcPct val="120000"/>
              </a:lnSpc>
              <a:buFont typeface="+mj-ea"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     昆明的火炭梅。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086" y="3434930"/>
            <a:ext cx="3608413" cy="3007009"/>
          </a:xfrm>
          <a:prstGeom prst="teardrop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9255" y="3434715"/>
            <a:ext cx="4620895" cy="245364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：通过与洞庭山的杨梅、井冈山的杨梅对比，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反衬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昆明的火炭梅味道很好。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998220" y="619125"/>
            <a:ext cx="6443980" cy="112458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④ 带着雨珠的缅桂花使我的心软软的，</a:t>
            </a:r>
          </a:p>
          <a:p>
            <a:pPr algn="l">
              <a:lnSpc>
                <a:spcPct val="120000"/>
              </a:lnSpc>
              <a:buClrTx/>
              <a:buSzTx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不是怀人，不是思乡。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345" y="2301240"/>
            <a:ext cx="4775835" cy="265112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      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富有特色的缅桂花，并且带有雨珠，让作者心生柔情，感受到邻居的友善，而非思亲思乡。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220" y="2688590"/>
            <a:ext cx="3491865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993140" y="711200"/>
            <a:ext cx="7157720" cy="60769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buClrTx/>
              <a:buSzTx/>
              <a:buNone/>
              <a:defRPr/>
            </a:pPr>
            <a:r>
              <a:rPr lang="zh-CN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⑤ 一棵木香，爬在架上，把院子遮得严严的。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86175" y="3698875"/>
            <a:ext cx="4775835" cy="265112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      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“爬”“遮”等动词，生动形象地表现出木香的茂盛，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表达了作者的喜爱、赞叹之情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b="4774"/>
          <a:stretch>
            <a:fillRect/>
          </a:stretch>
        </p:blipFill>
        <p:spPr>
          <a:xfrm>
            <a:off x="647065" y="1639570"/>
            <a:ext cx="3848100" cy="274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矩形 14"/>
          <p:cNvSpPr>
            <a:spLocks noChangeArrowheads="1"/>
          </p:cNvSpPr>
          <p:nvPr/>
        </p:nvSpPr>
        <p:spPr bwMode="auto">
          <a:xfrm>
            <a:off x="997585" y="835660"/>
            <a:ext cx="7148195" cy="68199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  <a:defRPr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.如何理解最后这首诗所表达的情感？</a:t>
            </a:r>
          </a:p>
        </p:txBody>
      </p:sp>
      <p:sp>
        <p:nvSpPr>
          <p:cNvPr id="75789" name="Rectangle 14"/>
          <p:cNvSpPr>
            <a:spLocks noChangeArrowheads="1"/>
          </p:cNvSpPr>
          <p:nvPr/>
        </p:nvSpPr>
        <p:spPr bwMode="auto">
          <a:xfrm>
            <a:off x="814070" y="2219643"/>
            <a:ext cx="7736840" cy="265112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“沉沉”既是对漫天细雨的形象描写，也是作者心情的真实写照。这首诗中包含了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作者对昆明那段生活的留恋之情和对那种心境的怀念，以及作者淡淡的乡愁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7578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/>
          <p:cNvSpPr txBox="1"/>
          <p:nvPr/>
        </p:nvSpPr>
        <p:spPr>
          <a:xfrm>
            <a:off x="573405" y="272415"/>
            <a:ext cx="7997825" cy="1863090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文章结尾作者写道：“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我想念昆明的雨。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两次出现，有何不同？</a:t>
            </a:r>
          </a:p>
          <a:p>
            <a:pPr marL="457200" indent="-457200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试分析这一句在内容和结构上有什么作用。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425" y="2520315"/>
            <a:ext cx="6024245" cy="2861310"/>
          </a:xfrm>
          <a:prstGeom prst="rect">
            <a:avLst/>
          </a:prstGeom>
          <a:solidFill>
            <a:schemeClr val="bg1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1)课文开头是想念昆明的雨，</a:t>
            </a:r>
            <a:r>
              <a:rPr lang="zh-CN" altLang="zh-CN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引出下文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对雨的描写；结尾想念的不仅是昆明的雨，还有物、景、人、事，想念的是昆明的民风、人情和当年在那里宁静、恬然的生活。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9635" y="4246880"/>
            <a:ext cx="3083560" cy="2569845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nimBg="1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1986" y="692314"/>
            <a:ext cx="7859713" cy="369252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2)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运用了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反复、抒情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的写作手法。</a:t>
            </a:r>
          </a:p>
          <a:p>
            <a:pPr>
              <a:lnSpc>
                <a:spcPct val="130000"/>
              </a:lnSpc>
            </a:pP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语段的作用：</a:t>
            </a:r>
          </a:p>
          <a:p>
            <a:pPr>
              <a:lnSpc>
                <a:spcPct val="130000"/>
              </a:lnSpc>
            </a:pP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内容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上，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深化主题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，表达作者对“昆明的雨”的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怀念之情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；</a:t>
            </a:r>
            <a:endParaRPr lang="zh-CN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结构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上，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照应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第②段内容，收束全文，使</a:t>
            </a:r>
            <a:r>
              <a:rPr lang="zh-CN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结构显得完整</a:t>
            </a:r>
            <a:r>
              <a:rPr lang="zh-CN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04" name="图片 2" descr="13838796521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185" y="3943985"/>
            <a:ext cx="4270375" cy="272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32094" y="536999"/>
            <a:ext cx="5550169" cy="3799417"/>
            <a:chOff x="292121" y="987574"/>
            <a:chExt cx="5551162" cy="285026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2121" y="987574"/>
              <a:ext cx="4378002" cy="28502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103" name="Text Box 4"/>
            <p:cNvSpPr txBox="1">
              <a:spLocks noChangeArrowheads="1"/>
            </p:cNvSpPr>
            <p:nvPr/>
          </p:nvSpPr>
          <p:spPr bwMode="auto">
            <a:xfrm>
              <a:off x="4741996" y="1450720"/>
              <a:ext cx="1101287" cy="483989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滇池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106739" y="2647739"/>
            <a:ext cx="5927725" cy="3962401"/>
            <a:chOff x="3205919" y="2108832"/>
            <a:chExt cx="5926972" cy="2970858"/>
          </a:xfrm>
        </p:grpSpPr>
        <p:pic>
          <p:nvPicPr>
            <p:cNvPr id="4100" name="Picture 11" descr="http://pic24.nipic.com/20120922/6298817_112240340168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08138" y="2108832"/>
              <a:ext cx="4424753" cy="2970858"/>
            </a:xfrm>
            <a:prstGeom prst="rect">
              <a:avLst/>
            </a:prstGeom>
            <a:noFill/>
            <a:ln>
              <a:noFill/>
            </a:ln>
            <a:effectLst>
              <a:softEdge rad="1778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3205919" y="4022724"/>
              <a:ext cx="1559997" cy="483717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大观楼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文本框 13"/>
          <p:cNvSpPr txBox="1">
            <a:spLocks noChangeArrowheads="1"/>
          </p:cNvSpPr>
          <p:nvPr/>
        </p:nvSpPr>
        <p:spPr bwMode="auto">
          <a:xfrm>
            <a:off x="10761663" y="23399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846" name="文本框 14"/>
          <p:cNvSpPr txBox="1">
            <a:spLocks noChangeArrowheads="1"/>
          </p:cNvSpPr>
          <p:nvPr/>
        </p:nvSpPr>
        <p:spPr bwMode="auto">
          <a:xfrm>
            <a:off x="10561638" y="4170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3" name="Rectangle 13"/>
          <p:cNvSpPr>
            <a:spLocks noChangeArrowheads="1"/>
          </p:cNvSpPr>
          <p:nvPr/>
        </p:nvSpPr>
        <p:spPr bwMode="auto">
          <a:xfrm>
            <a:off x="568960" y="1463040"/>
            <a:ext cx="8049260" cy="489267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运用“以小见大”的手法。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00000"/>
              </a:lnSpc>
              <a:buFontTx/>
              <a:buNone/>
              <a:defRPr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昆明的雨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能对读者产生强大的艺术感染力，就在于作者对“凡人小事”的审视，运用“以小见大”的手法。作者对昆明的爱是深沉的，寄托感情的载体越小，越显出爱的醇厚。仙人掌和青头菌、牛肝菌等各类菌子以及杨梅、缅桂花等，作为承载感情的载体，都具有非凡的意义，它们共同昭示了汪老散文的“凡人小事”之美，共同彰显着汪老对昆明、对生活的热爱。生活的美存在于身边的一草一木中，作者用善于发现美的眼睛捕捉到了它们，然后携来入文，遂成美文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78460" y="401955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写法探究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59410" y="1134110"/>
            <a:ext cx="8147685" cy="5710555"/>
            <a:chOff x="511" y="1181"/>
            <a:chExt cx="12523" cy="8993"/>
          </a:xfrm>
        </p:grpSpPr>
        <p:sp>
          <p:nvSpPr>
            <p:cNvPr id="3" name="圆角矩形 2"/>
            <p:cNvSpPr/>
            <p:nvPr/>
          </p:nvSpPr>
          <p:spPr>
            <a:xfrm>
              <a:off x="511" y="1465"/>
              <a:ext cx="9936" cy="7287"/>
            </a:xfrm>
            <a:prstGeom prst="roundRect">
              <a:avLst/>
            </a:prstGeom>
            <a:solidFill>
              <a:schemeClr val="bg1">
                <a:alpha val="17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7180" y="4320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582930" y="1422400"/>
            <a:ext cx="6017260" cy="44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文章描写了昆明雨季中的仙人掌、菌子、杨梅、缅桂花以及印象深刻的人和事，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表达了作者对昆明的雨的喜爱和怀念之情，以及对宁静、恬然的生活的留恋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9410" y="473075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课堂总结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/>
        </p:nvSpPr>
        <p:spPr>
          <a:xfrm>
            <a:off x="1195389" y="1859281"/>
            <a:ext cx="287337" cy="3168649"/>
          </a:xfrm>
          <a:prstGeom prst="leftBrace">
            <a:avLst>
              <a:gd name="adj1" fmla="val 88532"/>
              <a:gd name="adj2" fmla="val 50000"/>
            </a:avLst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800" b="1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19250" y="1711325"/>
            <a:ext cx="53981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绘画引起对昆明的雨的思念</a:t>
            </a:r>
          </a:p>
        </p:txBody>
      </p:sp>
      <p:grpSp>
        <p:nvGrpSpPr>
          <p:cNvPr id="6" name="组合 10"/>
          <p:cNvGrpSpPr/>
          <p:nvPr/>
        </p:nvGrpSpPr>
        <p:grpSpPr bwMode="auto">
          <a:xfrm>
            <a:off x="7278689" y="1843618"/>
            <a:ext cx="1417637" cy="3649133"/>
            <a:chOff x="7279206" y="1383506"/>
            <a:chExt cx="1416413" cy="2736850"/>
          </a:xfrm>
        </p:grpSpPr>
        <p:sp>
          <p:nvSpPr>
            <p:cNvPr id="5" name="左大括号 4"/>
            <p:cNvSpPr/>
            <p:nvPr/>
          </p:nvSpPr>
          <p:spPr>
            <a:xfrm flipH="1">
              <a:off x="7279206" y="1383506"/>
              <a:ext cx="264883" cy="2736850"/>
            </a:xfrm>
            <a:prstGeom prst="leftBrace">
              <a:avLst>
                <a:gd name="adj1" fmla="val 88532"/>
                <a:gd name="adj2" fmla="val 50000"/>
              </a:avLst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b="1"/>
            </a:p>
          </p:txBody>
        </p:sp>
        <p:sp>
          <p:nvSpPr>
            <p:cNvPr id="36880" name="Text Box 6"/>
            <p:cNvSpPr txBox="1">
              <a:spLocks noChangeArrowheads="1"/>
            </p:cNvSpPr>
            <p:nvPr/>
          </p:nvSpPr>
          <p:spPr bwMode="auto">
            <a:xfrm>
              <a:off x="7528862" y="1492249"/>
              <a:ext cx="1166757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对昆明的热爱</a:t>
              </a:r>
              <a:endPara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/>
              <a:r>
                <a:rPr lang="zh-CN" alt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对生活的热爱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557020" y="2901950"/>
            <a:ext cx="309308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昆明雨季及特色</a:t>
            </a:r>
            <a:endParaRPr lang="zh-CN" altLang="en-US" sz="3200" b="1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与雨有关的事物</a:t>
            </a:r>
            <a:r>
              <a:rPr lang="zh-CN" altLang="en-US" sz="28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36871" name="文本框 4"/>
          <p:cNvSpPr txBox="1">
            <a:spLocks noChangeArrowheads="1"/>
          </p:cNvSpPr>
          <p:nvPr/>
        </p:nvSpPr>
        <p:spPr bwMode="auto">
          <a:xfrm>
            <a:off x="434658" y="2050839"/>
            <a:ext cx="84709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昆明的雨</a:t>
            </a:r>
          </a:p>
        </p:txBody>
      </p:sp>
      <p:grpSp>
        <p:nvGrpSpPr>
          <p:cNvPr id="7" name="组合 7"/>
          <p:cNvGrpSpPr/>
          <p:nvPr/>
        </p:nvGrpSpPr>
        <p:grpSpPr bwMode="auto">
          <a:xfrm>
            <a:off x="4649788" y="2705735"/>
            <a:ext cx="3441700" cy="2419883"/>
            <a:chOff x="4650280" y="1915180"/>
            <a:chExt cx="3441203" cy="1814708"/>
          </a:xfrm>
        </p:grpSpPr>
        <p:sp>
          <p:nvSpPr>
            <p:cNvPr id="36875" name="Text Box 6"/>
            <p:cNvSpPr txBox="1">
              <a:spLocks noChangeArrowheads="1"/>
            </p:cNvSpPr>
            <p:nvPr/>
          </p:nvSpPr>
          <p:spPr bwMode="auto">
            <a:xfrm>
              <a:off x="4912284" y="1915180"/>
              <a:ext cx="1756608" cy="39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仙人掌</a:t>
              </a:r>
            </a:p>
          </p:txBody>
        </p:sp>
        <p:sp>
          <p:nvSpPr>
            <p:cNvPr id="36876" name="Text Box 6"/>
            <p:cNvSpPr txBox="1">
              <a:spLocks noChangeArrowheads="1"/>
            </p:cNvSpPr>
            <p:nvPr/>
          </p:nvSpPr>
          <p:spPr bwMode="auto">
            <a:xfrm>
              <a:off x="4846595" y="3272891"/>
              <a:ext cx="3244888" cy="45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杨梅与缅桂花</a:t>
              </a:r>
            </a:p>
          </p:txBody>
        </p:sp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4848894" y="2577268"/>
              <a:ext cx="1773839" cy="45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昆明菌子</a:t>
              </a:r>
            </a:p>
          </p:txBody>
        </p:sp>
        <p:sp>
          <p:nvSpPr>
            <p:cNvPr id="24" name="左大括号 23"/>
            <p:cNvSpPr/>
            <p:nvPr/>
          </p:nvSpPr>
          <p:spPr>
            <a:xfrm>
              <a:off x="4650280" y="2177088"/>
              <a:ext cx="268248" cy="1544463"/>
            </a:xfrm>
            <a:prstGeom prst="leftBrace">
              <a:avLst>
                <a:gd name="adj1" fmla="val 88532"/>
                <a:gd name="adj2" fmla="val 45710"/>
              </a:avLst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b="1"/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619250" y="4724400"/>
            <a:ext cx="3335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雨中感怀及想念</a:t>
            </a:r>
            <a:endParaRPr lang="zh-CN" altLang="en-US" sz="2800" b="1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3690" y="503555"/>
            <a:ext cx="2346325" cy="583565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14" y="1552"/>
              <a:ext cx="28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3" grpId="0"/>
      <p:bldP spid="36871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2895" y="1242060"/>
            <a:ext cx="8649335" cy="501586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夜阑卧听风吹雨,铁马冰河入梦来。</a:t>
            </a: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        陆游《十一月四日风雨大作》 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好雨知时节,当春乃发生。</a:t>
            </a: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                            杜甫《春夜喜雨》 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七八个星天外,两三点雨山前。</a:t>
            </a: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                            辛弃疾《西江月》 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4.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夜来风雨声,花落知多少。</a:t>
            </a: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                               孟浩然《春晓》 </a:t>
            </a: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5.</a:t>
            </a:r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清明时节雨纷纷,路上行人欲断魂。</a:t>
            </a: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                                                            杜牧《清明》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8300" y="300355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6.qhmsg.com/t019c53948a08ba1ff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1" y="1411819"/>
            <a:ext cx="2447925" cy="38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02574" y="810261"/>
            <a:ext cx="6192837" cy="5677535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推荐阅读：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昆明的雨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推荐理由：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昆明的雨季是明亮的、丰满的，使人动情的。城春草木深，孟夏草木长。昆明的雨季，是浓绿的。草木的枝叶里的水分都到了饱和状态，显示出过分的、近于夸张的旺盛。本书包括：初访福建、翠湖心影、杜甫草堂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三苏词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升庵祠、国子监、昆明的雨、泰山拾零、菏泽游记、天山行色、皖南一到、湘行二记、初识楠溪江、胡同文化。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www.uutrip.net/editor/uploadfile/20141210115728705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320" y="-5715"/>
            <a:ext cx="9153525" cy="6869430"/>
          </a:xfrm>
          <a:prstGeom prst="rect">
            <a:avLst/>
          </a:prstGeom>
          <a:noFill/>
          <a:ln>
            <a:noFill/>
          </a:ln>
          <a:effectLst>
            <a:softEdge rad="368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bbs.clzg.cn/data/attachment/forum/201310/23/220344dzialf6ghvdz77w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414" y="-10372"/>
            <a:ext cx="9180513" cy="6885517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img8.zol.com.cn/bbs/upload/24638/246374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3355" y="-10160"/>
            <a:ext cx="9335770" cy="6881495"/>
          </a:xfrm>
          <a:prstGeom prst="rect">
            <a:avLst/>
          </a:prstGeom>
          <a:noFill/>
          <a:ln>
            <a:noFill/>
          </a:ln>
          <a:effectLst>
            <a:softEdge rad="330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bbs1.djicdn.com/data/attachment/forum/201507/27/161736ufm9xcf08kaf9nh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82550" y="-1905"/>
            <a:ext cx="9226550" cy="6877050"/>
          </a:xfrm>
          <a:prstGeom prst="rect">
            <a:avLst/>
          </a:prstGeom>
          <a:noFill/>
          <a:ln>
            <a:noFill/>
          </a:ln>
          <a:effectLst>
            <a:softEdge rad="215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550" y="1566545"/>
            <a:ext cx="8323580" cy="452310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【汪曾祺】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1920-1997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，江苏高邮人，作家。早年毕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业于西南联大，历任中学教师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、北京市文联干部、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背景文艺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编辑、北京京剧院编辑。在短篇小说创作上颇有成就。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著有小说集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邂逅集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，散文集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浦桥集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，大部分作品收录在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汪曾祺全集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中。被誉为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“抒情的人道主义者，中国最后一个纯粹的文人，中国最后一个士大夫。”。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r="21180" b="4556"/>
          <a:stretch>
            <a:fillRect/>
          </a:stretch>
        </p:blipFill>
        <p:spPr>
          <a:xfrm>
            <a:off x="5991225" y="198120"/>
            <a:ext cx="2795905" cy="264731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37820" y="545465"/>
            <a:ext cx="2183765" cy="583650"/>
            <a:chOff x="923" y="1552"/>
            <a:chExt cx="3695" cy="911"/>
          </a:xfrm>
        </p:grpSpPr>
        <p:pic>
          <p:nvPicPr>
            <p:cNvPr id="5" name="图片 4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6" name="文本框 3"/>
            <p:cNvSpPr txBox="1"/>
            <p:nvPr/>
          </p:nvSpPr>
          <p:spPr>
            <a:xfrm>
              <a:off x="967" y="1552"/>
              <a:ext cx="3121" cy="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128" y="286597"/>
            <a:ext cx="8496300" cy="628523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现代散文的特点：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运用白话文写作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因而平易浅显得多。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作家在散文里表现的个性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比从前的散文来得强。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题材范围的扩大，可以说宇宙之大，苍蝇之微无不可谈。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富有幽默的味道。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人性、社会性和大自然的调和。现代散文的作者处处不忘自我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也处处不忘自然与社会。就是最纯粹的抒情散文里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即使写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风花雪月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也总要点出人与人，人与社会的关系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以抒情怀。一粒沙里看世界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半瓣花上说人情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正是现代散文的特征。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由于现代散文受外国散文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特别是英国的随笔影响很深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因而无论形式还是内容都有欧化的倾向。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8950" y="1349375"/>
            <a:ext cx="8166735" cy="363474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昆明地理位置属北纬亚热带，然而境内大多数地区夏无酷暑，冬无严寒，具有典型的温带气候特点，素以“春城”而享誉中外，春城之雨，润物细无声。本文写于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1984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年，是作者的一篇回忆性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散文。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7020" y="484505"/>
            <a:ext cx="2183765" cy="583650"/>
            <a:chOff x="923" y="1552"/>
            <a:chExt cx="3695" cy="911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6" name="文本框 3"/>
            <p:cNvSpPr txBox="1"/>
            <p:nvPr/>
          </p:nvSpPr>
          <p:spPr>
            <a:xfrm>
              <a:off x="967" y="1552"/>
              <a:ext cx="3121" cy="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写作背景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010" y="3907155"/>
            <a:ext cx="4130675" cy="2764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565150" y="613410"/>
            <a:ext cx="8013700" cy="5631180"/>
          </a:xfrm>
          <a:prstGeom prst="rect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251460"/>
            <a:r>
              <a:rPr lang="en-US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汪曾祺在昆明生活了7年，这在他一生中是一个重要时期。在昆明，他不仅接受了良好的高等教育，结识了许多师长和朋友，开始走上文学创作之路，还结识了后来与他相知相爱的施松卿。对于有着家乡情结的汪曾祺来说，昆明就是他的第二故乡。</a:t>
            </a:r>
          </a:p>
          <a:p>
            <a:r>
              <a:rPr 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汪曾祺73岁生日时曾写下：“往事回思如细雨，旧书重读似春潮。白发无情侵老境，青灯有味忆</a:t>
            </a:r>
            <a:r>
              <a:rPr 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儿时。”汪曾祺晚年的诗文书画中，也随处可见他对故人、故土的魂牵梦绕的怀念之情。基于对昆明的思念，汪曾祺写下了《昆明的雨》这篇文章。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3657919" y="1170518"/>
            <a:ext cx="1882247" cy="58477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生难字</a:t>
            </a:r>
          </a:p>
        </p:txBody>
      </p:sp>
      <p:sp>
        <p:nvSpPr>
          <p:cNvPr id="13316" name="矩形 1"/>
          <p:cNvSpPr>
            <a:spLocks noChangeArrowheads="1"/>
          </p:cNvSpPr>
          <p:nvPr/>
        </p:nvSpPr>
        <p:spPr bwMode="auto">
          <a:xfrm>
            <a:off x="312103" y="1755141"/>
            <a:ext cx="8520112" cy="439991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青头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辟邪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夏（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八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卦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篱笆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晕倒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） 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焖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鸡（     ）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蟹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腿（    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缅甸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）  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腴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碎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饱涨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）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湿（    ）</a:t>
            </a:r>
          </a:p>
        </p:txBody>
      </p:sp>
      <p:sp>
        <p:nvSpPr>
          <p:cNvPr id="9" name="矩形 8"/>
          <p:cNvSpPr/>
          <p:nvPr/>
        </p:nvSpPr>
        <p:spPr>
          <a:xfrm>
            <a:off x="1825626" y="2131485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jūn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07264" y="2095501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mènɡ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68789" y="2144185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bì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xié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82714" y="2948518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ɡuà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73563" y="2978151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lí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bā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96113" y="2948518"/>
            <a:ext cx="909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suàn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4301" y="3852333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yūn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dǎo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79963" y="3841751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mèn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99339" y="3833285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xiè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66838" y="4677833"/>
            <a:ext cx="18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miǎn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diàn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75214" y="4677833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dié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04113" y="4677834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yú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36689" y="5541433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suì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0488" y="5528733"/>
            <a:ext cx="18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bǎo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zhǎn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sym typeface="+mn-ea"/>
              </a:rPr>
              <a:t>ɡ</a:t>
            </a:r>
            <a:endParaRPr lang="zh-CN" altLang="en-US" sz="2800" dirty="0">
              <a:solidFill>
                <a:srgbClr val="0000FF"/>
              </a:solidFill>
              <a:latin typeface="+mn-ea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99339" y="5528733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lín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2270" y="423545"/>
            <a:ext cx="2346325" cy="645160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90" y="1594"/>
              <a:ext cx="2848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识文辩词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 bldLvl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3437</Words>
  <Application>Microsoft Office PowerPoint</Application>
  <PresentationFormat>全屏显示(4:3)</PresentationFormat>
  <Paragraphs>175</Paragraphs>
  <Slides>35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2019-04-30T01:18:00Z</dcterms:created>
  <dcterms:modified xsi:type="dcterms:W3CDTF">2019-08-27T10:01:41Z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