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300" r:id="rId6"/>
    <p:sldId id="263" r:id="rId7"/>
    <p:sldId id="292" r:id="rId8"/>
    <p:sldId id="293" r:id="rId9"/>
    <p:sldId id="325" r:id="rId10"/>
    <p:sldId id="326" r:id="rId11"/>
    <p:sldId id="327" r:id="rId12"/>
    <p:sldId id="328" r:id="rId13"/>
    <p:sldId id="302" r:id="rId14"/>
    <p:sldId id="344" r:id="rId15"/>
    <p:sldId id="264" r:id="rId16"/>
    <p:sldId id="294" r:id="rId17"/>
    <p:sldId id="296" r:id="rId18"/>
    <p:sldId id="329" r:id="rId19"/>
    <p:sldId id="303" r:id="rId20"/>
    <p:sldId id="362" r:id="rId21"/>
    <p:sldId id="334" r:id="rId22"/>
    <p:sldId id="269" r:id="rId23"/>
    <p:sldId id="330" r:id="rId24"/>
    <p:sldId id="331" r:id="rId25"/>
    <p:sldId id="343" r:id="rId26"/>
    <p:sldId id="345" r:id="rId27"/>
    <p:sldId id="346" r:id="rId28"/>
    <p:sldId id="332" r:id="rId29"/>
    <p:sldId id="271" r:id="rId30"/>
    <p:sldId id="268" r:id="rId31"/>
    <p:sldId id="361" r:id="rId32"/>
    <p:sldId id="374" r:id="rId33"/>
  </p:sldIdLst>
  <p:sldSz cx="9144000" cy="6858000" type="screen4x3"/>
  <p:notesSz cx="7104063" cy="10234613"/>
  <p:custDataLst>
    <p:tags r:id="rId3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FF"/>
    <a:srgbClr val="162477"/>
    <a:srgbClr val="DFB5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416" y="-96"/>
      </p:cViewPr>
      <p:guideLst>
        <p:guide orient="horz" pos="211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pPr lvl="0" algn="r" eaLnBrk="1" hangingPunct="1">
                <a:buNone/>
              </a:pPr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A107-9FB9-4111-9C85-51C6129D4533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7C8-B0E5-4E4F-9AFB-89CDCC690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A107-9FB9-4111-9C85-51C6129D4533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7C8-B0E5-4E4F-9AFB-89CDCC690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A107-9FB9-4111-9C85-51C6129D4533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7C8-B0E5-4E4F-9AFB-89CDCC690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A107-9FB9-4111-9C85-51C6129D4533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7C8-B0E5-4E4F-9AFB-89CDCC690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A107-9FB9-4111-9C85-51C6129D4533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7C8-B0E5-4E4F-9AFB-89CDCC690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A107-9FB9-4111-9C85-51C6129D4533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7C8-B0E5-4E4F-9AFB-89CDCC690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A107-9FB9-4111-9C85-51C6129D4533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7C8-B0E5-4E4F-9AFB-89CDCC690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A107-9FB9-4111-9C85-51C6129D4533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7C8-B0E5-4E4F-9AFB-89CDCC690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A107-9FB9-4111-9C85-51C6129D4533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7C8-B0E5-4E4F-9AFB-89CDCC690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A107-9FB9-4111-9C85-51C6129D4533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7C8-B0E5-4E4F-9AFB-89CDCC690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A107-9FB9-4111-9C85-51C6129D4533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E7C8-B0E5-4E4F-9AFB-89CDCC690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A107-9FB9-4111-9C85-51C6129D4533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E7C8-B0E5-4E4F-9AFB-89CDCC6906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中国教育出版网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1" descr="中国教育出版网"/>
          <p:cNvSpPr>
            <a:spLocks noGrp="1"/>
          </p:cNvSpPr>
          <p:nvPr>
            <p:ph type="ctrTitle"/>
          </p:nvPr>
        </p:nvSpPr>
        <p:spPr>
          <a:xfrm>
            <a:off x="677228" y="440690"/>
            <a:ext cx="7651750" cy="1054100"/>
          </a:xfrm>
        </p:spPr>
        <p:txBody>
          <a:bodyPr vert="horz" wrap="square" lIns="68580" tIns="34290" rIns="68580" bIns="34290" anchor="ctr">
            <a:normAutofit fontScale="90000"/>
          </a:bodyPr>
          <a:lstStyle/>
          <a:p>
            <a:pPr eaLnBrk="1" hangingPunct="1">
              <a:buClrTx/>
              <a:buSzTx/>
              <a:buFontTx/>
            </a:pPr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16*</a:t>
            </a:r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孤独之旅</a:t>
            </a:r>
          </a:p>
        </p:txBody>
      </p:sp>
      <p:sp>
        <p:nvSpPr>
          <p:cNvPr id="2052" name="副标题 2" descr="中国教育出版网"/>
          <p:cNvSpPr>
            <a:spLocks noGrp="1"/>
          </p:cNvSpPr>
          <p:nvPr>
            <p:ph type="subTitle" idx="1"/>
          </p:nvPr>
        </p:nvSpPr>
        <p:spPr>
          <a:xfrm>
            <a:off x="5255895" y="1494790"/>
            <a:ext cx="3533140" cy="1243330"/>
          </a:xfrm>
        </p:spPr>
        <p:txBody>
          <a:bodyPr vert="horz" wrap="square" lIns="68580" tIns="34290" rIns="68580" bIns="34290" anchor="t"/>
          <a:lstStyle/>
          <a:p>
            <a:pPr eaLnBrk="1" hangingPunct="1">
              <a:buClrTx/>
              <a:buSzTx/>
              <a:buFontTx/>
            </a:pPr>
            <a:r>
              <a:rPr lang="zh-CN" altLang="en-US" sz="4400" b="1" dirty="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rPr>
              <a:t>曹文轩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457200" y="656590"/>
            <a:ext cx="8229600" cy="2406650"/>
          </a:xfrm>
          <a:solidFill>
            <a:schemeClr val="bg1">
              <a:alpha val="24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dirty="0">
                <a:solidFill>
                  <a:srgbClr val="C00000"/>
                </a:solidFill>
                <a:latin typeface="方正楷体简体" charset="-122"/>
                <a:ea typeface="方正楷体简体" charset="-122"/>
              </a:rPr>
              <a:t>    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（3）言语被大量地省略了。这种省略，只能进一步强化似乎满世界都注满了的孤独。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分析：对陌生环境的不适，被沉重的孤独感所替代。父子俩的生活贫乏、空虚，害怕孤独，可又无法逃避。</a:t>
            </a:r>
          </a:p>
        </p:txBody>
      </p:sp>
      <p:pic>
        <p:nvPicPr>
          <p:cNvPr id="16386" name="图片 99330" descr="芦花荡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683" y="3272790"/>
            <a:ext cx="7315200" cy="2916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628650" y="1154430"/>
            <a:ext cx="7886700" cy="3965575"/>
          </a:xfrm>
          <a:solidFill>
            <a:schemeClr val="bg1">
              <a:alpha val="24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dirty="0">
                <a:solidFill>
                  <a:srgbClr val="C00000"/>
                </a:solidFill>
                <a:latin typeface="方正楷体简体" charset="-122"/>
                <a:ea typeface="方正楷体简体" charset="-122"/>
              </a:rPr>
              <a:t>  </a:t>
            </a:r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（4）后来，父子俩都在心里清楚了这一点：他们已根本不可能回避孤独了。这样反而好了。时间一久，再面对天空的一片浮云，再面对这浩浩荡荡的芦苇，再面对这一缕炊烟，就不再会忽然地恐慌起来。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分析：杜小康和他的父亲已经学会适应现实环境，面对孤独，暗示杜小康正在逐渐适应孤独，逐渐长大。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628650" y="1078230"/>
            <a:ext cx="7886700" cy="4397375"/>
          </a:xfrm>
          <a:solidFill>
            <a:schemeClr val="bg1">
              <a:alpha val="24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dirty="0">
                <a:solidFill>
                  <a:srgbClr val="C00000"/>
                </a:solidFill>
                <a:latin typeface="方正楷体简体" charset="-122"/>
                <a:ea typeface="方正楷体简体" charset="-122"/>
              </a:rPr>
              <a:t>   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（5）杜小康顺手抠了几根白嫩的芦苇根，在嘴里嚼着，望着异乡的天空，心中不免又想起母亲，想起许多油麻地的孩子。但他没有哭。他觉得自己突然地长大了，坚强了。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分析：杜小康经过了暴风雨的考验，在困境中磨炼了自己，终于敢于面对现实并勇敢地战胜了自然界和人生中的风雨，使自己的意志更加坚强了。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77825" y="732790"/>
            <a:ext cx="8281988" cy="754063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buNone/>
            </a:pPr>
            <a:r>
              <a:rPr lang="en-US" altLang="zh-CN" sz="2800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2.根据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你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文章内容的理解，说说文中的杜小康是一个怎样的孩子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17410" name="文本框 4" descr="中国教育出版网"/>
          <p:cNvSpPr txBox="1"/>
          <p:nvPr/>
        </p:nvSpPr>
        <p:spPr>
          <a:xfrm>
            <a:off x="484188" y="2012315"/>
            <a:ext cx="8175625" cy="2784475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   </a:t>
            </a:r>
            <a:r>
              <a:rPr lang="zh-CN" altLang="zh-CN" sz="28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 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他是一个热爱大自然、热爱生活的孩子。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他是一个不怕困难，并能在困难中成长，越磨炼越坚强的孩子。</a:t>
            </a:r>
          </a:p>
          <a:p>
            <a:pPr>
              <a:lnSpc>
                <a:spcPts val="3500"/>
              </a:lnSpc>
            </a:pP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  他是一个碰到困难不退缩，遇到委屈不怨天尤人，遭到挫折不颓唐，勇敢积极地面对一切挑战的坚强的孩</a:t>
            </a:r>
            <a:r>
              <a:rPr lang="zh-CN" altLang="zh-CN" sz="28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  <p:bldP spid="174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表格 98305"/>
          <p:cNvGraphicFramePr/>
          <p:nvPr/>
        </p:nvGraphicFramePr>
        <p:xfrm>
          <a:off x="588963" y="817880"/>
          <a:ext cx="7777480" cy="5222240"/>
        </p:xfrm>
        <a:graphic>
          <a:graphicData uri="http://schemas.openxmlformats.org/drawingml/2006/table">
            <a:tbl>
              <a:tblPr/>
              <a:tblGrid>
                <a:gridCol w="3844290"/>
                <a:gridCol w="3933190"/>
              </a:tblGrid>
              <a:tr h="676275">
                <a:tc>
                  <a:txBody>
                    <a:bodyPr/>
                    <a:lstStyle>
                      <a:lvl1pPr marL="457200" lvl="0" indent="-4565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803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黑体" panose="02010609060101010101" charset="-122"/>
                        </a:rPr>
                        <a:t>不同阶段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57200" lvl="0" indent="-4565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803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 dirty="0">
                          <a:ea typeface="黑体" panose="02010609060101010101" charset="-122"/>
                        </a:rPr>
                        <a:t>不同心理感受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06450">
                <a:tc>
                  <a:txBody>
                    <a:bodyPr/>
                    <a:lstStyle>
                      <a:lvl1pPr marL="457200" lvl="0" indent="-4565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803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dirty="0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57200" lvl="0" indent="-4565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803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78205">
                <a:tc>
                  <a:txBody>
                    <a:bodyPr/>
                    <a:lstStyle>
                      <a:lvl1pPr marL="457200" lvl="0" indent="-4565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803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dirty="0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57200" lvl="0" indent="-4565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803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904240">
                <a:tc>
                  <a:txBody>
                    <a:bodyPr/>
                    <a:lstStyle>
                      <a:lvl1pPr marL="457200" lvl="0" indent="-4565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803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dirty="0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57200" lvl="0" indent="-4565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803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900430">
                <a:tc>
                  <a:txBody>
                    <a:bodyPr/>
                    <a:lstStyle>
                      <a:lvl1pPr marL="457200" lvl="0" indent="-4565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803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dirty="0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57200" lvl="0" indent="-4565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803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056640">
                <a:tc>
                  <a:txBody>
                    <a:bodyPr/>
                    <a:lstStyle>
                      <a:lvl1pPr marL="457200" lvl="0" indent="-4565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803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dirty="0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57200" lvl="0" indent="-4565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990600" lvl="1" indent="-3803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524000" lvl="2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2133600" lvl="3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743200" lvl="4" indent="-304165" algn="l" defTabSz="1219200" eaLnBrk="1" fontAlgn="base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32" name="文本框 98328"/>
          <p:cNvSpPr txBox="1"/>
          <p:nvPr/>
        </p:nvSpPr>
        <p:spPr>
          <a:xfrm>
            <a:off x="703263" y="1558925"/>
            <a:ext cx="3686175" cy="55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宋体" panose="02010600030101010101" pitchFamily="2" charset="-122"/>
              </a:rPr>
              <a:t>离开油麻地，出发时</a:t>
            </a:r>
          </a:p>
        </p:txBody>
      </p:sp>
      <p:sp>
        <p:nvSpPr>
          <p:cNvPr id="17433" name="文本框 98329"/>
          <p:cNvSpPr txBox="1"/>
          <p:nvPr/>
        </p:nvSpPr>
        <p:spPr>
          <a:xfrm>
            <a:off x="703263" y="2441575"/>
            <a:ext cx="3686175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宋体" panose="02010600030101010101" pitchFamily="2" charset="-122"/>
              </a:rPr>
              <a:t>到达目的地</a:t>
            </a:r>
            <a:r>
              <a:rPr lang="en-US" altLang="zh-CN" sz="3000" b="1" dirty="0">
                <a:latin typeface="宋体" panose="02010600030101010101" pitchFamily="2" charset="-122"/>
              </a:rPr>
              <a:t>—</a:t>
            </a:r>
            <a:r>
              <a:rPr lang="zh-CN" altLang="en-US" sz="3000" b="1" dirty="0">
                <a:latin typeface="宋体" panose="02010600030101010101" pitchFamily="2" charset="-122"/>
              </a:rPr>
              <a:t>芦荡时</a:t>
            </a:r>
          </a:p>
        </p:txBody>
      </p:sp>
      <p:sp>
        <p:nvSpPr>
          <p:cNvPr id="17434" name="文本框 98330"/>
          <p:cNvSpPr txBox="1"/>
          <p:nvPr/>
        </p:nvSpPr>
        <p:spPr>
          <a:xfrm>
            <a:off x="688975" y="3351213"/>
            <a:ext cx="3327400" cy="55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宋体" panose="02010600030101010101" pitchFamily="2" charset="-122"/>
              </a:rPr>
              <a:t>在芦荡安顿下来时</a:t>
            </a:r>
          </a:p>
        </p:txBody>
      </p:sp>
      <p:sp>
        <p:nvSpPr>
          <p:cNvPr id="17435" name="矩形 98331"/>
          <p:cNvSpPr/>
          <p:nvPr/>
        </p:nvSpPr>
        <p:spPr>
          <a:xfrm>
            <a:off x="703263" y="4187825"/>
            <a:ext cx="3009900" cy="55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latin typeface="宋体" panose="02010600030101010101" pitchFamily="2" charset="-122"/>
              </a:rPr>
              <a:t>在芦荡时间一久</a:t>
            </a:r>
          </a:p>
        </p:txBody>
      </p:sp>
      <p:sp>
        <p:nvSpPr>
          <p:cNvPr id="17436" name="矩形 98332"/>
          <p:cNvSpPr/>
          <p:nvPr/>
        </p:nvSpPr>
        <p:spPr>
          <a:xfrm>
            <a:off x="688975" y="5249863"/>
            <a:ext cx="2608263" cy="55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latin typeface="宋体" panose="02010600030101010101" pitchFamily="2" charset="-122"/>
              </a:rPr>
              <a:t>经历暴风雨后</a:t>
            </a:r>
          </a:p>
        </p:txBody>
      </p:sp>
      <p:sp>
        <p:nvSpPr>
          <p:cNvPr id="25629" name="文本框 113693"/>
          <p:cNvSpPr txBox="1"/>
          <p:nvPr/>
        </p:nvSpPr>
        <p:spPr>
          <a:xfrm>
            <a:off x="4916488" y="1558925"/>
            <a:ext cx="2743200" cy="55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茫然和恐惧</a:t>
            </a:r>
          </a:p>
        </p:txBody>
      </p:sp>
      <p:sp>
        <p:nvSpPr>
          <p:cNvPr id="25630" name="文本框 113694"/>
          <p:cNvSpPr txBox="1"/>
          <p:nvPr/>
        </p:nvSpPr>
        <p:spPr>
          <a:xfrm>
            <a:off x="4997450" y="2441575"/>
            <a:ext cx="27432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害怕和胆怯</a:t>
            </a:r>
          </a:p>
        </p:txBody>
      </p:sp>
      <p:sp>
        <p:nvSpPr>
          <p:cNvPr id="25631" name="文本框 113695"/>
          <p:cNvSpPr txBox="1"/>
          <p:nvPr/>
        </p:nvSpPr>
        <p:spPr>
          <a:xfrm>
            <a:off x="4916488" y="3351213"/>
            <a:ext cx="2743200" cy="55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孤独</a:t>
            </a:r>
          </a:p>
        </p:txBody>
      </p:sp>
      <p:sp>
        <p:nvSpPr>
          <p:cNvPr id="25632" name="文本框 113696"/>
          <p:cNvSpPr txBox="1"/>
          <p:nvPr/>
        </p:nvSpPr>
        <p:spPr>
          <a:xfrm>
            <a:off x="4997450" y="4187825"/>
            <a:ext cx="3067050" cy="55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不再忽然地恐慌</a:t>
            </a:r>
          </a:p>
        </p:txBody>
      </p:sp>
      <p:sp>
        <p:nvSpPr>
          <p:cNvPr id="113698" name="文本框 113697"/>
          <p:cNvSpPr txBox="1"/>
          <p:nvPr/>
        </p:nvSpPr>
        <p:spPr>
          <a:xfrm>
            <a:off x="4997450" y="5249863"/>
            <a:ext cx="2743200" cy="55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坚强、长大</a:t>
            </a:r>
          </a:p>
        </p:txBody>
      </p:sp>
      <p:sp>
        <p:nvSpPr>
          <p:cNvPr id="15361" name="矩形 100353"/>
          <p:cNvSpPr/>
          <p:nvPr/>
        </p:nvSpPr>
        <p:spPr>
          <a:xfrm>
            <a:off x="2306955" y="137795"/>
            <a:ext cx="4341813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分析杜小康的心理活动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2" grpId="0"/>
      <p:bldP spid="17433" grpId="0"/>
      <p:bldP spid="17434" grpId="0"/>
      <p:bldP spid="17435" grpId="0"/>
      <p:bldP spid="17436" grpId="0"/>
      <p:bldP spid="25629" grpId="0"/>
      <p:bldP spid="25630" grpId="0"/>
      <p:bldP spid="25631" grpId="0"/>
      <p:bldP spid="25632" grpId="0"/>
      <p:bldP spid="113698" grpId="0"/>
      <p:bldP spid="153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621348" y="1516698"/>
            <a:ext cx="8096250" cy="1065212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1.赏析第4段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对鸭群的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细致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描写。</a:t>
            </a:r>
          </a:p>
        </p:txBody>
      </p:sp>
      <p:sp>
        <p:nvSpPr>
          <p:cNvPr id="18437" name="文本框 1" descr="中国教育出版网"/>
          <p:cNvSpPr txBox="1"/>
          <p:nvPr/>
        </p:nvSpPr>
        <p:spPr>
          <a:xfrm>
            <a:off x="327025" y="2286000"/>
            <a:ext cx="8326438" cy="3233420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8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这段描写细致入微，有鸭群全景，也有每只鸭子的分镜头，属于自然环境描写。</a:t>
            </a:r>
          </a:p>
          <a:p>
            <a:pPr>
              <a:lnSpc>
                <a:spcPts val="3500"/>
              </a:lnSpc>
            </a:pP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“鸭群在船前形成一个倒置的扇面形”“每只鸭子本身，</a:t>
            </a:r>
          </a:p>
          <a:p>
            <a:pPr>
              <a:lnSpc>
                <a:spcPts val="3500"/>
              </a:lnSpc>
            </a:pP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又有着自己用身体分开的小扇面形水流”，这里以“扇面形”比喻鸭群前进的队形和水流的形状，准确形象，也</a:t>
            </a:r>
            <a:r>
              <a:rPr lang="zh-CN" altLang="en-US" sz="2800" b="1" kern="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象征着杜雍和前行的决心。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7025" y="584200"/>
            <a:ext cx="2344738" cy="698500"/>
            <a:chOff x="677" y="589"/>
            <a:chExt cx="3695" cy="1103"/>
          </a:xfrm>
        </p:grpSpPr>
        <p:pic>
          <p:nvPicPr>
            <p:cNvPr id="20487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8" name="文本框 3"/>
            <p:cNvSpPr txBox="1"/>
            <p:nvPr/>
          </p:nvSpPr>
          <p:spPr>
            <a:xfrm>
              <a:off x="852" y="681"/>
              <a:ext cx="3303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课文赏析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p"/>
      <p:bldP spid="1843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228600" y="791210"/>
            <a:ext cx="8537575" cy="1597025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怎样理解第43段中“它们才忽然觉得自己已成了无家的漂游者了。它们将主人的船团团围住，唯恐自己与这条唯一能使它们感到还有依托的小船分开”两句话。</a:t>
            </a:r>
          </a:p>
        </p:txBody>
      </p:sp>
      <p:sp>
        <p:nvSpPr>
          <p:cNvPr id="19458" name="文本框 1" descr="中国教育出版网"/>
          <p:cNvSpPr txBox="1"/>
          <p:nvPr/>
        </p:nvSpPr>
        <p:spPr>
          <a:xfrm>
            <a:off x="466725" y="2698750"/>
            <a:ext cx="8462963" cy="1886585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8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运用</a:t>
            </a:r>
            <a:r>
              <a:rPr lang="zh-CN" altLang="en-US" sz="2800" b="1" kern="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拟人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的修辞手法写鸭子，物犹如此，人何以堪?连鸭子都感受到了漂泊的孤寂、痛苦，更何况小小年纪的杜小康?这里用鸭子的恐慌来</a:t>
            </a:r>
            <a:r>
              <a:rPr lang="zh-CN" altLang="en-US" sz="2800" b="1" kern="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衬托杜小康在这看似与世隔绝的孤独境界中漂泊的恐惧和迷茫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800" b="1" dirty="0">
              <a:solidFill>
                <a:srgbClr val="C00000"/>
              </a:solidFill>
              <a:latin typeface="宋体" panose="02010600030101010101" pitchFamily="2" charset="-122"/>
              <a:ea typeface="楷体_GB2312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build="p"/>
      <p:bldP spid="1945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02578" y="952818"/>
            <a:ext cx="8537575" cy="1065212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简要赏析第21段中比喻手法的表达效果。</a:t>
            </a:r>
          </a:p>
        </p:txBody>
      </p:sp>
      <p:sp>
        <p:nvSpPr>
          <p:cNvPr id="20482" name="文本框 1" descr="中国教育出版网"/>
          <p:cNvSpPr txBox="1"/>
          <p:nvPr/>
        </p:nvSpPr>
        <p:spPr>
          <a:xfrm>
            <a:off x="415925" y="2017713"/>
            <a:ext cx="8177213" cy="3233420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8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本段中运用</a:t>
            </a:r>
            <a:r>
              <a:rPr lang="zh-CN" altLang="en-US" sz="2800" b="1" kern="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比喻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修辞手法，把芦苇比作“绿色的浪潮”，写出了芦苇的动态美；把“芦荡”比作“万重大山”，写出了芦荡的繁茂厚密。这片大得望不到边际的芦苇反衬出船的孤小，给杜小康的心灵造成一种压迫感，以致感觉自己“永远逃不走了”，形象地</a:t>
            </a:r>
            <a:r>
              <a:rPr lang="zh-CN" altLang="en-US" sz="2800" b="1" kern="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表现出陌生的环境给他带来的沉重、压抑、恐惧的心理感受。</a:t>
            </a:r>
            <a:endParaRPr lang="zh-CN" altLang="en-US" sz="2800" b="1" kern="0" dirty="0">
              <a:solidFill>
                <a:srgbClr val="0000FF"/>
              </a:solidFill>
              <a:latin typeface="宋体" panose="02010600030101010101" pitchFamily="2" charset="-122"/>
              <a:ea typeface="楷体_GB2312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  <p:bldP spid="2048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166370" y="988378"/>
            <a:ext cx="8537575" cy="1065212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4.第36段中有四个“黑”，哪些是实指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哪些是虚指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作者这样肆意渲染，有什么作用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</a:p>
        </p:txBody>
      </p:sp>
      <p:sp>
        <p:nvSpPr>
          <p:cNvPr id="21506" name="文本框 1" descr="中国教育出版网"/>
          <p:cNvSpPr txBox="1"/>
          <p:nvPr/>
        </p:nvSpPr>
        <p:spPr>
          <a:xfrm>
            <a:off x="339725" y="2473325"/>
            <a:ext cx="8555990" cy="2335530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8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前面三个“黑”都是</a:t>
            </a:r>
            <a:r>
              <a:rPr lang="zh-CN" altLang="en-US" sz="2800" b="1" kern="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实指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，后一个“黑”是</a:t>
            </a:r>
            <a:r>
              <a:rPr lang="zh-CN" altLang="en-US" sz="2800" b="1" kern="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虚指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>
              <a:lnSpc>
                <a:spcPts val="3500"/>
              </a:lnSpc>
            </a:pP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作者肆意渲染暴风雨的可怕，目的是为下文“找鸭迷路”的情节</a:t>
            </a:r>
            <a:r>
              <a:rPr lang="zh-CN" altLang="en-US" sz="2800" b="1" kern="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做好铺垫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；同时也借这样恶劣的环境来</a:t>
            </a:r>
            <a:r>
              <a:rPr lang="zh-CN" altLang="en-US" sz="2800" b="1" kern="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烘托杜小康坚强、勇敢的性格，表现人公在风雨中成长的主旨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800" b="1" dirty="0">
              <a:solidFill>
                <a:srgbClr val="C00000"/>
              </a:solidFill>
              <a:latin typeface="宋体" panose="02010600030101010101" pitchFamily="2" charset="-122"/>
              <a:ea typeface="楷体_GB2312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p"/>
      <p:bldP spid="2150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265113" y="969963"/>
            <a:ext cx="8537575" cy="1065212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5.分析句子的含义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杜雍和从儿子手中接过还有点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儿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温热的蛋，嘴里不住地说:“下蛋了，下蛋了……”</a:t>
            </a:r>
          </a:p>
        </p:txBody>
      </p:sp>
      <p:sp>
        <p:nvSpPr>
          <p:cNvPr id="21506" name="文本框 1" descr="中国教育出版网"/>
          <p:cNvSpPr txBox="1"/>
          <p:nvPr/>
        </p:nvSpPr>
        <p:spPr>
          <a:xfrm>
            <a:off x="339725" y="2560638"/>
            <a:ext cx="8462963" cy="2335530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8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句中的“蛋”既实指鸭蛋，也</a:t>
            </a:r>
            <a:r>
              <a:rPr lang="zh-CN" altLang="en-US" sz="2800" b="1" kern="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喻指父子俩的劳动成果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。杜雍和觉得自己带儿子放鸭终于有了收获，内心的喜悦之情从言语中充分流露出来。同时</a:t>
            </a:r>
            <a:r>
              <a:rPr lang="zh-CN" altLang="en-US" sz="2800" b="1" kern="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也暗示了杜小康在经受了放鸭生活的艰辛与孤独的磨炼后，终于长大了。</a:t>
            </a:r>
            <a:endParaRPr lang="zh-CN" altLang="en-US" sz="2800" b="1" kern="0" dirty="0">
              <a:solidFill>
                <a:srgbClr val="0000FF"/>
              </a:solidFill>
              <a:latin typeface="宋体" panose="02010600030101010101" pitchFamily="2" charset="-122"/>
              <a:ea typeface="楷体_GB2312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  <p:bldP spid="2150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 descr="中国教育出版网"/>
          <p:cNvSpPr>
            <a:spLocks noGrp="1"/>
          </p:cNvSpPr>
          <p:nvPr>
            <p:ph idx="1"/>
          </p:nvPr>
        </p:nvSpPr>
        <p:spPr>
          <a:xfrm>
            <a:off x="149860" y="1511935"/>
            <a:ext cx="4783455" cy="4859655"/>
          </a:xfrm>
          <a:solidFill>
            <a:schemeClr val="bg1">
              <a:alpha val="24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buNone/>
            </a:pPr>
            <a:r>
              <a:rPr lang="zh-CN" altLang="zh-CN" sz="2400" dirty="0"/>
              <a:t>       </a:t>
            </a:r>
            <a:r>
              <a:rPr lang="zh-CN" altLang="zh-CN" sz="2800" b="1" dirty="0"/>
              <a:t> </a:t>
            </a:r>
            <a:r>
              <a:rPr lang="zh-CN" altLang="zh-CN" b="1" dirty="0">
                <a:solidFill>
                  <a:srgbClr val="FF0000"/>
                </a:solidFill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曹文轩】</a:t>
            </a:r>
            <a:r>
              <a:rPr lang="zh-CN" altLang="zh-CN" sz="3000" b="1" dirty="0">
                <a:latin typeface="宋体" panose="02010600030101010101" pitchFamily="2" charset="-122"/>
              </a:rPr>
              <a:t>1954年</a:t>
            </a:r>
          </a:p>
          <a:p>
            <a:pPr marL="0" indent="0" eaLnBrk="1" hangingPunct="1">
              <a:buNone/>
            </a:pPr>
            <a:r>
              <a:rPr lang="zh-CN" altLang="zh-CN" sz="3000" b="1" dirty="0">
                <a:latin typeface="宋体" panose="02010600030101010101" pitchFamily="2" charset="-122"/>
              </a:rPr>
              <a:t>生于江苏盐城。当代作家儿童文学家，是中国少年写作的积极倡导者和推动者。主要作品有</a:t>
            </a:r>
            <a:r>
              <a:rPr lang="zh-CN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《草房子》</a:t>
            </a:r>
            <a:r>
              <a:rPr lang="zh-CN" altLang="zh-CN" sz="3000" b="1" dirty="0">
                <a:latin typeface="宋体" panose="02010600030101010101" pitchFamily="2" charset="-122"/>
              </a:rPr>
              <a:t>《青铜葵花》《山羊不吃天堂草》 《根鸟》等。</a:t>
            </a: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3000" b="1" dirty="0">
                <a:latin typeface="宋体" panose="02010600030101010101" pitchFamily="2" charset="-122"/>
              </a:rPr>
              <a:t>    </a:t>
            </a:r>
            <a:r>
              <a:rPr lang="zh-CN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2016年4月4日</a:t>
            </a:r>
            <a:r>
              <a:rPr lang="zh-CN" altLang="zh-CN" sz="3000" b="1" dirty="0">
                <a:latin typeface="宋体" panose="02010600030101010101" pitchFamily="2" charset="-122"/>
              </a:rPr>
              <a:t>，曹文轩获</a:t>
            </a:r>
            <a:r>
              <a:rPr lang="zh-CN" altLang="zh-CN" sz="3000" b="1" dirty="0">
                <a:solidFill>
                  <a:srgbClr val="FF0000"/>
                </a:solidFill>
                <a:latin typeface="Arial Unicode MS" panose="020B0604020202020204" pitchFamily="34" charset="-122"/>
              </a:rPr>
              <a:t>“</a:t>
            </a:r>
            <a:r>
              <a:rPr lang="zh-CN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国际安徒生奖</a:t>
            </a:r>
            <a:r>
              <a:rPr lang="zh-CN" altLang="zh-CN" sz="3000" b="1" dirty="0">
                <a:solidFill>
                  <a:srgbClr val="FF0000"/>
                </a:solidFill>
                <a:latin typeface="Arial Unicode MS" panose="020B0604020202020204" pitchFamily="34" charset="-122"/>
              </a:rPr>
              <a:t>”</a:t>
            </a:r>
            <a:r>
              <a:rPr lang="zh-CN" altLang="zh-CN" sz="3000" b="1" dirty="0">
                <a:latin typeface="宋体" panose="02010600030101010101" pitchFamily="2" charset="-122"/>
              </a:rPr>
              <a:t>，这是</a:t>
            </a:r>
            <a:r>
              <a:rPr lang="zh-CN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中国作家首次获此殊荣</a:t>
            </a:r>
            <a:r>
              <a:rPr lang="zh-CN" altLang="zh-CN" sz="3000" b="1" dirty="0">
                <a:latin typeface="宋体" panose="02010600030101010101" pitchFamily="2" charset="-122"/>
              </a:rPr>
              <a:t>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4173" y="428625"/>
            <a:ext cx="2346325" cy="631825"/>
            <a:chOff x="677" y="701"/>
            <a:chExt cx="3694" cy="996"/>
          </a:xfrm>
        </p:grpSpPr>
        <p:pic>
          <p:nvPicPr>
            <p:cNvPr id="5125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4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作者简介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rcRect l="18473" r="9847"/>
          <a:stretch>
            <a:fillRect/>
          </a:stretch>
        </p:blipFill>
        <p:spPr>
          <a:xfrm>
            <a:off x="5119370" y="1734820"/>
            <a:ext cx="3771265" cy="369062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124929"/>
          <p:cNvSpPr txBox="1"/>
          <p:nvPr/>
        </p:nvSpPr>
        <p:spPr>
          <a:xfrm>
            <a:off x="262890" y="430530"/>
            <a:ext cx="8412163" cy="2011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en-US" altLang="zh-CN" sz="3200" b="1" dirty="0">
                <a:latin typeface="宋体" panose="02010600030101010101" pitchFamily="2" charset="-122"/>
                <a:sym typeface="+mn-ea"/>
              </a:rPr>
              <a:t>6.鸭群是杜小康最亲密的伙伴。作者以较大的篇幅描写这些鸭子，这与表现杜小康的成长有什么联系？</a:t>
            </a:r>
            <a:endParaRPr lang="en-US" altLang="zh-CN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4931" name="文本框 124930"/>
          <p:cNvSpPr txBox="1"/>
          <p:nvPr/>
        </p:nvSpPr>
        <p:spPr>
          <a:xfrm>
            <a:off x="1119188" y="2528888"/>
            <a:ext cx="1449387" cy="552450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失学后</a:t>
            </a:r>
          </a:p>
        </p:txBody>
      </p:sp>
      <p:sp>
        <p:nvSpPr>
          <p:cNvPr id="124932" name="文本框 124931"/>
          <p:cNvSpPr txBox="1"/>
          <p:nvPr/>
        </p:nvSpPr>
        <p:spPr>
          <a:xfrm>
            <a:off x="2828925" y="2528888"/>
            <a:ext cx="3486150" cy="552450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放鸭是生活的全部</a:t>
            </a:r>
          </a:p>
        </p:txBody>
      </p:sp>
      <p:sp>
        <p:nvSpPr>
          <p:cNvPr id="124933" name="文本框 124932"/>
          <p:cNvSpPr txBox="1"/>
          <p:nvPr/>
        </p:nvSpPr>
        <p:spPr>
          <a:xfrm>
            <a:off x="1148080" y="3481705"/>
            <a:ext cx="1366520" cy="553085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孤独中</a:t>
            </a:r>
          </a:p>
        </p:txBody>
      </p:sp>
      <p:sp>
        <p:nvSpPr>
          <p:cNvPr id="124934" name="文本框 124933"/>
          <p:cNvSpPr txBox="1"/>
          <p:nvPr/>
        </p:nvSpPr>
        <p:spPr>
          <a:xfrm>
            <a:off x="2828925" y="3481388"/>
            <a:ext cx="5087938" cy="554037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鸭群是伙伴、是心灵的安慰</a:t>
            </a:r>
          </a:p>
        </p:txBody>
      </p:sp>
      <p:sp>
        <p:nvSpPr>
          <p:cNvPr id="124935" name="文本框 124934"/>
          <p:cNvSpPr txBox="1"/>
          <p:nvPr/>
        </p:nvSpPr>
        <p:spPr>
          <a:xfrm>
            <a:off x="1148080" y="4397375"/>
            <a:ext cx="1368425" cy="553085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风雨中</a:t>
            </a:r>
          </a:p>
        </p:txBody>
      </p:sp>
      <p:sp>
        <p:nvSpPr>
          <p:cNvPr id="124936" name="文本框 124935"/>
          <p:cNvSpPr txBox="1"/>
          <p:nvPr/>
        </p:nvSpPr>
        <p:spPr>
          <a:xfrm>
            <a:off x="2828925" y="4397375"/>
            <a:ext cx="4883150" cy="554038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护鸭感到成长的艰辛和喜悦</a:t>
            </a:r>
          </a:p>
        </p:txBody>
      </p:sp>
      <p:sp>
        <p:nvSpPr>
          <p:cNvPr id="124937" name="文本框 124936"/>
          <p:cNvSpPr txBox="1"/>
          <p:nvPr/>
        </p:nvSpPr>
        <p:spPr>
          <a:xfrm>
            <a:off x="1148080" y="5232400"/>
            <a:ext cx="1367155" cy="553085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鸭下蛋</a:t>
            </a:r>
          </a:p>
        </p:txBody>
      </p:sp>
      <p:sp>
        <p:nvSpPr>
          <p:cNvPr id="124938" name="文本框 124937"/>
          <p:cNvSpPr txBox="1"/>
          <p:nvPr/>
        </p:nvSpPr>
        <p:spPr>
          <a:xfrm>
            <a:off x="2828925" y="5232400"/>
            <a:ext cx="5332413" cy="552450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甘苦中的喜悦</a:t>
            </a: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人生的成果</a:t>
            </a:r>
          </a:p>
        </p:txBody>
      </p:sp>
      <p:sp>
        <p:nvSpPr>
          <p:cNvPr id="34826" name="左大括号 124938"/>
          <p:cNvSpPr/>
          <p:nvPr/>
        </p:nvSpPr>
        <p:spPr>
          <a:xfrm>
            <a:off x="696913" y="2609850"/>
            <a:ext cx="422275" cy="3067050"/>
          </a:xfrm>
          <a:prstGeom prst="leftBrace">
            <a:avLst>
              <a:gd name="adj1" fmla="val 36780"/>
              <a:gd name="adj2" fmla="val 50000"/>
            </a:avLst>
          </a:prstGeom>
          <a:noFill/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1400A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124931" grpId="0" bldLvl="0" animBg="1"/>
      <p:bldP spid="124932" grpId="0" bldLvl="0" animBg="1"/>
      <p:bldP spid="124933" grpId="0" bldLvl="0" animBg="1"/>
      <p:bldP spid="124934" grpId="0" bldLvl="0" animBg="1"/>
      <p:bldP spid="124935" grpId="0" bldLvl="0" animBg="1"/>
      <p:bldP spid="124936" grpId="0" bldLvl="0" animBg="1"/>
      <p:bldP spid="124937" grpId="0" bldLvl="0" animBg="1"/>
      <p:bldP spid="124938" grpId="0" bldLvl="0" animBg="1"/>
      <p:bldP spid="3482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134303" y="379413"/>
            <a:ext cx="8537575" cy="1065212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7.根据你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对全文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的理解，说说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小说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题目“孤独之旅”的含义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23554" name="文本框 1" descr="中国教育出版网"/>
          <p:cNvSpPr txBox="1"/>
          <p:nvPr/>
        </p:nvSpPr>
        <p:spPr>
          <a:xfrm>
            <a:off x="340360" y="1341755"/>
            <a:ext cx="8462963" cy="5092700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（1）</a:t>
            </a: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失去交流的环境。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离开学校和同学，对于一个少年来说是无比痛苦、非常寂寞的，失去了同伴的帮助，没有同学间的交流，等于失去了正常的生活。</a:t>
            </a:r>
          </a:p>
          <a:p>
            <a:pPr>
              <a:lnSpc>
                <a:spcPts val="3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（2）</a:t>
            </a: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失去了人文环境。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杜小康随父亲去放鸭，离开了村庄和人群，断绝了人与际交往，也就失去了感情、文化以及物质的交流，在精神上会感到痛苦，甚至是一种折磨。放鸭生活中，父子之间那种看似默契的“言语省略”，其实是一种空虚、贫乏生活的表现。</a:t>
            </a:r>
          </a:p>
          <a:p>
            <a:pPr>
              <a:lnSpc>
                <a:spcPts val="3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（3）</a:t>
            </a: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对自然环境的恐惧。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大自然的空阔与未知，给杜小康幼小的心灵造成强大的压迫感，并由此带来了心理上的恐慌。</a:t>
            </a:r>
          </a:p>
          <a:p>
            <a:pPr>
              <a:lnSpc>
                <a:spcPts val="3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（4）</a:t>
            </a: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对前途的恐惧。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在放鸭路上，杜小康想的是：“还要走多远？前方是什么样子？”这不仅是对放鸭生活的茫然，更代表了他对前途的迷茫与无奈。</a:t>
            </a:r>
            <a:endParaRPr lang="en-US" altLang="zh-CN" sz="24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541655" y="1301750"/>
            <a:ext cx="8181975" cy="5369560"/>
          </a:xfrm>
          <a:solidFill>
            <a:schemeClr val="bg1">
              <a:alpha val="15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1.运用自然环境描写突出意境，表现人物成长变化。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28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(1)鸭群。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有关鸭子的描写在小说中占有很大的篇幅。鸭群向芦荡行进，偶尔“朝着这片天空叫上几声”，天地空旷，在杜小康听来，这叫声让人觉得无比寂寞；晚上鸭群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主人的船团团围住”，时常看看主人，见他们仍在船上，才安心睡觉。鸭子的恐惧衬托了主人公的恐慌；鸭子们“觉得自己已成了无家的漂游者”更是主人公心理的写照。鸭子越长越大，“杜小康注定了要在这里接受磨难，而磨难他的，正是这些由他和父亲精心照料而长得如此肥硕的鸭子”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0213" y="374650"/>
            <a:ext cx="2346325" cy="700088"/>
            <a:chOff x="677" y="589"/>
            <a:chExt cx="3695" cy="1103"/>
          </a:xfrm>
        </p:grpSpPr>
        <p:pic>
          <p:nvPicPr>
            <p:cNvPr id="25604" name="图片 1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5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写法探究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charRg st="3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05">
                                            <p:txEl>
                                              <p:charRg st="31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636905" y="1322705"/>
            <a:ext cx="7886700" cy="3168015"/>
          </a:xfrm>
          <a:solidFill>
            <a:schemeClr val="bg1">
              <a:alpha val="15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buNone/>
            </a:pPr>
            <a:r>
              <a:rPr lang="en-US" altLang="zh-CN" sz="3600" dirty="0"/>
              <a:t>   </a:t>
            </a:r>
            <a:r>
              <a:rPr lang="en-US" altLang="zh-CN" sz="2800" dirty="0">
                <a:latin typeface="宋体" panose="02010600030101010101" pitchFamily="2" charset="-122"/>
              </a:rPr>
              <a:t> </a:t>
            </a:r>
            <a:r>
              <a:rPr lang="zh-CN" altLang="zh-CN" sz="28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（2）芦荡。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芦苇如绿色的浪潮直涌到天边”，无边无际，给人以极大的心理压力，让杜小康“害怕”“胆怯”。当杜小康习惯了孤独的生活，“再面对这浩浩荡荡的芦苇”，就不再“恐慌”了。恐惧只是心理的折射。芦荡见证了人物心理变化的过程。</a:t>
            </a:r>
          </a:p>
        </p:txBody>
      </p:sp>
      <p:pic>
        <p:nvPicPr>
          <p:cNvPr id="16" name="图片 15" descr="53314695200908131252251396867476625_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5530" y="3788410"/>
            <a:ext cx="3648075" cy="2429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462280" y="862330"/>
            <a:ext cx="8229600" cy="2706370"/>
          </a:xfrm>
          <a:solidFill>
            <a:schemeClr val="bg1">
              <a:alpha val="15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zh-CN" sz="28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(3)风雨。</a:t>
            </a:r>
            <a:r>
              <a:rPr lang="zh-CN" altLang="en-US" sz="2800" b="1" dirty="0">
                <a:latin typeface="宋体" panose="02010600030101010101" pitchFamily="2" charset="-122"/>
              </a:rPr>
              <a:t>芦荡的暴风雨是极其可怕的，雷声</a:t>
            </a:r>
            <a:r>
              <a:rPr lang="zh-CN" altLang="en-US" sz="2800" b="1" dirty="0">
                <a:latin typeface="Arial Unicode MS" panose="020B0604020202020204" pitchFamily="34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</a:rPr>
              <a:t>如万辆战车从天边滚过来</a:t>
            </a:r>
            <a:r>
              <a:rPr lang="zh-CN" altLang="en-US" sz="2800" b="1" dirty="0">
                <a:latin typeface="Arial Unicode MS" panose="020B0604020202020204" pitchFamily="34" charset="-122"/>
              </a:rPr>
              <a:t>”</a:t>
            </a:r>
            <a:r>
              <a:rPr lang="zh-CN" altLang="en-US" sz="2800" b="1" dirty="0">
                <a:latin typeface="宋体" panose="02010600030101010101" pitchFamily="2" charset="-122"/>
              </a:rPr>
              <a:t>，暴风雨</a:t>
            </a:r>
            <a:r>
              <a:rPr lang="zh-CN" altLang="en-US" sz="2800" b="1" dirty="0">
                <a:latin typeface="Arial Unicode MS" panose="020B0604020202020204" pitchFamily="34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</a:rPr>
              <a:t>歇斯底里</a:t>
            </a:r>
            <a:r>
              <a:rPr lang="zh-CN" altLang="en-US" sz="2800" b="1" dirty="0">
                <a:latin typeface="Arial Unicode MS" panose="020B0604020202020204" pitchFamily="34" charset="-122"/>
              </a:rPr>
              <a:t>”</a:t>
            </a:r>
            <a:r>
              <a:rPr lang="zh-CN" altLang="en-US" sz="2800" b="1" dirty="0">
                <a:latin typeface="宋体" panose="02010600030101010101" pitchFamily="2" charset="-122"/>
              </a:rPr>
              <a:t>，</a:t>
            </a:r>
            <a:r>
              <a:rPr lang="zh-CN" altLang="en-US" sz="2800" b="1" dirty="0">
                <a:latin typeface="Arial Unicode MS" panose="020B0604020202020204" pitchFamily="34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</a:rPr>
              <a:t>天昏地暗，仿佛世界已到了末日</a:t>
            </a:r>
            <a:r>
              <a:rPr lang="zh-CN" altLang="en-US" sz="2800" b="1" dirty="0">
                <a:latin typeface="Arial Unicode MS" panose="020B0604020202020204" pitchFamily="34" charset="-122"/>
              </a:rPr>
              <a:t>”</a:t>
            </a:r>
            <a:r>
              <a:rPr lang="zh-CN" altLang="en-US" sz="2800" b="1" dirty="0">
                <a:latin typeface="宋体" panose="02010600030101010101" pitchFamily="2" charset="-122"/>
              </a:rPr>
              <a:t>。暴风雨冲垮了鸭栏，惊散了鸭群。杜小康在暴风雨中搏斗，表现出成人般的勇气与坚强，暴风雨给了他一个成长的机会和舞台。</a:t>
            </a:r>
          </a:p>
        </p:txBody>
      </p:sp>
      <p:pic>
        <p:nvPicPr>
          <p:cNvPr id="21" name="图片 20" descr="4121cb8a4ddae59a8519d5fec4491fd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0145" y="3845560"/>
            <a:ext cx="4293870" cy="2668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8175" y="5386388"/>
            <a:ext cx="1574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暴风雨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0113" y="1930400"/>
            <a:ext cx="10509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鸭群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0563" y="3659188"/>
            <a:ext cx="1470025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芦苇荡</a:t>
            </a:r>
          </a:p>
        </p:txBody>
      </p:sp>
      <p:pic>
        <p:nvPicPr>
          <p:cNvPr id="13" name="图片 12" descr="20530593_092915387000_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313" y="1281113"/>
            <a:ext cx="2146300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Cg-4zFS3HkKIeX88AA8f6_Y040cAASuUwIwiA0ADyAD99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7900" y="1498600"/>
            <a:ext cx="1776413" cy="1185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7740810_1439639985_0460330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3663" y="1066800"/>
            <a:ext cx="2273300" cy="168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16" descr="20086314237774_2"/>
          <p:cNvPicPr>
            <a:picLocks noChangeAspect="1"/>
          </p:cNvPicPr>
          <p:nvPr/>
        </p:nvPicPr>
        <p:blipFill>
          <a:blip r:embed="rId5" cstate="print"/>
          <a:srcRect r="-764"/>
          <a:stretch>
            <a:fillRect/>
          </a:stretch>
        </p:blipFill>
        <p:spPr>
          <a:xfrm>
            <a:off x="6588125" y="3370263"/>
            <a:ext cx="2430463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 descr="641470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0338" y="3586163"/>
            <a:ext cx="1547812" cy="95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53314695200908131252251396867476625_00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04640" y="3046730"/>
            <a:ext cx="2708275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 descr="2531170_124824407818_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063" y="5140325"/>
            <a:ext cx="2122487" cy="1373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 descr="4121cb8a4ddae59a8519d5fec4491fd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9828" y="4934268"/>
            <a:ext cx="2541587" cy="1579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2"/>
          <p:cNvSpPr txBox="1"/>
          <p:nvPr/>
        </p:nvSpPr>
        <p:spPr>
          <a:xfrm>
            <a:off x="2928620" y="285115"/>
            <a:ext cx="3286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环境描写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30725"/>
          <p:cNvSpPr txBox="1"/>
          <p:nvPr/>
        </p:nvSpPr>
        <p:spPr>
          <a:xfrm>
            <a:off x="323850" y="884238"/>
            <a:ext cx="8050213" cy="582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自然环境描写为人物成长提供了广阔的背景</a:t>
            </a:r>
          </a:p>
        </p:txBody>
      </p:sp>
      <p:sp>
        <p:nvSpPr>
          <p:cNvPr id="30727" name="文本框 30726"/>
          <p:cNvSpPr txBox="1"/>
          <p:nvPr/>
        </p:nvSpPr>
        <p:spPr>
          <a:xfrm>
            <a:off x="1544638" y="2060575"/>
            <a:ext cx="4503737" cy="552450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宋体" panose="02010600030101010101" pitchFamily="2" charset="-122"/>
              </a:rPr>
              <a:t>鸭子是杜小康成长的借助</a:t>
            </a:r>
          </a:p>
        </p:txBody>
      </p:sp>
      <p:sp>
        <p:nvSpPr>
          <p:cNvPr id="30728" name="文本框 30727"/>
          <p:cNvSpPr txBox="1"/>
          <p:nvPr/>
        </p:nvSpPr>
        <p:spPr>
          <a:xfrm>
            <a:off x="1544638" y="2997200"/>
            <a:ext cx="5619750" cy="552450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宋体" panose="02010600030101010101" pitchFamily="2" charset="-122"/>
              </a:rPr>
              <a:t>芦荡见证了人物心理变化的过程</a:t>
            </a:r>
          </a:p>
        </p:txBody>
      </p:sp>
      <p:sp>
        <p:nvSpPr>
          <p:cNvPr id="123909" name="文本框 30731"/>
          <p:cNvSpPr txBox="1"/>
          <p:nvPr/>
        </p:nvSpPr>
        <p:spPr>
          <a:xfrm>
            <a:off x="1544638" y="4797425"/>
            <a:ext cx="5681662" cy="522288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暴风雨给杜小康一个成长的舞台</a:t>
            </a:r>
          </a:p>
        </p:txBody>
      </p:sp>
      <p:sp>
        <p:nvSpPr>
          <p:cNvPr id="30737" name="右大括号 30736"/>
          <p:cNvSpPr/>
          <p:nvPr/>
        </p:nvSpPr>
        <p:spPr>
          <a:xfrm>
            <a:off x="7164388" y="2116138"/>
            <a:ext cx="311150" cy="3573463"/>
          </a:xfrm>
          <a:prstGeom prst="rightBrace">
            <a:avLst>
              <a:gd name="adj1" fmla="val 73651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0738" name="文本框 30737"/>
          <p:cNvSpPr txBox="1"/>
          <p:nvPr/>
        </p:nvSpPr>
        <p:spPr>
          <a:xfrm>
            <a:off x="8134350" y="2997200"/>
            <a:ext cx="54768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渲染气氛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2830" y="3806825"/>
            <a:ext cx="1882775" cy="522288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面对芦荡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: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49850" y="5329238"/>
            <a:ext cx="896938" cy="522287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成长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01950" y="3806825"/>
            <a:ext cx="1612900" cy="522288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害怕胆怯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37175" y="3806825"/>
            <a:ext cx="1612900" cy="522288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不再恐慌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44638" y="5329238"/>
            <a:ext cx="898525" cy="522287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可怕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71863" y="5329238"/>
            <a:ext cx="898525" cy="522287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搏斗</a:t>
            </a:r>
          </a:p>
        </p:txBody>
      </p:sp>
      <p:pic>
        <p:nvPicPr>
          <p:cNvPr id="16" name="图片 15" descr="160242_didliouu_3082d2cb915ae78b673f9c11fec724b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3533" y="2026285"/>
            <a:ext cx="1241425" cy="620713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</p:pic>
      <p:pic>
        <p:nvPicPr>
          <p:cNvPr id="17" name="图片 16" descr="160242_didliouu_3082d2cb915ae78b673f9c11fec724b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03213" y="2930525"/>
            <a:ext cx="1241425" cy="619125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</p:pic>
      <p:pic>
        <p:nvPicPr>
          <p:cNvPr id="18" name="图片 17" descr="160242_didliouu_3082d2cb915ae78b673f9c11fec724b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3850" y="4796790"/>
            <a:ext cx="1241425" cy="572135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</p:pic>
      <p:cxnSp>
        <p:nvCxnSpPr>
          <p:cNvPr id="2" name="直接箭头连接符 1"/>
          <p:cNvCxnSpPr/>
          <p:nvPr/>
        </p:nvCxnSpPr>
        <p:spPr>
          <a:xfrm>
            <a:off x="4514850" y="4083050"/>
            <a:ext cx="822325" cy="0"/>
          </a:xfrm>
          <a:prstGeom prst="straightConnector1">
            <a:avLst/>
          </a:prstGeom>
          <a:solidFill>
            <a:schemeClr val="bg1">
              <a:alpha val="15000"/>
            </a:schemeClr>
          </a:solidFill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538413" y="5557838"/>
            <a:ext cx="822325" cy="0"/>
          </a:xfrm>
          <a:prstGeom prst="straightConnector1">
            <a:avLst/>
          </a:prstGeom>
          <a:solidFill>
            <a:schemeClr val="bg1">
              <a:alpha val="15000"/>
            </a:schemeClr>
          </a:solidFill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260850" y="5557838"/>
            <a:ext cx="822325" cy="0"/>
          </a:xfrm>
          <a:prstGeom prst="straightConnector1">
            <a:avLst/>
          </a:prstGeom>
          <a:solidFill>
            <a:schemeClr val="bg1">
              <a:alpha val="15000"/>
            </a:schemeClr>
          </a:solidFill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475538" y="2997200"/>
            <a:ext cx="5334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烘托心情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0727" grpId="0" bldLvl="0" animBg="1"/>
      <p:bldP spid="30728" grpId="0" bldLvl="0" animBg="1"/>
      <p:bldP spid="123909" grpId="0" bldLvl="0" animBg="1"/>
      <p:bldP spid="30737" grpId="0" bldLvl="0" animBg="1"/>
      <p:bldP spid="30738" grpId="0"/>
      <p:bldP spid="3" grpId="0" bldLvl="0" animBg="1"/>
      <p:bldP spid="4" grpId="0" bldLvl="0" animBg="1"/>
      <p:bldP spid="5" grpId="0" bldLvl="0" animBg="1"/>
      <p:bldP spid="6" grpId="0" bldLvl="0" animBg="1"/>
      <p:bldP spid="12" grpId="0" bldLvl="0" animBg="1"/>
      <p:bldP spid="13" grpId="0" bldLvl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文本框 121858"/>
          <p:cNvSpPr txBox="1"/>
          <p:nvPr/>
        </p:nvSpPr>
        <p:spPr>
          <a:xfrm>
            <a:off x="1625600" y="1338263"/>
            <a:ext cx="1076325" cy="584200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鸭群</a:t>
            </a:r>
          </a:p>
        </p:txBody>
      </p:sp>
      <p:sp>
        <p:nvSpPr>
          <p:cNvPr id="121860" name="文本框 121859"/>
          <p:cNvSpPr txBox="1"/>
          <p:nvPr/>
        </p:nvSpPr>
        <p:spPr>
          <a:xfrm>
            <a:off x="1552575" y="3443605"/>
            <a:ext cx="1149350" cy="583565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芦荡</a:t>
            </a:r>
          </a:p>
        </p:txBody>
      </p:sp>
      <p:sp>
        <p:nvSpPr>
          <p:cNvPr id="121861" name="文本框 121860"/>
          <p:cNvSpPr txBox="1"/>
          <p:nvPr/>
        </p:nvSpPr>
        <p:spPr>
          <a:xfrm>
            <a:off x="1625600" y="4905375"/>
            <a:ext cx="1428115" cy="583565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暴风雨</a:t>
            </a:r>
          </a:p>
        </p:txBody>
      </p:sp>
      <p:sp>
        <p:nvSpPr>
          <p:cNvPr id="121863" name="左大括号 121862"/>
          <p:cNvSpPr/>
          <p:nvPr/>
        </p:nvSpPr>
        <p:spPr>
          <a:xfrm>
            <a:off x="1192213" y="1481138"/>
            <a:ext cx="360363" cy="3887788"/>
          </a:xfrm>
          <a:prstGeom prst="leftBrace">
            <a:avLst>
              <a:gd name="adj1" fmla="val 71949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1864" name="文本框 121863"/>
          <p:cNvSpPr txBox="1"/>
          <p:nvPr/>
        </p:nvSpPr>
        <p:spPr>
          <a:xfrm>
            <a:off x="401638" y="2443163"/>
            <a:ext cx="798512" cy="226853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环   境</a:t>
            </a:r>
          </a:p>
        </p:txBody>
      </p:sp>
      <p:sp>
        <p:nvSpPr>
          <p:cNvPr id="121866" name="文本框 121865"/>
          <p:cNvSpPr txBox="1"/>
          <p:nvPr/>
        </p:nvSpPr>
        <p:spPr>
          <a:xfrm>
            <a:off x="2700338" y="1338263"/>
            <a:ext cx="5937250" cy="1938337"/>
          </a:xfrm>
          <a:prstGeom prst="rect">
            <a:avLst/>
          </a:prstGeom>
          <a:solidFill>
            <a:schemeClr val="bg1">
              <a:alpha val="1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宋体" panose="02010600030101010101" pitchFamily="2" charset="-122"/>
              </a:rPr>
              <a:t>鸭子的心理其实就是主人公心理的写照，它的成长过程也反映了主人公的成长过程</a:t>
            </a:r>
            <a:r>
              <a:rPr lang="en-US" altLang="zh-CN" sz="3000" b="1" dirty="0">
                <a:latin typeface="宋体" panose="02010600030101010101" pitchFamily="2" charset="-122"/>
              </a:rPr>
              <a:t>,</a:t>
            </a:r>
            <a:r>
              <a:rPr lang="zh-CN" altLang="en-US" sz="3000" b="1" dirty="0">
                <a:latin typeface="宋体" panose="02010600030101010101" pitchFamily="2" charset="-122"/>
              </a:rPr>
              <a:t>可以说鸭子是杜小康</a:t>
            </a: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成长的借助。</a:t>
            </a:r>
          </a:p>
        </p:txBody>
      </p:sp>
      <p:sp>
        <p:nvSpPr>
          <p:cNvPr id="121869" name="文本框 121868"/>
          <p:cNvSpPr txBox="1"/>
          <p:nvPr/>
        </p:nvSpPr>
        <p:spPr>
          <a:xfrm>
            <a:off x="2701925" y="3443288"/>
            <a:ext cx="5237163" cy="554037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见证了杜小康心理变化的过程</a:t>
            </a:r>
          </a:p>
        </p:txBody>
      </p:sp>
      <p:sp>
        <p:nvSpPr>
          <p:cNvPr id="121872" name="文本框 121871"/>
          <p:cNvSpPr txBox="1"/>
          <p:nvPr/>
        </p:nvSpPr>
        <p:spPr>
          <a:xfrm>
            <a:off x="3053080" y="4936808"/>
            <a:ext cx="5232400" cy="552450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给了他一个成长的机会和舞台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ldLvl="0" animBg="1"/>
      <p:bldP spid="121860" grpId="0" bldLvl="0" animBg="1"/>
      <p:bldP spid="121861" grpId="0" bldLvl="0" animBg="1"/>
      <p:bldP spid="121864" grpId="0"/>
      <p:bldP spid="121866" grpId="0" bldLvl="0" animBg="1"/>
      <p:bldP spid="121869" grpId="0" bldLvl="0" animBg="1"/>
      <p:bldP spid="12187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37865"/>
          </a:xfrm>
          <a:solidFill>
            <a:schemeClr val="bg1">
              <a:alpha val="18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  2.运用细节描写刻画人物形象。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</a:p>
          <a:p>
            <a:pPr marL="0" indent="0" eaLnBrk="1" hangingPunct="1"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宋体" panose="02010600030101010101" pitchFamily="2" charset="-122"/>
              </a:rPr>
              <a:t> 本课中的细节描写都渗透在对人物、景物的描写中。如第4段中有鸭群全景，也有每只鸭子的分镜头，还有对水声的描绘，这些细节都反衬出父子俩行船生活的孤寂、单调，增强了情感的抒发力度和作品的艺术感染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5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charRg st="25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1054100" y="1544955"/>
            <a:ext cx="7035800" cy="3940810"/>
          </a:xfrm>
          <a:solidFill>
            <a:schemeClr val="bg1">
              <a:alpha val="18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endParaRPr lang="zh-CN" altLang="en-US" sz="2400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2400" dirty="0">
                <a:latin typeface="宋体" panose="02010600030101010101" pitchFamily="2" charset="-122"/>
              </a:rPr>
              <a:t>     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失学去放鸭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无奈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离开油麻地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恐惧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孤独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到达芦苇荡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胆怯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历经磨难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之旅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安顿下来后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孤独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不断成长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雨夜找鸭子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坚强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见鸭子下蛋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惊喜</a:t>
            </a:r>
          </a:p>
          <a:p>
            <a:pPr marL="0" indent="0" eaLnBrk="1" hangingPunct="1">
              <a:buNone/>
            </a:pP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703" name="自选图形 25" descr="中国教育出版网"/>
          <p:cNvSpPr/>
          <p:nvPr/>
        </p:nvSpPr>
        <p:spPr>
          <a:xfrm>
            <a:off x="2211070" y="2129155"/>
            <a:ext cx="198120" cy="2855595"/>
          </a:xfrm>
          <a:prstGeom prst="leftBrace">
            <a:avLst>
              <a:gd name="adj1" fmla="val 77942"/>
              <a:gd name="adj2" fmla="val 5431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 dirty="0">
              <a:latin typeface="Arial" panose="020B0604020202020204" pitchFamily="34" charset="0"/>
            </a:endParaRPr>
          </a:p>
        </p:txBody>
      </p:sp>
      <p:sp>
        <p:nvSpPr>
          <p:cNvPr id="29704" name="自选图形 25" descr="中国教育出版网"/>
          <p:cNvSpPr/>
          <p:nvPr/>
        </p:nvSpPr>
        <p:spPr>
          <a:xfrm flipH="1">
            <a:off x="5956300" y="2129155"/>
            <a:ext cx="134620" cy="2920365"/>
          </a:xfrm>
          <a:prstGeom prst="leftBrace">
            <a:avLst>
              <a:gd name="adj1" fmla="val 23293"/>
              <a:gd name="adj2" fmla="val 5431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 dirty="0">
              <a:latin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5738" y="500063"/>
            <a:ext cx="2346325" cy="700087"/>
            <a:chOff x="677" y="589"/>
            <a:chExt cx="3695" cy="1103"/>
          </a:xfrm>
        </p:grpSpPr>
        <p:pic>
          <p:nvPicPr>
            <p:cNvPr id="28690" name="图片 1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91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板书设计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3" grpId="0" bldLvl="0" animBg="1"/>
      <p:bldP spid="2970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554990" y="1278890"/>
            <a:ext cx="7886700" cy="4770755"/>
          </a:xfrm>
          <a:solidFill>
            <a:schemeClr val="bg1">
              <a:alpha val="24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zh-CN" altLang="zh-CN" sz="2400" dirty="0">
                <a:latin typeface="宋体" panose="02010600030101010101" pitchFamily="2" charset="-122"/>
              </a:rPr>
              <a:t>   </a:t>
            </a:r>
            <a:r>
              <a:rPr lang="zh-CN" altLang="zh-CN" sz="2800" b="1" dirty="0">
                <a:latin typeface="宋体" panose="02010600030101010101" pitchFamily="2" charset="-122"/>
              </a:rPr>
              <a:t> 本文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主人公杜小康</a:t>
            </a:r>
            <a:r>
              <a:rPr lang="zh-CN" altLang="zh-CN" sz="2800" b="1" dirty="0">
                <a:latin typeface="宋体" panose="02010600030101010101" pitchFamily="2" charset="-122"/>
              </a:rPr>
              <a:t>是油麻地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小学的学生</a:t>
            </a:r>
            <a:r>
              <a:rPr lang="zh-CN" altLang="zh-CN" sz="2800" b="1" dirty="0">
                <a:latin typeface="宋体" panose="02010600030101010101" pitchFamily="2" charset="-122"/>
              </a:rPr>
              <a:t>，原本家境富裕，学习成绩优秀。他的父亲杜雍和一心想发大财，用家里全部的积蓄和从别人那里借来的钱，买了一艘大船跑货、卖货。然而，一次意外的撞船事故令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全家陷入困境，家道中落</a:t>
            </a:r>
            <a:r>
              <a:rPr lang="zh-CN" altLang="zh-CN" sz="2800" b="1" dirty="0">
                <a:latin typeface="宋体" panose="02010600030101010101" pitchFamily="2" charset="-122"/>
              </a:rPr>
              <a:t>，父亲病倒，杜小康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被迫辍学</a:t>
            </a:r>
            <a:r>
              <a:rPr lang="zh-CN" altLang="zh-CN" sz="2800" b="1" dirty="0">
                <a:latin typeface="宋体" panose="02010600030101010101" pitchFamily="2" charset="-122"/>
              </a:rPr>
              <a:t>。父亲病愈后，筹钱买</a:t>
            </a:r>
          </a:p>
          <a:p>
            <a:pPr marL="0" indent="0" eaLnBrk="1" hangingPunct="1">
              <a:buNone/>
            </a:pPr>
            <a:r>
              <a:rPr lang="zh-CN" altLang="zh-CN" sz="2800" b="1" dirty="0">
                <a:latin typeface="宋体" panose="02010600030101010101" pitchFamily="2" charset="-122"/>
              </a:rPr>
              <a:t>下几百只鸭苗，决心凭借自己年轻时的放鸭经验东山再起。杜小康就此跟随</a:t>
            </a:r>
          </a:p>
          <a:p>
            <a:pPr marL="0" indent="0" eaLnBrk="1" hangingPunct="1">
              <a:buNone/>
            </a:pPr>
            <a:r>
              <a:rPr lang="zh-CN" altLang="zh-CN" sz="2800" b="1" dirty="0">
                <a:latin typeface="宋体" panose="02010600030101010101" pitchFamily="2" charset="-122"/>
              </a:rPr>
              <a:t>父亲乘着小船，进入芦苇荡，</a:t>
            </a:r>
          </a:p>
          <a:p>
            <a:pPr marL="0" indent="0" eaLnBrk="1" hangingPunct="1">
              <a:buNone/>
            </a:pPr>
            <a:r>
              <a:rPr lang="zh-CN" altLang="zh-CN" sz="2800" b="1" dirty="0">
                <a:latin typeface="宋体" panose="02010600030101010101" pitchFamily="2" charset="-122"/>
              </a:rPr>
              <a:t>开始了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放鸭生活</a:t>
            </a:r>
            <a:r>
              <a:rPr lang="zh-CN" altLang="zh-CN" sz="2800" b="1" dirty="0">
                <a:latin typeface="宋体" panose="02010600030101010101" pitchFamily="2" charset="-122"/>
              </a:rPr>
              <a:t>。</a:t>
            </a:r>
          </a:p>
          <a:p>
            <a:pPr marL="0" indent="0" eaLnBrk="1" hangingPunct="1">
              <a:buNone/>
            </a:pPr>
            <a:endParaRPr lang="zh-CN" altLang="zh-CN" sz="2800" b="1" dirty="0">
              <a:latin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4173" y="428625"/>
            <a:ext cx="2346960" cy="633094"/>
            <a:chOff x="677" y="701"/>
            <a:chExt cx="3695" cy="998"/>
          </a:xfrm>
        </p:grpSpPr>
        <p:pic>
          <p:nvPicPr>
            <p:cNvPr id="2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文本框 4"/>
            <p:cNvSpPr txBox="1"/>
            <p:nvPr/>
          </p:nvSpPr>
          <p:spPr>
            <a:xfrm>
              <a:off x="977" y="779"/>
              <a:ext cx="2848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背景介绍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0" y="4476750"/>
            <a:ext cx="3298825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1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C:\Users\Administrator\Documents\小插图\文本框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7110" y="1350645"/>
            <a:ext cx="748284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1388745" y="2696210"/>
            <a:ext cx="6521450" cy="2747645"/>
          </a:xfrm>
          <a:solidFill>
            <a:schemeClr val="bg1">
              <a:alpha val="18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zh-CN" altLang="zh-CN" sz="2400" dirty="0">
                <a:latin typeface="宋体" panose="02010600030101010101" pitchFamily="2" charset="-122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</a:rPr>
              <a:t>作者通过写少年杜小康因家道中落而失学，随父亲背井离乡到偏远芦荡放鸭的故事，高度赞扬了杜小康在生活上能吃苦，在精神上能耐住寂寞的顽强毅力，告诉我们：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人需要在艰苦、孤寂的环境中磨炼自己，这样才能更加顽强、更加成熟。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07035" y="484505"/>
            <a:ext cx="2346325" cy="648335"/>
            <a:chOff x="677" y="589"/>
            <a:chExt cx="3695" cy="1103"/>
          </a:xfrm>
        </p:grpSpPr>
        <p:pic>
          <p:nvPicPr>
            <p:cNvPr id="27652" name="图片 1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3" name="文本框 3"/>
            <p:cNvSpPr txBox="1"/>
            <p:nvPr/>
          </p:nvSpPr>
          <p:spPr>
            <a:xfrm>
              <a:off x="852" y="681"/>
              <a:ext cx="2848" cy="9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课文总结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4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9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矩形 116740"/>
          <p:cNvSpPr/>
          <p:nvPr/>
        </p:nvSpPr>
        <p:spPr>
          <a:xfrm>
            <a:off x="430213" y="1373188"/>
            <a:ext cx="4832350" cy="4830762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     名言积累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苦难是人生的老师    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              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—— 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巴尔扎克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好的木材并不在顺境中生长；风越强，树越壮。</a:t>
            </a:r>
          </a:p>
          <a:p>
            <a:pPr algn="ctr">
              <a:lnSpc>
                <a:spcPct val="11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                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马里欧特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在寒冷中颤抖过的人倍觉太阳的温暖，经历过各种人生烦恼的人，才懂得生命的珍贵。</a:t>
            </a:r>
          </a:p>
          <a:p>
            <a:pPr algn="ctr">
              <a:lnSpc>
                <a:spcPct val="11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                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——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怀特曼 </a:t>
            </a:r>
          </a:p>
        </p:txBody>
      </p:sp>
      <p:pic>
        <p:nvPicPr>
          <p:cNvPr id="38917" name="图片 116741" descr="osh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5148" y="1373188"/>
            <a:ext cx="3201987" cy="48307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19088" y="354330"/>
            <a:ext cx="2346325" cy="700088"/>
            <a:chOff x="677" y="589"/>
            <a:chExt cx="3695" cy="1103"/>
          </a:xfrm>
        </p:grpSpPr>
        <p:pic>
          <p:nvPicPr>
            <p:cNvPr id="27652" name="图片 1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3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拓展提升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744345" y="1986280"/>
            <a:ext cx="59385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内容占位符 2" descr="中国教育出版网"/>
          <p:cNvSpPr>
            <a:spLocks noGrp="1" noChangeArrowheads="1"/>
          </p:cNvSpPr>
          <p:nvPr>
            <p:ph idx="1"/>
          </p:nvPr>
        </p:nvSpPr>
        <p:spPr>
          <a:xfrm>
            <a:off x="628650" y="1751013"/>
            <a:ext cx="7886700" cy="4351338"/>
          </a:xfrm>
          <a:solidFill>
            <a:schemeClr val="bg1">
              <a:alpha val="24000"/>
            </a:schemeClr>
          </a:solidFill>
        </p:spPr>
        <p:txBody>
          <a:bodyPr vert="horz" wrap="square" lIns="68580" tIns="34290" rIns="68580" bIns="34290" numCol="1" rtlCol="0" anchor="t" anchorCtr="0" compatLnSpc="1">
            <a:normAutofit fontScale="9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订正字音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眺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望（tiào）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觅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食（mì） 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嬉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闹（xī）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撩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逗（liáo）  狗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吠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（fèi）  胆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怯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（qiè）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旧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茬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儿（chá）  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戳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破（chuō） 空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旷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（kuànɡ）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稠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密（chóu）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4825" y="485775"/>
            <a:ext cx="2346325" cy="701675"/>
            <a:chOff x="4732" y="1782"/>
            <a:chExt cx="3695" cy="1106"/>
          </a:xfrm>
        </p:grpSpPr>
        <p:pic>
          <p:nvPicPr>
            <p:cNvPr id="7172" name="图片 4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2" y="1782"/>
              <a:ext cx="3695" cy="1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3" name="文本框 3"/>
            <p:cNvSpPr txBox="1"/>
            <p:nvPr/>
          </p:nvSpPr>
          <p:spPr>
            <a:xfrm>
              <a:off x="4973" y="1876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识文辩字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58775" y="803275"/>
            <a:ext cx="8169275" cy="4832350"/>
          </a:xfrm>
          <a:solidFill>
            <a:schemeClr val="bg1">
              <a:alpha val="24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algn="ctr" eaLnBrk="1" hangingPunct="1">
              <a:buNone/>
            </a:pPr>
            <a:r>
              <a:rPr lang="en-US" altLang="zh-CN" b="1" dirty="0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词语释义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厚实：</a:t>
            </a:r>
            <a:r>
              <a:rPr lang="zh-CN" altLang="en-US" sz="2800" b="1" dirty="0">
                <a:latin typeface="宋体" panose="02010600030101010101" pitchFamily="2" charset="-122"/>
              </a:rPr>
              <a:t>丰富；富裕。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一落千丈：</a:t>
            </a:r>
            <a:r>
              <a:rPr lang="zh-CN" altLang="en-US" sz="2800" b="1" dirty="0">
                <a:latin typeface="宋体" panose="02010600030101010101" pitchFamily="2" charset="-122"/>
              </a:rPr>
              <a:t>形容地位、景况、声誉等下降得很快。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置之不理：</a:t>
            </a:r>
            <a:r>
              <a:rPr lang="zh-CN" altLang="en-US" sz="2800" b="1" dirty="0">
                <a:latin typeface="宋体" panose="02010600030101010101" pitchFamily="2" charset="-122"/>
              </a:rPr>
              <a:t>放在一边儿不理不睬。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茫然：</a:t>
            </a:r>
            <a:r>
              <a:rPr lang="zh-CN" altLang="en-US" sz="2800" b="1" dirty="0">
                <a:latin typeface="宋体" panose="02010600030101010101" pitchFamily="2" charset="-122"/>
              </a:rPr>
              <a:t>完全不知道的样子。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撩逗：</a:t>
            </a:r>
            <a:r>
              <a:rPr lang="zh-CN" altLang="en-US" sz="2800" b="1" dirty="0">
                <a:latin typeface="宋体" panose="02010600030101010101" pitchFamily="2" charset="-122"/>
              </a:rPr>
              <a:t>挑逗；招惹。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日甚一日：</a:t>
            </a:r>
            <a:r>
              <a:rPr lang="zh-CN" altLang="en-US" sz="2800" b="1" dirty="0">
                <a:latin typeface="宋体" panose="02010600030101010101" pitchFamily="2" charset="-122"/>
              </a:rPr>
              <a:t>一天比一天厉害，形容事情发展的程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         度日渐加深或严重。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歇斯底里：</a:t>
            </a:r>
            <a:r>
              <a:rPr lang="zh-CN" altLang="en-US" sz="2800" b="1" dirty="0">
                <a:latin typeface="宋体" panose="02010600030101010101" pitchFamily="2" charset="-122"/>
              </a:rPr>
              <a:t>形容情绪异常激动，举止失常。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23215" y="1597660"/>
            <a:ext cx="8498205" cy="66294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</a:t>
            </a:r>
            <a:r>
              <a:rPr kumimoji="0" lang="en-US" altLang="zh-CN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r>
              <a:rPr kumimoji="0" lang="en-US" altLang="zh-CN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1.初读文本，找出这篇小说的三要素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9222" name="内容占位符 2" descr="中国教育出版网"/>
          <p:cNvSpPr>
            <a:spLocks noGrp="1"/>
          </p:cNvSpPr>
          <p:nvPr/>
        </p:nvSpPr>
        <p:spPr>
          <a:xfrm>
            <a:off x="628650" y="1774825"/>
            <a:ext cx="7886700" cy="10668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14342" name="文本框 1" descr="中国教育出版网"/>
          <p:cNvSpPr txBox="1"/>
          <p:nvPr/>
        </p:nvSpPr>
        <p:spPr>
          <a:xfrm>
            <a:off x="292100" y="2382520"/>
            <a:ext cx="6909435" cy="2784475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人物：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少年杜小康</a:t>
            </a:r>
          </a:p>
          <a:p>
            <a:pPr>
              <a:lnSpc>
                <a:spcPts val="3500"/>
              </a:lnSpc>
            </a:pP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环境：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远离家乡，孤寂偏僻的芦苇荡。  </a:t>
            </a:r>
          </a:p>
          <a:p>
            <a:pPr>
              <a:lnSpc>
                <a:spcPts val="3500"/>
              </a:lnSpc>
            </a:pP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情节：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杜小康因贫困失学后，</a:t>
            </a:r>
          </a:p>
          <a:p>
            <a:pPr>
              <a:lnSpc>
                <a:spcPts val="3500"/>
              </a:lnSpc>
            </a:pP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在孤独艰苦的环境中和父亲一起</a:t>
            </a:r>
          </a:p>
          <a:p>
            <a:pPr>
              <a:lnSpc>
                <a:spcPts val="3500"/>
              </a:lnSpc>
            </a:pP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去放鸭，经受磨难，逐渐成熟、</a:t>
            </a:r>
          </a:p>
          <a:p>
            <a:pPr>
              <a:lnSpc>
                <a:spcPts val="3500"/>
              </a:lnSpc>
            </a:pP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坚强。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85458" y="552133"/>
            <a:ext cx="2346325" cy="700087"/>
            <a:chOff x="677" y="589"/>
            <a:chExt cx="3695" cy="1103"/>
          </a:xfrm>
        </p:grpSpPr>
        <p:pic>
          <p:nvPicPr>
            <p:cNvPr id="10245" name="图片 1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6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文章感知</a:t>
              </a:r>
            </a:p>
          </p:txBody>
        </p:sp>
      </p:grpSp>
      <p:pic>
        <p:nvPicPr>
          <p:cNvPr id="3" name="图片 2" descr="C]VYCMCC}T{KYN01I}FPUF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2620" y="3909060"/>
            <a:ext cx="3288665" cy="243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678180" y="822960"/>
            <a:ext cx="8105775" cy="753745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2.再读文本，梳理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这篇小说的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具体情节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15362" name="文本框 4" descr="中国教育出版网"/>
          <p:cNvSpPr txBox="1"/>
          <p:nvPr/>
        </p:nvSpPr>
        <p:spPr>
          <a:xfrm>
            <a:off x="1920875" y="1695450"/>
            <a:ext cx="6376670" cy="3538220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zh-CN" sz="32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开端：</a:t>
            </a:r>
            <a:r>
              <a:rPr lang="zh-CN" altLang="zh-CN" sz="32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家道中落，随父放鸭。</a:t>
            </a:r>
          </a:p>
          <a:p>
            <a:endParaRPr lang="zh-CN" altLang="zh-CN" sz="32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32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32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发展：</a:t>
            </a:r>
            <a:r>
              <a:rPr lang="zh-CN" altLang="zh-CN" sz="32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撑船赶鸭，初到芦荡。</a:t>
            </a:r>
          </a:p>
          <a:p>
            <a:endParaRPr lang="zh-CN" altLang="zh-CN" sz="32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32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32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高潮：</a:t>
            </a:r>
            <a:r>
              <a:rPr lang="zh-CN" altLang="zh-CN" sz="32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芦荡遇雨，经受考验。</a:t>
            </a:r>
          </a:p>
          <a:p>
            <a:endParaRPr lang="zh-CN" altLang="zh-CN" sz="32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32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32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结局：</a:t>
            </a:r>
            <a:r>
              <a:rPr lang="zh-CN" altLang="zh-CN" sz="32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与鸭共成长，逐渐成熟。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1536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23850" y="1489075"/>
            <a:ext cx="8215313" cy="754063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  <a:sym typeface="宋体" panose="02010600030101010101" pitchFamily="2" charset="-122"/>
              </a:rPr>
              <a:t>1.小说题目是“孤独之旅”，文中哪些地方体现出了“孤独”呢？</a:t>
            </a:r>
          </a:p>
        </p:txBody>
      </p:sp>
      <p:sp>
        <p:nvSpPr>
          <p:cNvPr id="16386" name="文本框 4" descr="中国教育出版网"/>
          <p:cNvSpPr txBox="1"/>
          <p:nvPr/>
        </p:nvSpPr>
        <p:spPr>
          <a:xfrm>
            <a:off x="434658" y="2630488"/>
            <a:ext cx="8216900" cy="3233420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    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（1）现在，占据他心灵的全部是前方：还要走多远？前方是什么样子？前方是未知的。未知的东西，似乎更能撩逗一个少年的心思。他盘腿坐在船头上，望着一片白茫茫的水。</a:t>
            </a:r>
          </a:p>
          <a:p>
            <a:pPr>
              <a:lnSpc>
                <a:spcPts val="3500"/>
              </a:lnSpc>
            </a:pP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  分析：杜小康已将对家的眷恋移情到未知的前方。这是杜小康对前景的茫然，但似乎也包含着对未来的期盼和</a:t>
            </a:r>
            <a:r>
              <a:rPr lang="zh-CN" altLang="zh-CN" sz="28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向往。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3850" y="523875"/>
            <a:ext cx="2344738" cy="698500"/>
            <a:chOff x="677" y="589"/>
            <a:chExt cx="3695" cy="1103"/>
          </a:xfrm>
        </p:grpSpPr>
        <p:pic>
          <p:nvPicPr>
            <p:cNvPr id="12295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6" name="文本框 3"/>
            <p:cNvSpPr txBox="1"/>
            <p:nvPr/>
          </p:nvSpPr>
          <p:spPr>
            <a:xfrm>
              <a:off x="852" y="681"/>
              <a:ext cx="3303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课文解析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build="p"/>
      <p:bldP spid="1638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538480" y="982980"/>
            <a:ext cx="7886700" cy="4267200"/>
          </a:xfrm>
          <a:solidFill>
            <a:schemeClr val="bg1">
              <a:alpha val="24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dirty="0">
                <a:solidFill>
                  <a:srgbClr val="C00000"/>
                </a:solidFill>
                <a:latin typeface="方正楷体简体" charset="-122"/>
                <a:ea typeface="方正楷体简体" charset="-122"/>
              </a:rPr>
              <a:t>   </a:t>
            </a:r>
            <a:r>
              <a:rPr lang="en-US" altLang="zh-CN" dirty="0">
                <a:solidFill>
                  <a:srgbClr val="262626"/>
                </a:solidFill>
                <a:latin typeface="方正楷体简体" charset="-122"/>
                <a:ea typeface="方正楷体简体" charset="-122"/>
              </a:rPr>
              <a:t> 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（2）当杜小康一眼望去，看到芦苇如绿色的浪潮直涌到天边时，他害怕了——这是他出门以来第一回真正感到害怕。芦荡如万重大山围住了小船。杜小康有一种永远逃不走了的感觉。</a:t>
            </a:r>
            <a:endParaRPr lang="zh-CN" altLang="en-US" dirty="0">
              <a:solidFill>
                <a:srgbClr val="26262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分析：面对眼前无边无际的芦苇荡，杜小康产生了害怕现实、害怕孤独的感觉，表现了陌生的环境给他带来的沉重、压抑、恐惧的心理感受。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5163cc2-a7ba-408b-81f7-8b8dc8006653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3526</Words>
  <Application>Microsoft Office PowerPoint</Application>
  <PresentationFormat>全屏显示(4:3)</PresentationFormat>
  <Paragraphs>153</Paragraphs>
  <Slides>32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自定义设计方案</vt:lpstr>
      <vt:lpstr>16*孤独之旅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16*孤独之旅</dc:title>
  <dc:creator/>
  <cp:lastModifiedBy>Administrator</cp:lastModifiedBy>
  <cp:revision>3</cp:revision>
  <dcterms:created xsi:type="dcterms:W3CDTF">2019-04-12T03:39:00Z</dcterms:created>
  <dcterms:modified xsi:type="dcterms:W3CDTF">2019-08-27T10:18:28Z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