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4"/>
  </p:notesMasterIdLst>
  <p:sldIdLst>
    <p:sldId id="256" r:id="rId2"/>
    <p:sldId id="378" r:id="rId3"/>
    <p:sldId id="408" r:id="rId4"/>
    <p:sldId id="257" r:id="rId5"/>
    <p:sldId id="259" r:id="rId6"/>
    <p:sldId id="299" r:id="rId7"/>
    <p:sldId id="348" r:id="rId8"/>
    <p:sldId id="349" r:id="rId9"/>
    <p:sldId id="260" r:id="rId10"/>
    <p:sldId id="351" r:id="rId11"/>
    <p:sldId id="410" r:id="rId12"/>
    <p:sldId id="263" r:id="rId13"/>
    <p:sldId id="264" r:id="rId14"/>
    <p:sldId id="294" r:id="rId15"/>
    <p:sldId id="296" r:id="rId16"/>
    <p:sldId id="353" r:id="rId17"/>
    <p:sldId id="303" r:id="rId18"/>
    <p:sldId id="354" r:id="rId19"/>
    <p:sldId id="355" r:id="rId20"/>
    <p:sldId id="356" r:id="rId21"/>
    <p:sldId id="357" r:id="rId22"/>
    <p:sldId id="265" r:id="rId23"/>
    <p:sldId id="304" r:id="rId24"/>
    <p:sldId id="269" r:id="rId25"/>
    <p:sldId id="358" r:id="rId26"/>
    <p:sldId id="359" r:id="rId27"/>
    <p:sldId id="268" r:id="rId28"/>
    <p:sldId id="271" r:id="rId29"/>
    <p:sldId id="270" r:id="rId30"/>
    <p:sldId id="308" r:id="rId31"/>
    <p:sldId id="360" r:id="rId32"/>
    <p:sldId id="437" r:id="rId33"/>
  </p:sldIdLst>
  <p:sldSz cx="9144000" cy="6858000" type="screen4x3"/>
  <p:notesSz cx="7104063" cy="10234613"/>
  <p:custDataLst>
    <p:tags r:id="rId3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162477"/>
    <a:srgbClr val="DFB5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 varScale="1">
        <p:scale>
          <a:sx n="89" d="100"/>
          <a:sy n="89" d="100"/>
        </p:scale>
        <p:origin x="-1416" y="-96"/>
      </p:cViewPr>
      <p:guideLst>
        <p:guide orient="horz" pos="2192"/>
        <p:guide pos="20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  <a:pPr lvl="0" algn="r" eaLnBrk="1" hangingPunct="1">
                <a:buNone/>
              </a:pPr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D330-0C21-41C7-8AA0-F3765512D9B1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96DD-D794-4DCA-BB80-2738906D8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文本框 4" descr="中国教育出版网"/>
          <p:cNvSpPr txBox="1"/>
          <p:nvPr/>
        </p:nvSpPr>
        <p:spPr>
          <a:xfrm>
            <a:off x="1785620" y="2921635"/>
            <a:ext cx="516699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</a:rPr>
              <a:t>18.</a:t>
            </a:r>
            <a:r>
              <a:rPr lang="zh-CN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</a:rPr>
              <a:t>怀疑与学问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432435" y="944245"/>
            <a:ext cx="3425825" cy="5667375"/>
          </a:xfrm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buNone/>
            </a:pP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腐草为萤：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虚妄：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不攻自破：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尽信书不如无书：</a:t>
            </a:r>
          </a:p>
          <a:p>
            <a:pPr marL="0" indent="0" eaLnBrk="1" hangingPunct="1">
              <a:lnSpc>
                <a:spcPct val="60000"/>
              </a:lnSpc>
              <a:buNone/>
            </a:pP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lnSpc>
                <a:spcPct val="60000"/>
              </a:lnSpc>
              <a:buNone/>
            </a:pP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辨伪去妄：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流俗：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盲从：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墨守：</a:t>
            </a: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停滞：</a:t>
            </a:r>
          </a:p>
        </p:txBody>
      </p:sp>
      <p:sp>
        <p:nvSpPr>
          <p:cNvPr id="12290" name="文本框 3" descr="中国教育出版网"/>
          <p:cNvSpPr txBox="1"/>
          <p:nvPr/>
        </p:nvSpPr>
        <p:spPr>
          <a:xfrm>
            <a:off x="2014538" y="1392238"/>
            <a:ext cx="66055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语出《礼记·月令》，意思是腐草能化为萤火虫。</a:t>
            </a:r>
          </a:p>
        </p:txBody>
      </p:sp>
      <p:sp>
        <p:nvSpPr>
          <p:cNvPr id="12291" name="文本框 4" descr="中国教育出版网"/>
          <p:cNvSpPr txBox="1"/>
          <p:nvPr/>
        </p:nvSpPr>
        <p:spPr>
          <a:xfrm>
            <a:off x="1473200" y="1852613"/>
            <a:ext cx="42640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没有事实根据的。</a:t>
            </a:r>
          </a:p>
        </p:txBody>
      </p:sp>
      <p:sp>
        <p:nvSpPr>
          <p:cNvPr id="12292" name="文本框 5" descr="中国教育出版网"/>
          <p:cNvSpPr txBox="1"/>
          <p:nvPr/>
        </p:nvSpPr>
        <p:spPr>
          <a:xfrm>
            <a:off x="2027238" y="2287588"/>
            <a:ext cx="65928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形容情节、论点虚谬，经不起反驳、攻击。</a:t>
            </a:r>
          </a:p>
        </p:txBody>
      </p:sp>
      <p:sp>
        <p:nvSpPr>
          <p:cNvPr id="12293" name="文本框 6" descr="中国教育出版网"/>
          <p:cNvSpPr txBox="1"/>
          <p:nvPr/>
        </p:nvSpPr>
        <p:spPr>
          <a:xfrm>
            <a:off x="2871788" y="2747963"/>
            <a:ext cx="6592887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语出《孟子·尽心下》。原指完全相信《尚</a:t>
            </a:r>
          </a:p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书》，倒不如没有《尚书》，后用以泛指不</a:t>
            </a:r>
          </a:p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要迷信、拘泥于书本。</a:t>
            </a:r>
          </a:p>
        </p:txBody>
      </p:sp>
      <p:sp>
        <p:nvSpPr>
          <p:cNvPr id="12294" name="文本框 7" descr="中国教育出版网"/>
          <p:cNvSpPr txBox="1"/>
          <p:nvPr/>
        </p:nvSpPr>
        <p:spPr>
          <a:xfrm>
            <a:off x="2027238" y="4138613"/>
            <a:ext cx="65928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要善于辨别，分清真假。</a:t>
            </a:r>
          </a:p>
        </p:txBody>
      </p:sp>
      <p:sp>
        <p:nvSpPr>
          <p:cNvPr id="12295" name="文本框 8" descr="中国教育出版网"/>
          <p:cNvSpPr txBox="1"/>
          <p:nvPr/>
        </p:nvSpPr>
        <p:spPr>
          <a:xfrm>
            <a:off x="1473200" y="4598988"/>
            <a:ext cx="65928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社会上流行的风俗习惯（含贬义）。</a:t>
            </a:r>
          </a:p>
        </p:txBody>
      </p:sp>
      <p:sp>
        <p:nvSpPr>
          <p:cNvPr id="12296" name="文本框 9" descr="中国教育出版网"/>
          <p:cNvSpPr txBox="1"/>
          <p:nvPr/>
        </p:nvSpPr>
        <p:spPr>
          <a:xfrm>
            <a:off x="1473200" y="5059363"/>
            <a:ext cx="65928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盲目地附和随从。</a:t>
            </a:r>
          </a:p>
        </p:txBody>
      </p:sp>
      <p:sp>
        <p:nvSpPr>
          <p:cNvPr id="12297" name="文本框 10" descr="中国教育出版网"/>
          <p:cNvSpPr txBox="1"/>
          <p:nvPr/>
        </p:nvSpPr>
        <p:spPr>
          <a:xfrm>
            <a:off x="1485900" y="5519738"/>
            <a:ext cx="65928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固执拘泥，不会变通。</a:t>
            </a:r>
          </a:p>
        </p:txBody>
      </p:sp>
      <p:sp>
        <p:nvSpPr>
          <p:cNvPr id="12298" name="文本框 11" descr="中国教育出版网"/>
          <p:cNvSpPr txBox="1"/>
          <p:nvPr/>
        </p:nvSpPr>
        <p:spPr>
          <a:xfrm>
            <a:off x="1473200" y="5980113"/>
            <a:ext cx="65928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受到阻碍，不能顺利地进行或发展。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37255" y="546735"/>
            <a:ext cx="213042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重点词语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uild="p"/>
      <p:bldP spid="12290" grpId="0"/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6" descr="中国教育出版网"/>
          <p:cNvSpPr/>
          <p:nvPr/>
        </p:nvSpPr>
        <p:spPr>
          <a:xfrm>
            <a:off x="258763" y="1189038"/>
            <a:ext cx="8626475" cy="5401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全文共6段，可分三个部分。</a:t>
            </a:r>
          </a:p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第一部分（1、2）：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引用名言，提出中心论点：治学必须有怀疑精神。</a:t>
            </a:r>
          </a:p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第二部分（3－5）：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论证第一个分论点，怀疑是从消极方面辨伪去妄的必要步骤。这部分可分两层。</a:t>
            </a:r>
          </a:p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第一层（3、4）：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论述对于传说，不论信不信，都应当经过一番思考，不应当随随便便就信了。</a:t>
            </a:r>
          </a:p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第二层（5）：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论述不论对哪一本书，哪一种学问，都要经过自己的怀疑，辨别是非。</a:t>
            </a:r>
          </a:p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第三部分（6）：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论证第二个分论点，怀疑是从积极方面建设新学说、启迪新发明的基本条件。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9253" y="298133"/>
            <a:ext cx="2346325" cy="700087"/>
            <a:chOff x="677" y="589"/>
            <a:chExt cx="3695" cy="1103"/>
          </a:xfrm>
        </p:grpSpPr>
        <p:pic>
          <p:nvPicPr>
            <p:cNvPr id="10245" name="图片 18" descr="00 图标-0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文章结构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15315" y="1285875"/>
            <a:ext cx="6701155" cy="460375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文章提出了什么论点？</a:t>
            </a:r>
          </a:p>
        </p:txBody>
      </p:sp>
      <p:sp>
        <p:nvSpPr>
          <p:cNvPr id="15366" name="内容占位符 2" descr="中国教育出版网"/>
          <p:cNvSpPr>
            <a:spLocks noGrp="1"/>
          </p:cNvSpPr>
          <p:nvPr/>
        </p:nvSpPr>
        <p:spPr>
          <a:xfrm>
            <a:off x="401638" y="1393825"/>
            <a:ext cx="8797925" cy="10668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  </a:t>
            </a:r>
          </a:p>
        </p:txBody>
      </p:sp>
      <p:sp>
        <p:nvSpPr>
          <p:cNvPr id="2" name="文本框 1" descr="中国教育出版网"/>
          <p:cNvSpPr txBox="1"/>
          <p:nvPr/>
        </p:nvSpPr>
        <p:spPr>
          <a:xfrm>
            <a:off x="1223963" y="1938655"/>
            <a:ext cx="43640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治学必须有怀疑精神。</a:t>
            </a:r>
          </a:p>
        </p:txBody>
      </p:sp>
      <p:sp>
        <p:nvSpPr>
          <p:cNvPr id="15367" name="内容占位符 2" descr="中国教育出版网"/>
          <p:cNvSpPr>
            <a:spLocks noGrp="1"/>
          </p:cNvSpPr>
          <p:nvPr/>
        </p:nvSpPr>
        <p:spPr>
          <a:xfrm>
            <a:off x="249238" y="2586355"/>
            <a:ext cx="8497887" cy="4603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CN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 为了论证这一论点，提出了几个分论点？</a:t>
            </a:r>
          </a:p>
        </p:txBody>
      </p:sp>
      <p:sp>
        <p:nvSpPr>
          <p:cNvPr id="15368" name="文本框 1" descr="中国教育出版网"/>
          <p:cNvSpPr txBox="1"/>
          <p:nvPr/>
        </p:nvSpPr>
        <p:spPr>
          <a:xfrm>
            <a:off x="1092200" y="3301683"/>
            <a:ext cx="7416800" cy="1437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①怀疑是从消极方面辨伪去妄的必要步骤。 </a:t>
            </a:r>
          </a:p>
          <a:p>
            <a:pPr>
              <a:lnSpc>
                <a:spcPts val="3500"/>
              </a:lnSpc>
            </a:pP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②怀疑是从积极方面建 设新学说、启迪新发明的基本条件。</a:t>
            </a:r>
          </a:p>
        </p:txBody>
      </p:sp>
      <p:sp>
        <p:nvSpPr>
          <p:cNvPr id="15369" name="内容占位符 2" descr="中国教育出版网"/>
          <p:cNvSpPr>
            <a:spLocks noGrp="1"/>
          </p:cNvSpPr>
          <p:nvPr/>
        </p:nvSpPr>
        <p:spPr>
          <a:xfrm>
            <a:off x="614998" y="4956810"/>
            <a:ext cx="7004050" cy="4603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3.</a:t>
            </a:r>
            <a:r>
              <a:rPr lang="zh-CN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 两个分论点之间是什么关系？</a:t>
            </a:r>
          </a:p>
        </p:txBody>
      </p:sp>
      <p:sp>
        <p:nvSpPr>
          <p:cNvPr id="15370" name="文本框 1" descr="中国教育出版网"/>
          <p:cNvSpPr txBox="1"/>
          <p:nvPr/>
        </p:nvSpPr>
        <p:spPr>
          <a:xfrm>
            <a:off x="1278890" y="5608955"/>
            <a:ext cx="43656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递进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90513" y="306388"/>
            <a:ext cx="2346325" cy="700087"/>
            <a:chOff x="677" y="589"/>
            <a:chExt cx="3695" cy="1103"/>
          </a:xfrm>
        </p:grpSpPr>
        <p:pic>
          <p:nvPicPr>
            <p:cNvPr id="10245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文章感知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  <p:bldP spid="2" grpId="0"/>
      <p:bldP spid="15367" grpId="0"/>
      <p:bldP spid="15369" grpId="0"/>
      <p:bldP spid="15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100965" y="1361123"/>
            <a:ext cx="8261350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第1、2段提出了文章的总论点，这个总论点是什么？ </a:t>
            </a:r>
          </a:p>
        </p:txBody>
      </p:sp>
      <p:sp>
        <p:nvSpPr>
          <p:cNvPr id="2" name="文本框 1" descr="中国教育出版网"/>
          <p:cNvSpPr txBox="1"/>
          <p:nvPr/>
        </p:nvSpPr>
        <p:spPr>
          <a:xfrm>
            <a:off x="520700" y="2371725"/>
            <a:ext cx="8368030" cy="1437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本文的总论点是借用古代学者的名言提出的，总论点是：“学者先要会疑”，或者是“学则须疑”。如果用我们自己的话来表达，总论点是“研究学问必须有怀疑精神”。</a:t>
            </a:r>
            <a:endParaRPr lang="en-US" altLang="zh-CN" sz="24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3850" y="523875"/>
            <a:ext cx="2344738" cy="698500"/>
            <a:chOff x="677" y="589"/>
            <a:chExt cx="3695" cy="1103"/>
          </a:xfrm>
        </p:grpSpPr>
        <p:pic>
          <p:nvPicPr>
            <p:cNvPr id="12295" name="图片 3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6" name="文本框 3"/>
            <p:cNvSpPr txBox="1"/>
            <p:nvPr/>
          </p:nvSpPr>
          <p:spPr>
            <a:xfrm>
              <a:off x="852" y="681"/>
              <a:ext cx="330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课文解析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23850" y="3738245"/>
            <a:ext cx="8102600" cy="2851150"/>
            <a:chOff x="821" y="4668"/>
            <a:chExt cx="12760" cy="449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/>
            <a:srcRect l="6037" t="1200" r="7067" b="7802"/>
            <a:stretch>
              <a:fillRect/>
            </a:stretch>
          </p:blipFill>
          <p:spPr>
            <a:xfrm>
              <a:off x="821" y="4668"/>
              <a:ext cx="3331" cy="4491"/>
            </a:xfrm>
            <a:prstGeom prst="ellipse">
              <a:avLst/>
            </a:prstGeom>
          </p:spPr>
        </p:pic>
        <p:sp>
          <p:nvSpPr>
            <p:cNvPr id="8" name="文本框 1"/>
            <p:cNvSpPr txBox="1"/>
            <p:nvPr/>
          </p:nvSpPr>
          <p:spPr>
            <a:xfrm>
              <a:off x="4153" y="6810"/>
              <a:ext cx="9080" cy="20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 “</a:t>
              </a:r>
              <a:r>
                <a:rPr lang="zh-CN" altLang="en-US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在可疑而不疑者，不曾学；学则须疑。</a:t>
              </a:r>
              <a:r>
                <a:rPr lang="en-US" altLang="zh-CN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”      ——</a:t>
              </a:r>
              <a:r>
                <a:rPr lang="zh-CN" altLang="en-US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张载</a:t>
              </a:r>
              <a:endParaRPr lang="en-US" altLang="zh-CN" sz="30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53" y="5630"/>
              <a:ext cx="9262" cy="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“</a:t>
              </a:r>
              <a:r>
                <a:rPr lang="zh-CN" altLang="en-US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学者先要会疑。</a:t>
              </a:r>
              <a:r>
                <a:rPr lang="en-US" altLang="zh-CN" sz="3000" b="1" dirty="0">
                  <a:latin typeface="楷体" panose="02010609060101010101" pitchFamily="49" charset="-122"/>
                  <a:ea typeface="楷体" panose="02010609060101010101" pitchFamily="49" charset="-122"/>
                  <a:sym typeface="宋体" panose="02010600030101010101" pitchFamily="2" charset="-122"/>
                </a:rPr>
                <a:t>”</a:t>
              </a:r>
              <a:r>
                <a:rPr lang="en-US" altLang="zh-CN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——</a:t>
              </a:r>
              <a:r>
                <a:rPr lang="zh-CN" altLang="en-US" sz="3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程颐</a:t>
              </a:r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H="1">
              <a:off x="4253" y="6575"/>
              <a:ext cx="9328" cy="0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232093" y="714693"/>
            <a:ext cx="8537575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2.</a:t>
            </a:r>
            <a:r>
              <a:rPr lang="zh-CN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引用学者的名言以提出论点，这种写法有什么好处？</a:t>
            </a:r>
          </a:p>
        </p:txBody>
      </p:sp>
      <p:sp>
        <p:nvSpPr>
          <p:cNvPr id="19458" name="文本框 1" descr="中国教育出版网"/>
          <p:cNvSpPr txBox="1"/>
          <p:nvPr/>
        </p:nvSpPr>
        <p:spPr>
          <a:xfrm>
            <a:off x="605155" y="2115185"/>
            <a:ext cx="7934325" cy="23787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3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zh-CN" sz="3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这种写法，既提出了论点，同时学者的名言本身也是一个证明论点的有力论据，这就使得论点的说服力更为增强。</a:t>
            </a:r>
          </a:p>
          <a:p>
            <a:pPr>
              <a:lnSpc>
                <a:spcPts val="3500"/>
              </a:lnSpc>
            </a:pPr>
            <a:endParaRPr lang="en-US" altLang="zh-CN" sz="320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320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/>
      <p:bldP spid="194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412750" y="617538"/>
            <a:ext cx="8537575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3.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对下面语段四句话之间层次关系的理解，下面几种看法哪种是正确的？为什么？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①学问的基础是事实和根据</a:t>
            </a:r>
            <a:r>
              <a:rPr lang="zh-CN" altLang="zh-CN" sz="2400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②事实和根据的来源有两种：一种是自己亲眼看见的；一种是听别人传说的。③譬如在国难危急的时候，各地一定有许多口头的消息，说得如何凶险，那便是别人的传说，不一定可靠；要知道实际的情形，只有靠自己亲自去观察。④做学问也是一样，最要紧最可靠的材料是自己亲见的事实根据；但这种证据有时候不能亲自看到，便只能靠别人的传说了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A.①│② ③ ④（并列）   B.① ② ③│④（并列）  C.①│② ③ ④（因果）   D.① ② ③│④（因果）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092200"/>
            <a:ext cx="7886700" cy="4351338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答案：</a:t>
            </a:r>
            <a:r>
              <a:rPr lang="zh-CN" altLang="en-US" dirty="0">
                <a:latin typeface="宋体" panose="02010600030101010101" pitchFamily="2" charset="-122"/>
              </a:rPr>
              <a:t>D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解析：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因为①学问的基础是事实和根据，②而事实和根据的来源有两种（一种是自己亲眼看见的，这种可靠；一种是听别人传说的，这种不一定可靠。③譬如国难危急的时候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），所以④做学问所依据的材料也有两种（一种是自己亲见的事实根据，这种材料最要紧最可靠；一种是别人的传说，这种材料不一定可靠）。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341313" y="888683"/>
            <a:ext cx="7945437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</a:t>
            </a:r>
            <a:r>
              <a:rPr lang="en-US" altLang="zh-CN" b="1" dirty="0">
                <a:latin typeface="宋体" panose="02010600030101010101" pitchFamily="2" charset="-122"/>
              </a:rPr>
              <a:t>4.“譬如在国难危急的时候……”，是举例论证还是比喻论证？</a:t>
            </a:r>
          </a:p>
        </p:txBody>
      </p:sp>
      <p:sp>
        <p:nvSpPr>
          <p:cNvPr id="22530" name="文本框 1" descr="中国教育出版网"/>
          <p:cNvSpPr txBox="1"/>
          <p:nvPr/>
        </p:nvSpPr>
        <p:spPr>
          <a:xfrm>
            <a:off x="496570" y="1953578"/>
            <a:ext cx="7634288" cy="2317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这句是比喻论证，设喻以说明“事实和根据”的两种“来源”，不是举例论证。如果举例论证，那就要举出做学问的实例，“譬如”后面所言，并非做学问的实例。</a:t>
            </a:r>
          </a:p>
          <a:p>
            <a:endParaRPr lang="zh-CN" altLang="zh-CN" sz="28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531" name="内容占位符 2" descr="中国教育出版网"/>
          <p:cNvSpPr>
            <a:spLocks noGrp="1"/>
          </p:cNvSpPr>
          <p:nvPr/>
        </p:nvSpPr>
        <p:spPr>
          <a:xfrm>
            <a:off x="340995" y="4032885"/>
            <a:ext cx="7945438" cy="10652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/>
          <a:p>
            <a:pPr>
              <a:lnSpc>
                <a:spcPts val="3500"/>
              </a:lnSpc>
              <a:spcBef>
                <a:spcPts val="1000"/>
              </a:spcBef>
            </a:pPr>
            <a:r>
              <a:rPr lang="en-US" altLang="zh-CN" sz="2800" dirty="0">
                <a:latin typeface="宋体" panose="02010600030101010101" pitchFamily="2" charset="-122"/>
              </a:rPr>
              <a:t>  </a:t>
            </a:r>
            <a:r>
              <a:rPr lang="en-US" altLang="zh-CN" sz="3200" b="1" dirty="0">
                <a:latin typeface="宋体" panose="02010600030101010101" pitchFamily="2" charset="-122"/>
              </a:rPr>
              <a:t> 5.第3</a:t>
            </a:r>
            <a:r>
              <a:rPr lang="zh-CN" altLang="en-US" sz="3200" b="1" dirty="0">
                <a:latin typeface="宋体" panose="02010600030101010101" pitchFamily="2" charset="-122"/>
              </a:rPr>
              <a:t>自然</a:t>
            </a:r>
            <a:r>
              <a:rPr lang="en-US" altLang="zh-CN" sz="3200" b="1" dirty="0">
                <a:latin typeface="宋体" panose="02010600030101010101" pitchFamily="2" charset="-122"/>
              </a:rPr>
              <a:t>段在文章中起到哪些作用？</a:t>
            </a:r>
          </a:p>
        </p:txBody>
      </p:sp>
      <p:sp>
        <p:nvSpPr>
          <p:cNvPr id="22532" name="文本框 1" descr="中国教育出版网"/>
          <p:cNvSpPr txBox="1"/>
          <p:nvPr/>
        </p:nvSpPr>
        <p:spPr>
          <a:xfrm>
            <a:off x="341630" y="4664710"/>
            <a:ext cx="8043545" cy="1886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这段在文章中起到三个作用：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引出下文，使文章上下紧紧相联。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形成层进，使文章论说深入一步，进了一层。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铺石垫基，使文章的说服力增强。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  <p:bldP spid="22530" grpId="0"/>
      <p:bldP spid="22531" grpId="0"/>
      <p:bldP spid="225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283845" y="898525"/>
            <a:ext cx="8229600" cy="5109210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dirty="0">
                <a:latin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自然段分三层意思，是哪三层？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第一层（开头到“这是做一切学问的基本条件”）：指出“怀疑的精神”“是做一切学问的基本条件”。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第二层（“我们听说中国古代有三皇、五帝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有什么科学根据”）：具体说明如何以怀疑的精神对待传说。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第三层（末句“我们若能这样追问，一切虚妄的学说便不攻自破了”）：指出怀疑的精神对做学问的重要意义。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22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charRg st="22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006793"/>
            <a:ext cx="7886700" cy="4351337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7.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段和第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段同是谈怀疑精神对做学问的意义，为什么写了第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段还写第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段？两段的内容有何相异？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zh-CN" altLang="zh-CN" sz="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4自然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段说的是对于“传说”要用怀疑精神对待，第五段则说“我们不论对于哪一本书，哪一种学问，都要经过自己的怀疑”。第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4自然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段侧重说怀疑思索是为了取“是”弃“非”，攻破“一切虚妄的学说”，第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5自然</a:t>
            </a:r>
            <a:r>
              <a:rPr lang="zh-CN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段侧重说怀疑思索的三个步骤及其目的。</a:t>
            </a:r>
            <a:endParaRPr lang="zh-CN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charRg st="61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7">
                                            <p:txEl>
                                              <p:charRg st="61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0855" y="1479550"/>
            <a:ext cx="8029575" cy="4462780"/>
            <a:chOff x="773" y="2330"/>
            <a:chExt cx="12645" cy="7028"/>
          </a:xfrm>
        </p:grpSpPr>
        <p:grpSp>
          <p:nvGrpSpPr>
            <p:cNvPr id="5" name="组合 8"/>
            <p:cNvGrpSpPr/>
            <p:nvPr/>
          </p:nvGrpSpPr>
          <p:grpSpPr>
            <a:xfrm>
              <a:off x="773" y="3250"/>
              <a:ext cx="12645" cy="6108"/>
              <a:chOff x="774" y="2797"/>
              <a:chExt cx="12645" cy="6108"/>
            </a:xfrm>
          </p:grpSpPr>
          <p:sp>
            <p:nvSpPr>
              <p:cNvPr id="8" name="横卷形 7"/>
              <p:cNvSpPr/>
              <p:nvPr/>
            </p:nvSpPr>
            <p:spPr>
              <a:xfrm>
                <a:off x="774" y="2797"/>
                <a:ext cx="12645" cy="6108"/>
              </a:xfrm>
              <a:prstGeom prst="horizontalScroll">
                <a:avLst>
                  <a:gd name="adj" fmla="val 3454"/>
                </a:avLst>
              </a:prstGeom>
              <a:solidFill>
                <a:schemeClr val="bg1">
                  <a:alpha val="4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040" name="文本框 4"/>
              <p:cNvSpPr txBox="1"/>
              <p:nvPr/>
            </p:nvSpPr>
            <p:spPr>
              <a:xfrm>
                <a:off x="1102" y="2994"/>
                <a:ext cx="12196" cy="557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  <a:alpha val="18000"/>
                </a:schemeClr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“</a:t>
                </a:r>
                <a:r>
                  <a:rPr lang="zh-CN" altLang="en-US" sz="2800" b="1" dirty="0">
                    <a:latin typeface="黑体" panose="02010609060101010101" charset="-122"/>
                    <a:ea typeface="黑体" panose="02010609060101010101" charset="-122"/>
                  </a:rPr>
                  <a:t>昨夜西风凋碧树，独上高楼，望尽天涯路。</a:t>
                </a: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”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“衣带渐宽终不悔，为伊消得人憔悴</a:t>
                </a:r>
                <a:r>
                  <a:rPr lang="zh-CN" altLang="en-US" sz="2800" b="1" dirty="0">
                    <a:latin typeface="黑体" panose="02010609060101010101" charset="-122"/>
                    <a:ea typeface="黑体" panose="02010609060101010101" charset="-122"/>
                  </a:rPr>
                  <a:t>。</a:t>
                </a: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”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“众里寻他千百度，蓦然回首，那人却在，灯火阑珊处</a:t>
                </a:r>
                <a:r>
                  <a:rPr lang="zh-CN" altLang="en-US" sz="2800" b="1" dirty="0">
                    <a:latin typeface="黑体" panose="02010609060101010101" charset="-122"/>
                    <a:ea typeface="黑体" panose="02010609060101010101" charset="-122"/>
                  </a:rPr>
                  <a:t>。</a:t>
                </a:r>
                <a:r>
                  <a:rPr lang="en-US" altLang="zh-CN" sz="2800" b="1" dirty="0">
                    <a:latin typeface="黑体" panose="02010609060101010101" charset="-122"/>
                    <a:ea typeface="黑体" panose="02010609060101010101" charset="-122"/>
                  </a:rPr>
                  <a:t>”                    ——</a:t>
                </a:r>
                <a:r>
                  <a:rPr lang="zh-CN" altLang="en-US" sz="2800" b="1" dirty="0">
                    <a:latin typeface="黑体" panose="02010609060101010101" charset="-122"/>
                    <a:ea typeface="黑体" panose="02010609060101010101" charset="-122"/>
                  </a:rPr>
                  <a:t>王国维</a:t>
                </a:r>
              </a:p>
            </p:txBody>
          </p:sp>
        </p:grpSp>
        <p:sp>
          <p:nvSpPr>
            <p:cNvPr id="7" name="文本框 7"/>
            <p:cNvSpPr txBox="1"/>
            <p:nvPr/>
          </p:nvSpPr>
          <p:spPr>
            <a:xfrm>
              <a:off x="4780" y="2330"/>
              <a:ext cx="4840" cy="9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做学问三大境界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44488" y="695325"/>
            <a:ext cx="2346325" cy="700088"/>
            <a:chOff x="677" y="589"/>
            <a:chExt cx="3695" cy="1103"/>
          </a:xfrm>
        </p:grpSpPr>
        <p:pic>
          <p:nvPicPr>
            <p:cNvPr id="4100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1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情境导入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344930"/>
            <a:ext cx="8260715" cy="4351020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8.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段第一句“怀疑不仅是消极方面辨伪去妄的必须步骤，也是积极方面建设新学说、启迪新发明的基本条件”在文章中起何作用？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这句在文章中起两个作用：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揭示第一个分论点，提出第二个分论点。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zh-CN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承上启下，而且使前后部分具有层进关系，论述深入一步。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120015" y="681355"/>
            <a:ext cx="8689340" cy="6097270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</a:t>
            </a:r>
            <a:r>
              <a:rPr lang="en-US" altLang="zh-CN" sz="2800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9.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自然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段包含几层意思？彼此如何联系？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zh-CN" sz="2400" dirty="0"/>
              <a:t>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dirty="0"/>
              <a:t>   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本段包含四层意思：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1.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首句提出本段论点，即第二个分论点：“怀疑”是“建设新学说、启迪新发明的基本条件”。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“对于别人的话……一切学问才会起来”：讲道理论证论点。先从反面阐明，再从正面阐明。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“许多大学问家……要这样才能有更新更善的学说产生”：举实例论证论点。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“古往今来科学上新的发明”到段末：归纳作结，照应论点。先从正面作结，再从反面强调“若使后之学者都墨守前人的旧说，那就没有新问题，没有新发明，一切学术也就停滞，人类的文化也就不会进步了。”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286193"/>
            <a:ext cx="7886700" cy="2987675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1.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下面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句子中，“一切”和“四个常常”能删去吗？为什么？句中的冒号能改为句号吗？为什么？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一切学问家，不但对于流俗传说，就是对于过去学者的学说也常常抱怀疑的态度，常常和书中的学说辩论，常常评判书中的学说，常常修正书中的学说：要这样才能有更新更善的学说产生。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</a:rPr>
              <a:t>   </a:t>
            </a:r>
          </a:p>
        </p:txBody>
      </p:sp>
      <p:sp>
        <p:nvSpPr>
          <p:cNvPr id="2" name="文本框 2" descr="中国教育出版网"/>
          <p:cNvSpPr txBox="1"/>
          <p:nvPr/>
        </p:nvSpPr>
        <p:spPr>
          <a:xfrm>
            <a:off x="474663" y="4524375"/>
            <a:ext cx="8405812" cy="18865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不能。用这些词，是为了强调所有的学问家都包括在内，都善于经常的怀疑、提问、评判、修正过去学者的学说。这是建设新学说的基本条件。句中的冒号表示后面的一句是前几句的总括。所以不能改为句号。 </a:t>
            </a:r>
            <a:endParaRPr lang="zh-CN" altLang="zh-CN" sz="2400" b="1" dirty="0">
              <a:solidFill>
                <a:srgbClr val="C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0500" y="338455"/>
            <a:ext cx="2344738" cy="698500"/>
            <a:chOff x="677" y="589"/>
            <a:chExt cx="3695" cy="1103"/>
          </a:xfrm>
        </p:grpSpPr>
        <p:pic>
          <p:nvPicPr>
            <p:cNvPr id="20487" name="图片 3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88" name="文本框 3"/>
            <p:cNvSpPr txBox="1"/>
            <p:nvPr/>
          </p:nvSpPr>
          <p:spPr>
            <a:xfrm>
              <a:off x="852" y="681"/>
              <a:ext cx="330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课文赏析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341630" y="843280"/>
            <a:ext cx="8278495" cy="2094230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若使后之学者都墨守前人的旧说，那就没有新问题，没有新发明，一切学术停滞，人类的文化也就不会进步了。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一句中的“学术”和“文化”这两个词能互换吗？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28674" name="文本框 1" descr="中国教育出版网"/>
          <p:cNvSpPr txBox="1"/>
          <p:nvPr/>
        </p:nvSpPr>
        <p:spPr>
          <a:xfrm>
            <a:off x="341313" y="3038475"/>
            <a:ext cx="8302625" cy="1807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zh-CN" sz="24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不能互换。因为“学术”是人类众多的“文化”活动中的一种， “一切学术也就停滞，人类的文化也就不会进步了”，是从部分说到整体，互换位置后就讲不通了。</a:t>
            </a:r>
          </a:p>
          <a:p>
            <a:endParaRPr lang="en-US" altLang="zh-CN" sz="24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  <p:bldP spid="286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755775"/>
            <a:ext cx="7886700" cy="4351338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1.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层层深入论证，用分论点论证中心论点。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文章开头两段引用我国古代两位著名学者的话，提出中心论点。第三至五段先从消极方面作论证，第六段再从积极方面作论证。层层深入论证，对怀疑的精神在做学问过程中的必要性和意义，作了全面而精当的阐述。</a:t>
            </a:r>
          </a:p>
          <a:p>
            <a:pPr marL="0" indent="0" eaLnBrk="1" hangingPunct="1">
              <a:lnSpc>
                <a:spcPts val="3000"/>
              </a:lnSpc>
              <a:buNone/>
            </a:pPr>
            <a:endParaRPr lang="zh-CN" altLang="zh-CN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0213" y="374650"/>
            <a:ext cx="2346325" cy="700088"/>
            <a:chOff x="677" y="589"/>
            <a:chExt cx="3695" cy="1103"/>
          </a:xfrm>
        </p:grpSpPr>
        <p:pic>
          <p:nvPicPr>
            <p:cNvPr id="25604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05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写法探究</a:t>
              </a:r>
            </a:p>
          </p:txBody>
        </p:sp>
      </p:grpSp>
      <p:pic>
        <p:nvPicPr>
          <p:cNvPr id="35846" name="图片 1" descr="中国教育出版网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2710" y="4290695"/>
            <a:ext cx="2461260" cy="2369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charRg st="23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7">
                                            <p:txEl>
                                              <p:charRg st="23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063625"/>
            <a:ext cx="7886700" cy="4351338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2.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引名言、举事例进行论证，增强了文章的说服力。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本文引用古代著名学者的话作为论据，对增强文章的说服力起了重要作用。用他们的经验之谈作论点，实际上也起了论据的作用，很有说服力。第五段中又引了孟子的话“尽信书则不如无书”，并作了阐释，说这“也就是教我们有一点怀疑的精神，不要随便盲从或迷信”的意思，有力地证明了段首提出的论点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441325" y="1117600"/>
            <a:ext cx="7886700" cy="4351338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举例论证也用得很好。为了论证对传说必须有怀疑精神这个论点，第四段举了古书上“三皇、五帝”和“腐草为萤”两个例子，使人确信古书记载的传说不一定可靠，怀疑确有必要。作者举例时，就读书时该怎样怀疑、追问，介绍了自己的经验，列出了一系列寻根究底的疑问，给人具体的借鉴，对人很有启发。第六段为了论证怀疑是建设新学说、启迪新发明的基本条件，又举清代大学问家戴震读书善疑的事例为证，而这正是他日后成为大学问家的基本条件。这一事例论证也是很有说服力的。</a:t>
            </a:r>
            <a:endParaRPr lang="zh-CN" altLang="zh-CN" sz="28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buNone/>
            </a:pPr>
            <a:endParaRPr lang="zh-CN" altLang="en-US" sz="28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buNone/>
            </a:pPr>
            <a:endParaRPr lang="zh-CN" altLang="en-US" sz="28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C:\Users\Administrator\Documents\小插图\文本框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5640" y="1559560"/>
            <a:ext cx="716216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1027430" y="2715895"/>
            <a:ext cx="6337300" cy="2625725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 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本文论述了学者先要会疑，学则须疑的观点，强调了</a:t>
            </a:r>
            <a:r>
              <a:rPr lang="zh-CN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怀疑精神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在治学过程中的重要作用，并提倡学者应有怀疑精神，不要随便盲从或迷信。本文围绕着中心论点，分设了两个分论点，分层次地进行论述，条理清楚，中心明确。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71158" y="507365"/>
            <a:ext cx="2346325" cy="700088"/>
            <a:chOff x="677" y="589"/>
            <a:chExt cx="3695" cy="1103"/>
          </a:xfrm>
        </p:grpSpPr>
        <p:pic>
          <p:nvPicPr>
            <p:cNvPr id="27652" name="图片 18" descr="00 图标-0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3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课文总结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文本框 1" descr="中国教育出版网"/>
          <p:cNvSpPr txBox="1"/>
          <p:nvPr/>
        </p:nvSpPr>
        <p:spPr>
          <a:xfrm>
            <a:off x="481013" y="2495550"/>
            <a:ext cx="1414462" cy="1437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怀疑</a:t>
            </a:r>
          </a:p>
          <a:p>
            <a:pPr>
              <a:lnSpc>
                <a:spcPts val="35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与</a:t>
            </a:r>
          </a:p>
          <a:p>
            <a:pPr>
              <a:lnSpc>
                <a:spcPts val="35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学问</a:t>
            </a:r>
          </a:p>
        </p:txBody>
      </p:sp>
      <p:sp>
        <p:nvSpPr>
          <p:cNvPr id="36870" name="文本框 2" descr="中国教育出版网"/>
          <p:cNvSpPr txBox="1"/>
          <p:nvPr/>
        </p:nvSpPr>
        <p:spPr>
          <a:xfrm>
            <a:off x="1781175" y="1927225"/>
            <a:ext cx="1660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Calibri" panose="020F0502020204030204" pitchFamily="34" charset="0"/>
              </a:rPr>
              <a:t>中心论点</a:t>
            </a:r>
          </a:p>
        </p:txBody>
      </p:sp>
      <p:cxnSp>
        <p:nvCxnSpPr>
          <p:cNvPr id="4" name="直接箭头连接符 3" descr="中国教育出版网"/>
          <p:cNvCxnSpPr/>
          <p:nvPr/>
        </p:nvCxnSpPr>
        <p:spPr>
          <a:xfrm>
            <a:off x="3452813" y="2143125"/>
            <a:ext cx="4905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2" name="文本框 4" descr="中国教育出版网"/>
          <p:cNvSpPr txBox="1"/>
          <p:nvPr/>
        </p:nvSpPr>
        <p:spPr>
          <a:xfrm>
            <a:off x="4070350" y="1868488"/>
            <a:ext cx="4011613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治学必须有怀疑精神（引用名言）</a:t>
            </a:r>
          </a:p>
        </p:txBody>
      </p:sp>
      <p:sp>
        <p:nvSpPr>
          <p:cNvPr id="36873" name="文本框 5" descr="中国教育出版网"/>
          <p:cNvSpPr txBox="1"/>
          <p:nvPr/>
        </p:nvSpPr>
        <p:spPr>
          <a:xfrm>
            <a:off x="1792288" y="3498850"/>
            <a:ext cx="1660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Calibri" panose="020F0502020204030204" pitchFamily="34" charset="0"/>
              </a:rPr>
              <a:t>分论点</a:t>
            </a:r>
          </a:p>
        </p:txBody>
      </p:sp>
      <p:sp>
        <p:nvSpPr>
          <p:cNvPr id="36874" name="文本框 6" descr="中国教育出版网"/>
          <p:cNvSpPr txBox="1"/>
          <p:nvPr/>
        </p:nvSpPr>
        <p:spPr>
          <a:xfrm>
            <a:off x="3314700" y="3052763"/>
            <a:ext cx="4646613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怀疑是辨伪去妄的必要步骤</a:t>
            </a:r>
          </a:p>
        </p:txBody>
      </p:sp>
      <p:sp>
        <p:nvSpPr>
          <p:cNvPr id="36875" name="文本框 7" descr="中国教育出版网"/>
          <p:cNvSpPr txBox="1"/>
          <p:nvPr/>
        </p:nvSpPr>
        <p:spPr>
          <a:xfrm>
            <a:off x="3413125" y="4114800"/>
            <a:ext cx="5251450" cy="989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800" dirty="0">
                <a:latin typeface="Calibri" panose="020F0502020204030204" pitchFamily="34" charset="0"/>
              </a:rPr>
              <a:t>怀疑是建设新学说、启迪新发明的基本条件</a:t>
            </a:r>
          </a:p>
        </p:txBody>
      </p:sp>
      <p:sp>
        <p:nvSpPr>
          <p:cNvPr id="9" name="左大括号 8" descr="中国教育出版网"/>
          <p:cNvSpPr/>
          <p:nvPr/>
        </p:nvSpPr>
        <p:spPr>
          <a:xfrm>
            <a:off x="3070225" y="3136900"/>
            <a:ext cx="331788" cy="176053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左大括号 9" descr="中国教育出版网"/>
          <p:cNvSpPr/>
          <p:nvPr/>
        </p:nvSpPr>
        <p:spPr>
          <a:xfrm>
            <a:off x="1449388" y="2051050"/>
            <a:ext cx="342900" cy="206375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11138" y="500063"/>
            <a:ext cx="2346325" cy="700087"/>
            <a:chOff x="677" y="589"/>
            <a:chExt cx="3695" cy="1103"/>
          </a:xfrm>
        </p:grpSpPr>
        <p:pic>
          <p:nvPicPr>
            <p:cNvPr id="28690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91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板书设计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2" grpId="0"/>
      <p:bldP spid="36873" grpId="0"/>
      <p:bldP spid="36874" grpId="0"/>
      <p:bldP spid="36875" grpId="0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186055" y="1554480"/>
            <a:ext cx="8730615" cy="4351020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zh-CN" sz="2400" b="1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多疑，往往是不好的。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因为多疑是一种不健康的心理状况。俗话说：疑心生暗鬼。确有一定的道理。</a:t>
            </a:r>
            <a:r>
              <a:rPr lang="zh-CN" altLang="zh-CN" sz="2400" b="1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古往今来，不少人由于多疑，不知闹出了多少笑话，演出了多少悲剧。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且不说“杯弓蛇影”使人大病一场，给疑者带来的痛苦有多大，就因为多疑而夭折的也并非一起。《红楼梦》中的林黛玉，因生性多疑，以致忧郁成疾，这也是造成宝黛爱情悲剧的原因之一。 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zh-CN" sz="2400" b="1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如果说封建社会的大家闺秀，由于多疑而只是个人遗恨终身的话，那么一些赫赫有名的政治家、军事家由于多疑而造成损兵折将的也为数不少。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曹操就是一个。因多疑，错杀了不少忠臣良将！推迟了曹魏政权的建立。以前事，无须多论。  </a:t>
            </a:r>
            <a:endParaRPr lang="zh-CN" altLang="zh-CN" sz="24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85738" y="500063"/>
            <a:ext cx="2346325" cy="700087"/>
            <a:chOff x="677" y="589"/>
            <a:chExt cx="3695" cy="1103"/>
          </a:xfrm>
        </p:grpSpPr>
        <p:pic>
          <p:nvPicPr>
            <p:cNvPr id="29700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1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拓展提升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 descr="中国教育出版网"/>
          <p:cNvSpPr>
            <a:spLocks noGrp="1"/>
          </p:cNvSpPr>
          <p:nvPr>
            <p:ph sz="quarter" idx="4294967295"/>
            <p:custDataLst>
              <p:tags r:id="rId2"/>
            </p:custDataLst>
          </p:nvPr>
        </p:nvSpPr>
        <p:spPr>
          <a:xfrm>
            <a:off x="0" y="315913"/>
            <a:ext cx="7886700" cy="3300412"/>
          </a:xfrm>
        </p:spPr>
        <p:txBody>
          <a:bodyPr vert="horz" wrap="square" lIns="91440" tIns="45720" rIns="91440" bIns="45720" numCol="1" anchor="ctr" anchorCtr="0" compatLnSpc="1">
            <a:normAutofit fontScale="97500" lnSpcReduction="10000"/>
          </a:bodyPr>
          <a:lstStyle/>
          <a:p>
            <a:pPr marL="0" marR="0" lvl="0" indent="0" algn="just" defTabSz="685800" rtl="0" eaLnBrk="1" fontAlgn="base" latinLnBrk="0" hangingPunct="1">
              <a:lnSpc>
                <a:spcPct val="120000"/>
              </a:lnSpc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zh-CN" altLang="en-US" sz="18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CN" altLang="en-US" sz="2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一个人学习，总是希望学有所获，学有所成的。但是，从实际情况看，并非所有的求学者其最终收效都一样，其最后成果都相同，有的人收效好，成果大，而有的人却收效差，成果小，彼此有差异，有的甚至差异很大，非常悬殊。无论历史上，无论现实中，都存在这种情况。这是什么缘故呢？我们如何才能让自己学习的收效好些，成果大些呢？研究这个问题，吸取有益的经验，对我们搞好学习是十分必要的，十分重要的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07440" y="3926840"/>
            <a:ext cx="6796405" cy="2049780"/>
            <a:chOff x="1607" y="2885"/>
            <a:chExt cx="10703" cy="3228"/>
          </a:xfrm>
        </p:grpSpPr>
        <p:sp>
          <p:nvSpPr>
            <p:cNvPr id="13" name="Line 6" descr="中国教育出版网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605" y="3283"/>
              <a:ext cx="9510" cy="0"/>
            </a:xfrm>
            <a:prstGeom prst="line">
              <a:avLst/>
            </a:prstGeom>
            <a:noFill/>
            <a:ln w="25400" cap="flat" cmpd="sng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s-ES" sz="15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MS PGothic" panose="020B0600070205080204" charset="-128"/>
                <a:cs typeface="+mn-cs"/>
                <a:sym typeface="Gill Sans" charset="0"/>
              </a:endParaRPr>
            </a:p>
          </p:txBody>
        </p:sp>
        <p:sp>
          <p:nvSpPr>
            <p:cNvPr id="15" name="Line 6" descr="中国教育出版网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68" y="5693"/>
              <a:ext cx="9655" cy="0"/>
            </a:xfrm>
            <a:prstGeom prst="line">
              <a:avLst/>
            </a:prstGeom>
            <a:noFill/>
            <a:ln w="25400" cap="flat" cmpd="sng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s-ES" sz="15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MS PGothic" panose="020B0600070205080204" charset="-128"/>
                <a:cs typeface="+mn-cs"/>
                <a:sym typeface="Gill Sans" charset="0"/>
              </a:endParaRPr>
            </a:p>
          </p:txBody>
        </p:sp>
        <p:sp>
          <p:nvSpPr>
            <p:cNvPr id="27" name="Freeform 5" descr="中国教育出版网"/>
            <p:cNvSpPr/>
            <p:nvPr>
              <p:custDataLst>
                <p:tags r:id="rId5"/>
              </p:custDataLst>
            </p:nvPr>
          </p:nvSpPr>
          <p:spPr>
            <a:xfrm>
              <a:off x="1675" y="2885"/>
              <a:ext cx="193" cy="410"/>
            </a:xfrm>
            <a:custGeom>
              <a:avLst/>
              <a:gdLst>
                <a:gd name="txL" fmla="*/ 0 w 106"/>
                <a:gd name="txT" fmla="*/ 0 h 224"/>
                <a:gd name="txR" fmla="*/ 106 w 106"/>
                <a:gd name="txB" fmla="*/ 224 h 224"/>
              </a:gdLst>
              <a:ahLst/>
              <a:cxnLst>
                <a:cxn ang="0">
                  <a:pos x="103728175" y="0"/>
                </a:cxn>
                <a:cxn ang="0">
                  <a:pos x="138304221" y="37825134"/>
                </a:cxn>
                <a:cxn ang="0">
                  <a:pos x="138304221" y="37825134"/>
                </a:cxn>
                <a:cxn ang="0">
                  <a:pos x="122345247" y="48631990"/>
                </a:cxn>
                <a:cxn ang="0">
                  <a:pos x="109046679" y="62141130"/>
                </a:cxn>
                <a:cxn ang="0">
                  <a:pos x="98408517" y="75649107"/>
                </a:cxn>
                <a:cxn ang="0">
                  <a:pos x="87769201" y="91860557"/>
                </a:cxn>
                <a:cxn ang="0">
                  <a:pos x="79790291" y="105369696"/>
                </a:cxn>
                <a:cxn ang="0">
                  <a:pos x="74471768" y="121579966"/>
                </a:cxn>
                <a:cxn ang="0">
                  <a:pos x="71811363" y="137790236"/>
                </a:cxn>
                <a:cxn ang="0">
                  <a:pos x="69152110" y="154001705"/>
                </a:cxn>
                <a:cxn ang="0">
                  <a:pos x="69152110" y="154001705"/>
                </a:cxn>
                <a:cxn ang="0">
                  <a:pos x="140963473" y="154001705"/>
                </a:cxn>
                <a:cxn ang="0">
                  <a:pos x="140963473" y="302598751"/>
                </a:cxn>
                <a:cxn ang="0">
                  <a:pos x="0" y="302598751"/>
                </a:cxn>
                <a:cxn ang="0">
                  <a:pos x="0" y="189124537"/>
                </a:cxn>
                <a:cxn ang="0">
                  <a:pos x="0" y="189124537"/>
                </a:cxn>
                <a:cxn ang="0">
                  <a:pos x="2659253" y="159405128"/>
                </a:cxn>
                <a:cxn ang="0">
                  <a:pos x="5319660" y="129685682"/>
                </a:cxn>
                <a:cxn ang="0">
                  <a:pos x="13298573" y="102667404"/>
                </a:cxn>
                <a:cxn ang="0">
                  <a:pos x="23936740" y="75649107"/>
                </a:cxn>
                <a:cxn ang="0">
                  <a:pos x="39895722" y="54035413"/>
                </a:cxn>
                <a:cxn ang="0">
                  <a:pos x="58512795" y="32421711"/>
                </a:cxn>
                <a:cxn ang="0">
                  <a:pos x="79790291" y="16210274"/>
                </a:cxn>
                <a:cxn ang="0">
                  <a:pos x="103728175" y="0"/>
                </a:cxn>
                <a:cxn ang="0">
                  <a:pos x="103728175" y="0"/>
                </a:cxn>
              </a:cxnLst>
              <a:rect l="txL" t="txT" r="txR" b="txB"/>
              <a:pathLst>
                <a:path w="106" h="224">
                  <a:moveTo>
                    <a:pt x="78" y="0"/>
                  </a:moveTo>
                  <a:lnTo>
                    <a:pt x="104" y="28"/>
                  </a:lnTo>
                  <a:lnTo>
                    <a:pt x="92" y="36"/>
                  </a:lnTo>
                  <a:lnTo>
                    <a:pt x="82" y="46"/>
                  </a:lnTo>
                  <a:lnTo>
                    <a:pt x="74" y="56"/>
                  </a:lnTo>
                  <a:lnTo>
                    <a:pt x="66" y="68"/>
                  </a:lnTo>
                  <a:lnTo>
                    <a:pt x="60" y="78"/>
                  </a:lnTo>
                  <a:lnTo>
                    <a:pt x="56" y="90"/>
                  </a:lnTo>
                  <a:lnTo>
                    <a:pt x="54" y="102"/>
                  </a:lnTo>
                  <a:lnTo>
                    <a:pt x="52" y="114"/>
                  </a:lnTo>
                  <a:lnTo>
                    <a:pt x="106" y="114"/>
                  </a:lnTo>
                  <a:lnTo>
                    <a:pt x="106" y="224"/>
                  </a:lnTo>
                  <a:lnTo>
                    <a:pt x="0" y="224"/>
                  </a:lnTo>
                  <a:lnTo>
                    <a:pt x="0" y="140"/>
                  </a:lnTo>
                  <a:lnTo>
                    <a:pt x="2" y="118"/>
                  </a:lnTo>
                  <a:lnTo>
                    <a:pt x="4" y="96"/>
                  </a:lnTo>
                  <a:lnTo>
                    <a:pt x="10" y="76"/>
                  </a:lnTo>
                  <a:lnTo>
                    <a:pt x="18" y="56"/>
                  </a:lnTo>
                  <a:lnTo>
                    <a:pt x="30" y="40"/>
                  </a:lnTo>
                  <a:lnTo>
                    <a:pt x="44" y="24"/>
                  </a:lnTo>
                  <a:lnTo>
                    <a:pt x="60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6" descr="中国教育出版网"/>
            <p:cNvSpPr/>
            <p:nvPr>
              <p:custDataLst>
                <p:tags r:id="rId6"/>
              </p:custDataLst>
            </p:nvPr>
          </p:nvSpPr>
          <p:spPr>
            <a:xfrm>
              <a:off x="1935" y="2885"/>
              <a:ext cx="195" cy="410"/>
            </a:xfrm>
            <a:custGeom>
              <a:avLst/>
              <a:gdLst>
                <a:gd name="txL" fmla="*/ 0 w 106"/>
                <a:gd name="txT" fmla="*/ 0 h 224"/>
                <a:gd name="txR" fmla="*/ 106 w 106"/>
                <a:gd name="txB" fmla="*/ 224 h 224"/>
              </a:gdLst>
              <a:ahLst/>
              <a:cxnLst>
                <a:cxn ang="0">
                  <a:pos x="106439275" y="0"/>
                </a:cxn>
                <a:cxn ang="0">
                  <a:pos x="141918632" y="37825134"/>
                </a:cxn>
                <a:cxn ang="0">
                  <a:pos x="141918632" y="37825134"/>
                </a:cxn>
                <a:cxn ang="0">
                  <a:pos x="125543364" y="48631990"/>
                </a:cxn>
                <a:cxn ang="0">
                  <a:pos x="111896919" y="62141130"/>
                </a:cxn>
                <a:cxn ang="0">
                  <a:pos x="100980463" y="75649107"/>
                </a:cxn>
                <a:cxn ang="0">
                  <a:pos x="90064008" y="91860557"/>
                </a:cxn>
                <a:cxn ang="0">
                  <a:pos x="81876374" y="105369696"/>
                </a:cxn>
                <a:cxn ang="0">
                  <a:pos x="76417544" y="121579966"/>
                </a:cxn>
                <a:cxn ang="0">
                  <a:pos x="70958732" y="137790236"/>
                </a:cxn>
                <a:cxn ang="0">
                  <a:pos x="68229910" y="154001705"/>
                </a:cxn>
                <a:cxn ang="0">
                  <a:pos x="68229910" y="154001705"/>
                </a:cxn>
                <a:cxn ang="0">
                  <a:pos x="144647454" y="154001705"/>
                </a:cxn>
                <a:cxn ang="0">
                  <a:pos x="144647454" y="302598751"/>
                </a:cxn>
                <a:cxn ang="0">
                  <a:pos x="0" y="302598751"/>
                </a:cxn>
                <a:cxn ang="0">
                  <a:pos x="0" y="189124537"/>
                </a:cxn>
                <a:cxn ang="0">
                  <a:pos x="0" y="189124537"/>
                </a:cxn>
                <a:cxn ang="0">
                  <a:pos x="0" y="159405128"/>
                </a:cxn>
                <a:cxn ang="0">
                  <a:pos x="5458814" y="129685682"/>
                </a:cxn>
                <a:cxn ang="0">
                  <a:pos x="13646450" y="102667404"/>
                </a:cxn>
                <a:cxn ang="0">
                  <a:pos x="24562910" y="78351418"/>
                </a:cxn>
                <a:cxn ang="0">
                  <a:pos x="40938187" y="54035413"/>
                </a:cxn>
                <a:cxn ang="0">
                  <a:pos x="57313454" y="35122842"/>
                </a:cxn>
                <a:cxn ang="0">
                  <a:pos x="81876374" y="16210274"/>
                </a:cxn>
                <a:cxn ang="0">
                  <a:pos x="106439275" y="0"/>
                </a:cxn>
                <a:cxn ang="0">
                  <a:pos x="106439275" y="0"/>
                </a:cxn>
              </a:cxnLst>
              <a:rect l="txL" t="txT" r="txR" b="txB"/>
              <a:pathLst>
                <a:path w="106" h="224">
                  <a:moveTo>
                    <a:pt x="78" y="0"/>
                  </a:moveTo>
                  <a:lnTo>
                    <a:pt x="104" y="28"/>
                  </a:lnTo>
                  <a:lnTo>
                    <a:pt x="92" y="36"/>
                  </a:lnTo>
                  <a:lnTo>
                    <a:pt x="82" y="46"/>
                  </a:lnTo>
                  <a:lnTo>
                    <a:pt x="74" y="56"/>
                  </a:lnTo>
                  <a:lnTo>
                    <a:pt x="66" y="68"/>
                  </a:lnTo>
                  <a:lnTo>
                    <a:pt x="60" y="78"/>
                  </a:lnTo>
                  <a:lnTo>
                    <a:pt x="56" y="90"/>
                  </a:lnTo>
                  <a:lnTo>
                    <a:pt x="52" y="102"/>
                  </a:lnTo>
                  <a:lnTo>
                    <a:pt x="50" y="114"/>
                  </a:lnTo>
                  <a:lnTo>
                    <a:pt x="106" y="114"/>
                  </a:lnTo>
                  <a:lnTo>
                    <a:pt x="106" y="224"/>
                  </a:lnTo>
                  <a:lnTo>
                    <a:pt x="0" y="224"/>
                  </a:lnTo>
                  <a:lnTo>
                    <a:pt x="0" y="140"/>
                  </a:lnTo>
                  <a:lnTo>
                    <a:pt x="0" y="118"/>
                  </a:lnTo>
                  <a:lnTo>
                    <a:pt x="4" y="96"/>
                  </a:lnTo>
                  <a:lnTo>
                    <a:pt x="10" y="76"/>
                  </a:lnTo>
                  <a:lnTo>
                    <a:pt x="18" y="58"/>
                  </a:lnTo>
                  <a:lnTo>
                    <a:pt x="30" y="40"/>
                  </a:lnTo>
                  <a:lnTo>
                    <a:pt x="42" y="26"/>
                  </a:lnTo>
                  <a:lnTo>
                    <a:pt x="60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5" descr="中国教育出版网"/>
            <p:cNvSpPr/>
            <p:nvPr>
              <p:custDataLst>
                <p:tags r:id="rId7"/>
              </p:custDataLst>
            </p:nvPr>
          </p:nvSpPr>
          <p:spPr>
            <a:xfrm rot="10800000">
              <a:off x="12100" y="5670"/>
              <a:ext cx="210" cy="443"/>
            </a:xfrm>
            <a:custGeom>
              <a:avLst/>
              <a:gdLst>
                <a:gd name="txL" fmla="*/ 0 w 106"/>
                <a:gd name="txT" fmla="*/ 0 h 224"/>
                <a:gd name="txR" fmla="*/ 106 w 106"/>
                <a:gd name="txB" fmla="*/ 224 h 224"/>
              </a:gdLst>
              <a:ahLst/>
              <a:cxnLst>
                <a:cxn ang="0">
                  <a:pos x="123443105" y="0"/>
                </a:cxn>
                <a:cxn ang="0">
                  <a:pos x="164591632" y="44059930"/>
                </a:cxn>
                <a:cxn ang="0">
                  <a:pos x="164591632" y="44059930"/>
                </a:cxn>
                <a:cxn ang="0">
                  <a:pos x="145600585" y="56647938"/>
                </a:cxn>
                <a:cxn ang="0">
                  <a:pos x="129774712" y="72383261"/>
                </a:cxn>
                <a:cxn ang="0">
                  <a:pos x="117112756" y="88118605"/>
                </a:cxn>
                <a:cxn ang="0">
                  <a:pos x="104452058" y="107001244"/>
                </a:cxn>
                <a:cxn ang="0">
                  <a:pos x="94956534" y="122736568"/>
                </a:cxn>
                <a:cxn ang="0">
                  <a:pos x="88626185" y="141619207"/>
                </a:cxn>
                <a:cxn ang="0">
                  <a:pos x="85461010" y="160501846"/>
                </a:cxn>
                <a:cxn ang="0">
                  <a:pos x="82295816" y="179384525"/>
                </a:cxn>
                <a:cxn ang="0">
                  <a:pos x="82295816" y="179384525"/>
                </a:cxn>
                <a:cxn ang="0">
                  <a:pos x="167756846" y="179384525"/>
                </a:cxn>
                <a:cxn ang="0">
                  <a:pos x="167756846" y="352474419"/>
                </a:cxn>
                <a:cxn ang="0">
                  <a:pos x="0" y="352474419"/>
                </a:cxn>
                <a:cxn ang="0">
                  <a:pos x="0" y="220297119"/>
                </a:cxn>
                <a:cxn ang="0">
                  <a:pos x="0" y="220297119"/>
                </a:cxn>
                <a:cxn ang="0">
                  <a:pos x="3165176" y="185677902"/>
                </a:cxn>
                <a:cxn ang="0">
                  <a:pos x="6330352" y="151059899"/>
                </a:cxn>
                <a:cxn ang="0">
                  <a:pos x="15825878" y="119589252"/>
                </a:cxn>
                <a:cxn ang="0">
                  <a:pos x="28486581" y="88118605"/>
                </a:cxn>
                <a:cxn ang="0">
                  <a:pos x="47478896" y="62941314"/>
                </a:cxn>
                <a:cxn ang="0">
                  <a:pos x="69635118" y="37765288"/>
                </a:cxn>
                <a:cxn ang="0">
                  <a:pos x="94956534" y="18882644"/>
                </a:cxn>
                <a:cxn ang="0">
                  <a:pos x="123443105" y="0"/>
                </a:cxn>
                <a:cxn ang="0">
                  <a:pos x="123443105" y="0"/>
                </a:cxn>
              </a:cxnLst>
              <a:rect l="txL" t="txT" r="txR" b="txB"/>
              <a:pathLst>
                <a:path w="106" h="224">
                  <a:moveTo>
                    <a:pt x="78" y="0"/>
                  </a:moveTo>
                  <a:lnTo>
                    <a:pt x="104" y="28"/>
                  </a:lnTo>
                  <a:lnTo>
                    <a:pt x="92" y="36"/>
                  </a:lnTo>
                  <a:lnTo>
                    <a:pt x="82" y="46"/>
                  </a:lnTo>
                  <a:lnTo>
                    <a:pt x="74" y="56"/>
                  </a:lnTo>
                  <a:lnTo>
                    <a:pt x="66" y="68"/>
                  </a:lnTo>
                  <a:lnTo>
                    <a:pt x="60" y="78"/>
                  </a:lnTo>
                  <a:lnTo>
                    <a:pt x="56" y="90"/>
                  </a:lnTo>
                  <a:lnTo>
                    <a:pt x="54" y="102"/>
                  </a:lnTo>
                  <a:lnTo>
                    <a:pt x="52" y="114"/>
                  </a:lnTo>
                  <a:lnTo>
                    <a:pt x="106" y="114"/>
                  </a:lnTo>
                  <a:lnTo>
                    <a:pt x="106" y="224"/>
                  </a:lnTo>
                  <a:lnTo>
                    <a:pt x="0" y="224"/>
                  </a:lnTo>
                  <a:lnTo>
                    <a:pt x="0" y="140"/>
                  </a:lnTo>
                  <a:lnTo>
                    <a:pt x="2" y="118"/>
                  </a:lnTo>
                  <a:lnTo>
                    <a:pt x="4" y="96"/>
                  </a:lnTo>
                  <a:lnTo>
                    <a:pt x="10" y="76"/>
                  </a:lnTo>
                  <a:lnTo>
                    <a:pt x="18" y="56"/>
                  </a:lnTo>
                  <a:lnTo>
                    <a:pt x="30" y="40"/>
                  </a:lnTo>
                  <a:lnTo>
                    <a:pt x="44" y="24"/>
                  </a:lnTo>
                  <a:lnTo>
                    <a:pt x="60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6" descr="中国教育出版网"/>
            <p:cNvSpPr/>
            <p:nvPr>
              <p:custDataLst>
                <p:tags r:id="rId8"/>
              </p:custDataLst>
            </p:nvPr>
          </p:nvSpPr>
          <p:spPr>
            <a:xfrm rot="10800000">
              <a:off x="11818" y="5670"/>
              <a:ext cx="210" cy="443"/>
            </a:xfrm>
            <a:custGeom>
              <a:avLst/>
              <a:gdLst>
                <a:gd name="txL" fmla="*/ 0 w 106"/>
                <a:gd name="txT" fmla="*/ 0 h 224"/>
                <a:gd name="txR" fmla="*/ 106 w 106"/>
                <a:gd name="txB" fmla="*/ 224 h 224"/>
              </a:gdLst>
              <a:ahLst/>
              <a:cxnLst>
                <a:cxn ang="0">
                  <a:pos x="123443105" y="0"/>
                </a:cxn>
                <a:cxn ang="0">
                  <a:pos x="164591632" y="44059930"/>
                </a:cxn>
                <a:cxn ang="0">
                  <a:pos x="164591632" y="44059930"/>
                </a:cxn>
                <a:cxn ang="0">
                  <a:pos x="145600585" y="56647938"/>
                </a:cxn>
                <a:cxn ang="0">
                  <a:pos x="129774712" y="72383261"/>
                </a:cxn>
                <a:cxn ang="0">
                  <a:pos x="117112756" y="88118605"/>
                </a:cxn>
                <a:cxn ang="0">
                  <a:pos x="104452058" y="107001244"/>
                </a:cxn>
                <a:cxn ang="0">
                  <a:pos x="94956534" y="122736568"/>
                </a:cxn>
                <a:cxn ang="0">
                  <a:pos x="88626185" y="141619207"/>
                </a:cxn>
                <a:cxn ang="0">
                  <a:pos x="82295816" y="160501846"/>
                </a:cxn>
                <a:cxn ang="0">
                  <a:pos x="79130642" y="179384525"/>
                </a:cxn>
                <a:cxn ang="0">
                  <a:pos x="79130642" y="179384525"/>
                </a:cxn>
                <a:cxn ang="0">
                  <a:pos x="167756846" y="179384525"/>
                </a:cxn>
                <a:cxn ang="0">
                  <a:pos x="167756846" y="352474419"/>
                </a:cxn>
                <a:cxn ang="0">
                  <a:pos x="0" y="352474419"/>
                </a:cxn>
                <a:cxn ang="0">
                  <a:pos x="0" y="220297119"/>
                </a:cxn>
                <a:cxn ang="0">
                  <a:pos x="0" y="220297119"/>
                </a:cxn>
                <a:cxn ang="0">
                  <a:pos x="0" y="185677902"/>
                </a:cxn>
                <a:cxn ang="0">
                  <a:pos x="6330352" y="151059899"/>
                </a:cxn>
                <a:cxn ang="0">
                  <a:pos x="15825878" y="119589252"/>
                </a:cxn>
                <a:cxn ang="0">
                  <a:pos x="28486581" y="91265920"/>
                </a:cxn>
                <a:cxn ang="0">
                  <a:pos x="47478896" y="62941314"/>
                </a:cxn>
                <a:cxn ang="0">
                  <a:pos x="66469943" y="40912604"/>
                </a:cxn>
                <a:cxn ang="0">
                  <a:pos x="94956534" y="18882644"/>
                </a:cxn>
                <a:cxn ang="0">
                  <a:pos x="123443105" y="0"/>
                </a:cxn>
                <a:cxn ang="0">
                  <a:pos x="123443105" y="0"/>
                </a:cxn>
              </a:cxnLst>
              <a:rect l="txL" t="txT" r="txR" b="txB"/>
              <a:pathLst>
                <a:path w="106" h="224">
                  <a:moveTo>
                    <a:pt x="78" y="0"/>
                  </a:moveTo>
                  <a:lnTo>
                    <a:pt x="104" y="28"/>
                  </a:lnTo>
                  <a:lnTo>
                    <a:pt x="92" y="36"/>
                  </a:lnTo>
                  <a:lnTo>
                    <a:pt x="82" y="46"/>
                  </a:lnTo>
                  <a:lnTo>
                    <a:pt x="74" y="56"/>
                  </a:lnTo>
                  <a:lnTo>
                    <a:pt x="66" y="68"/>
                  </a:lnTo>
                  <a:lnTo>
                    <a:pt x="60" y="78"/>
                  </a:lnTo>
                  <a:lnTo>
                    <a:pt x="56" y="90"/>
                  </a:lnTo>
                  <a:lnTo>
                    <a:pt x="52" y="102"/>
                  </a:lnTo>
                  <a:lnTo>
                    <a:pt x="50" y="114"/>
                  </a:lnTo>
                  <a:lnTo>
                    <a:pt x="106" y="114"/>
                  </a:lnTo>
                  <a:lnTo>
                    <a:pt x="106" y="224"/>
                  </a:lnTo>
                  <a:lnTo>
                    <a:pt x="0" y="224"/>
                  </a:lnTo>
                  <a:lnTo>
                    <a:pt x="0" y="140"/>
                  </a:lnTo>
                  <a:lnTo>
                    <a:pt x="0" y="118"/>
                  </a:lnTo>
                  <a:lnTo>
                    <a:pt x="4" y="96"/>
                  </a:lnTo>
                  <a:lnTo>
                    <a:pt x="10" y="76"/>
                  </a:lnTo>
                  <a:lnTo>
                    <a:pt x="18" y="58"/>
                  </a:lnTo>
                  <a:lnTo>
                    <a:pt x="30" y="40"/>
                  </a:lnTo>
                  <a:lnTo>
                    <a:pt x="42" y="26"/>
                  </a:lnTo>
                  <a:lnTo>
                    <a:pt x="60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副标题 2" descr="中国教育出版网"/>
            <p:cNvSpPr txBox="1"/>
            <p:nvPr>
              <p:custDataLst>
                <p:tags r:id="rId9"/>
              </p:custDataLst>
            </p:nvPr>
          </p:nvSpPr>
          <p:spPr>
            <a:xfrm>
              <a:off x="1607" y="3345"/>
              <a:ext cx="10703" cy="206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8580" tIns="34290" rIns="68580" bIns="34290"/>
            <a:lstStyle/>
            <a:p>
              <a:pPr algn="just" defTabSz="685800">
                <a:lnSpc>
                  <a:spcPct val="120000"/>
                </a:lnSpc>
                <a:spcBef>
                  <a:spcPts val="750"/>
                </a:spcBef>
              </a:pPr>
              <a:r>
                <a:rPr lang="en-US" altLang="zh-CN" dirty="0">
                  <a:solidFill>
                    <a:srgbClr val="808080"/>
                  </a:solidFill>
                  <a:latin typeface="Arial" panose="020B0604020202020204" pitchFamily="34" charset="0"/>
                  <a:ea typeface="黑体" panose="02010609060101010101" charset="-122"/>
                </a:rPr>
                <a:t>      </a:t>
              </a:r>
              <a:r>
                <a:rPr lang="en-US" altLang="zh-CN" sz="2400" dirty="0">
                  <a:solidFill>
                    <a:srgbClr val="0000FF"/>
                  </a:solidFill>
                  <a:latin typeface="Arial" panose="020B0604020202020204" pitchFamily="34" charset="0"/>
                  <a:ea typeface="黑体" panose="02010609060101010101" charset="-122"/>
                </a:rPr>
                <a:t>《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  <a:ea typeface="黑体" panose="02010609060101010101" charset="-122"/>
                </a:rPr>
                <a:t>怀疑与学问</a:t>
              </a:r>
              <a:r>
                <a:rPr lang="en-US" altLang="zh-CN" sz="2400" dirty="0">
                  <a:solidFill>
                    <a:srgbClr val="0000FF"/>
                  </a:solidFill>
                  <a:latin typeface="Arial" panose="020B0604020202020204" pitchFamily="34" charset="0"/>
                  <a:ea typeface="黑体" panose="02010609060101010101" charset="-122"/>
                </a:rPr>
                <a:t>》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  <a:ea typeface="黑体" panose="02010609060101010101" charset="-122"/>
                </a:rPr>
                <a:t>这篇文章谈的就是这方面的问题，文中提出了一些很有启发，很有价值的见解，学好这篇文章对我们很有意义。  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071563"/>
            <a:ext cx="7886700" cy="5087937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今天我们的一些同志由于多疑，为人办事互不信任，疑心叠起，顾虑重重，当齐心的不齐心，当合作的不合作，甚至故意设置障碍，出些难题，给事业造成难以挽回的损失。因此，同志之间应互相信任，去疑存诚。当然对某些人和事物，不轻信，存疑端，也是必要的。但这就另当别论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1.文段的论点是____________________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2.本段论点与课文《怀疑与学问》的论点是否矛盾？为什么？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不矛盾。本段主张“不要多疑”，是从与人相处的角度提出的；课文主张“要多疑”，是从治学角度提出的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3794" name="文本框 1" descr="中国教育出版网"/>
          <p:cNvSpPr txBox="1"/>
          <p:nvPr/>
        </p:nvSpPr>
        <p:spPr>
          <a:xfrm>
            <a:off x="2946400" y="3762375"/>
            <a:ext cx="30305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多疑，往往是不好的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537210" y="1189673"/>
            <a:ext cx="7886700" cy="4811712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3.本段的论证思路是__________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本段论证的方法主要有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__________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__________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画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线的三句话在结构上的作用分别是____________,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____________,____________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6.文段末两句能不能删去？为什么？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不能。避免误解，使论述更周密。</a:t>
            </a:r>
          </a:p>
        </p:txBody>
      </p:sp>
      <p:sp>
        <p:nvSpPr>
          <p:cNvPr id="34818" name="文本框 3" descr="中国教育出版网"/>
          <p:cNvSpPr txBox="1"/>
          <p:nvPr/>
        </p:nvSpPr>
        <p:spPr>
          <a:xfrm>
            <a:off x="3905885" y="1189673"/>
            <a:ext cx="1993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由古及今</a:t>
            </a:r>
          </a:p>
        </p:txBody>
      </p:sp>
      <p:sp>
        <p:nvSpPr>
          <p:cNvPr id="34819" name="文本框 4" descr="中国教育出版网"/>
          <p:cNvSpPr txBox="1"/>
          <p:nvPr/>
        </p:nvSpPr>
        <p:spPr>
          <a:xfrm>
            <a:off x="4591368" y="1687513"/>
            <a:ext cx="19923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举例论证</a:t>
            </a:r>
          </a:p>
        </p:txBody>
      </p:sp>
      <p:sp>
        <p:nvSpPr>
          <p:cNvPr id="34820" name="文本框 5" descr="中国教育出版网"/>
          <p:cNvSpPr txBox="1"/>
          <p:nvPr/>
        </p:nvSpPr>
        <p:spPr>
          <a:xfrm>
            <a:off x="696595" y="2148205"/>
            <a:ext cx="15779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道理论证</a:t>
            </a:r>
          </a:p>
        </p:txBody>
      </p:sp>
      <p:sp>
        <p:nvSpPr>
          <p:cNvPr id="34821" name="文本框 6" descr="中国教育出版网"/>
          <p:cNvSpPr txBox="1"/>
          <p:nvPr/>
        </p:nvSpPr>
        <p:spPr>
          <a:xfrm>
            <a:off x="3091815" y="3596958"/>
            <a:ext cx="1993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统领全段</a:t>
            </a:r>
          </a:p>
        </p:txBody>
      </p:sp>
      <p:sp>
        <p:nvSpPr>
          <p:cNvPr id="34822" name="文本框 7" descr="中国教育出版网"/>
          <p:cNvSpPr txBox="1"/>
          <p:nvPr/>
        </p:nvSpPr>
        <p:spPr>
          <a:xfrm>
            <a:off x="778510" y="3136583"/>
            <a:ext cx="1993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领起下文</a:t>
            </a:r>
          </a:p>
        </p:txBody>
      </p:sp>
      <p:sp>
        <p:nvSpPr>
          <p:cNvPr id="34823" name="文本框 8" descr="中国教育出版网"/>
          <p:cNvSpPr txBox="1"/>
          <p:nvPr/>
        </p:nvSpPr>
        <p:spPr>
          <a:xfrm>
            <a:off x="778193" y="3596958"/>
            <a:ext cx="16049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承上启下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36" t="29444" r="8592"/>
          <a:stretch>
            <a:fillRect/>
          </a:stretch>
        </p:blipFill>
        <p:spPr>
          <a:xfrm>
            <a:off x="4942840" y="4550410"/>
            <a:ext cx="3413760" cy="1677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  <p:bldP spid="34821" grpId="0"/>
      <p:bldP spid="34822" grpId="0"/>
      <p:bldP spid="348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1753235" y="1977390"/>
            <a:ext cx="5938520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zh-CN" sz="80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80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谢谢观看！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 descr="中国教育出版网"/>
          <p:cNvSpPr>
            <a:spLocks noGrp="1"/>
          </p:cNvSpPr>
          <p:nvPr>
            <p:ph idx="1"/>
          </p:nvPr>
        </p:nvSpPr>
        <p:spPr>
          <a:xfrm>
            <a:off x="318770" y="1010285"/>
            <a:ext cx="8364220" cy="5838825"/>
          </a:xfrm>
          <a:solidFill>
            <a:schemeClr val="bg1">
              <a:alpha val="29000"/>
            </a:schemeClr>
          </a:solidFill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  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顾颉刚】</a:t>
            </a: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1893－1980），原名诵坤，字铭坚，江苏苏州人，中国历史学家、民俗学家，中央研究院院士。古史辨派代表人物，也是中国历史地理学和民俗学的开创者之一。1920年毕业于北京大学哲学部，历任厦门、中山、燕京、北京、云南、齐鲁、中央、复旦、兰州等大学教授，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中山大学历史语言研究所主任、齐鲁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大学国学研究所主任等职。1949年后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曾任中国科学院历史研究所研究员。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著有《秦汉的方士和儒生》《三皇考》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《史林杂识初编》《孟姜女故事研究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集》等。1980年12月25日因病逝世，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享年87岁。 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18453" y="310515"/>
            <a:ext cx="2346325" cy="631825"/>
            <a:chOff x="677" y="701"/>
            <a:chExt cx="3694" cy="996"/>
          </a:xfrm>
        </p:grpSpPr>
        <p:pic>
          <p:nvPicPr>
            <p:cNvPr id="5125" name="图片 3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701"/>
              <a:ext cx="3695" cy="9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文本框 4"/>
            <p:cNvSpPr txBox="1"/>
            <p:nvPr/>
          </p:nvSpPr>
          <p:spPr>
            <a:xfrm>
              <a:off x="977" y="779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作者简介</a:t>
              </a:r>
            </a:p>
          </p:txBody>
        </p:sp>
      </p:grpSp>
      <p:pic>
        <p:nvPicPr>
          <p:cNvPr id="8204" name="图片 2" descr="顾颉刚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2700" y="3249295"/>
            <a:ext cx="2790825" cy="33870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404813" y="1427163"/>
            <a:ext cx="8321675" cy="4975225"/>
          </a:xfrm>
          <a:solidFill>
            <a:schemeClr val="bg1">
              <a:alpha val="29000"/>
            </a:schemeClr>
          </a:solidFill>
        </p:spPr>
        <p:txBody>
          <a:bodyPr vert="horz" wrap="square" lIns="68580" tIns="34290" rIns="68580" bIns="34290" anchor="t"/>
          <a:lstStyle/>
          <a:p>
            <a:pPr marL="0" indent="0" algn="ctr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议论文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定义：是对某个问题或某件事进行分析、评论，表明自己的观点、立场、态度、看法和主张的一种文体。（即以议论为主要表达方式，通过讲事实，摆道理，直接表达自己的观点和主张的文章体裁。）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要求：①要对论述的问题有正确的看法。②用充足有说服力的论据。③要言之有理，合乎逻辑。 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三要素：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论点、论据和论证。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论点是作者对所论述问题的见解和主张。论据是议论文中用来证明论点、支撑论点的材料。论证是用论据证明论点的过程。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04825" y="485775"/>
            <a:ext cx="2346325" cy="701675"/>
            <a:chOff x="4732" y="1782"/>
            <a:chExt cx="3695" cy="1106"/>
          </a:xfrm>
        </p:grpSpPr>
        <p:pic>
          <p:nvPicPr>
            <p:cNvPr id="7172" name="图片 4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32" y="1782"/>
              <a:ext cx="3695" cy="11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文本框 3"/>
            <p:cNvSpPr txBox="1"/>
            <p:nvPr/>
          </p:nvSpPr>
          <p:spPr>
            <a:xfrm>
              <a:off x="4973" y="1876"/>
              <a:ext cx="2848" cy="9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文本介绍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017905"/>
            <a:ext cx="7886700" cy="2914015"/>
          </a:xfrm>
          <a:solidFill>
            <a:schemeClr val="bg1">
              <a:alpha val="29000"/>
            </a:schemeClr>
          </a:solidFill>
        </p:spPr>
        <p:txBody>
          <a:bodyPr vert="horz" wrap="square" lIns="91440" tIns="45720" rIns="91440" bIns="45720" anchor="t">
            <a:normAutofit fontScale="47500" lnSpcReduction="20000"/>
          </a:bodyPr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</a:t>
            </a:r>
            <a:r>
              <a:rPr lang="zh-CN" altLang="zh-CN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论据类型：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 </a:t>
            </a:r>
            <a:r>
              <a:rPr lang="zh-CN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①事实的材料作为论据的</a:t>
            </a:r>
            <a:r>
              <a:rPr lang="zh-CN" altLang="zh-CN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事实材料，</a:t>
            </a:r>
            <a:r>
              <a:rPr lang="zh-CN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可以是</a:t>
            </a:r>
            <a:r>
              <a:rPr lang="zh-CN" altLang="zh-CN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具体的事例、概括的事实、统计数字。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  ②理论的材料作为论据的理论材料，可以是</a:t>
            </a:r>
            <a:r>
              <a:rPr lang="zh-CN" altLang="zh-CN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前人的经典著作、至理名言，民间的谚语和俗语，科学上的公理、规律等等。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3" descr="中国教育出版网"/>
          <p:cNvSpPr txBox="1"/>
          <p:nvPr/>
        </p:nvSpPr>
        <p:spPr>
          <a:xfrm>
            <a:off x="439738" y="571818"/>
            <a:ext cx="8264525" cy="59264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论证方法：</a:t>
            </a:r>
          </a:p>
          <a:p>
            <a:pPr>
              <a:lnSpc>
                <a:spcPts val="3500"/>
              </a:lnSpc>
            </a:pP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 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 ①举例论证（事实论证）</a:t>
            </a:r>
            <a:r>
              <a:rPr lang="zh-CN" altLang="zh-CN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：列举确凿、充分、有代表性的事例证明论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点；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作用：具体有力地论证了观点（主论点或分论点），增强文章的说服力） 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②道理论证：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用名言警句、谚语俗话、以及人们公认的定理公式等来证明论点。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作用：有力地论证了观点（主论点或分论点），增强文章的权威性和说服力）  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③对比论证：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拿正反两方面的论点或论据作对比，在对比中证明论点。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作用：突出全面地论证观点（主论点或分论点），让人印象深刻）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3" descr="中国教育出版网"/>
          <p:cNvSpPr txBox="1"/>
          <p:nvPr/>
        </p:nvSpPr>
        <p:spPr>
          <a:xfrm>
            <a:off x="657225" y="801688"/>
            <a:ext cx="7829550" cy="5890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④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比喻论证：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用人们熟知的事物作比喻来证明论点。</a:t>
            </a:r>
          </a:p>
          <a:p>
            <a:pPr>
              <a:lnSpc>
                <a:spcPts val="3500"/>
              </a:lnSpc>
            </a:pP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作用：生动形象地论证了观点（主论点或分论点），使文章浅显易懂，易于理解和接受。  </a:t>
            </a:r>
          </a:p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⑤引用论证：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引用论证比较复杂，这与具体的引用材料有关，有引用名人名言、格言警句、权威数据、名人佚事、笑话趣闻等各种情况。</a:t>
            </a:r>
          </a:p>
          <a:p>
            <a:pPr>
              <a:lnSpc>
                <a:spcPts val="3500"/>
              </a:lnSpc>
            </a:pP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作用：如引用名人名言、格言警句、权威数据，可以增强论证的说服力和权威性；引用名人佚事、奇闻趣事，可以增强论证的趣味性，吸引读者下读。</a:t>
            </a:r>
          </a:p>
          <a:p>
            <a:endParaRPr lang="zh-CN" altLang="en-US" sz="28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内容占位符 2" descr="中国教育出版网"/>
          <p:cNvSpPr>
            <a:spLocks noGrp="1"/>
          </p:cNvSpPr>
          <p:nvPr>
            <p:ph idx="1"/>
          </p:nvPr>
        </p:nvSpPr>
        <p:spPr>
          <a:xfrm>
            <a:off x="628650" y="1662113"/>
            <a:ext cx="7886700" cy="4351337"/>
          </a:xfrm>
        </p:spPr>
        <p:txBody>
          <a:bodyPr vert="horz" wrap="square" lIns="68580" tIns="34290" rIns="68580" bIns="34290" anchor="t"/>
          <a:lstStyle/>
          <a:p>
            <a:pPr marL="0" indent="0" algn="ctr" eaLnBrk="1" hangingPunct="1">
              <a:lnSpc>
                <a:spcPts val="3500"/>
              </a:lnSpc>
              <a:buNone/>
            </a:pP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字词注音。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颐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    ）         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譬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如（    ）  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腐草为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萤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     ）      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妄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     ）    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盲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从（    ）           停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滞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     ）</a:t>
            </a:r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2" descr="中国教育出版网"/>
          <p:cNvSpPr txBox="1"/>
          <p:nvPr/>
        </p:nvSpPr>
        <p:spPr>
          <a:xfrm>
            <a:off x="2020570" y="2204403"/>
            <a:ext cx="830263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yí</a:t>
            </a:r>
          </a:p>
        </p:txBody>
      </p:sp>
      <p:sp>
        <p:nvSpPr>
          <p:cNvPr id="9222" name="文本框 3" descr="中国教育出版网"/>
          <p:cNvSpPr txBox="1"/>
          <p:nvPr/>
        </p:nvSpPr>
        <p:spPr>
          <a:xfrm>
            <a:off x="6739573" y="2204720"/>
            <a:ext cx="830262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pì</a:t>
            </a:r>
          </a:p>
        </p:txBody>
      </p:sp>
      <p:sp>
        <p:nvSpPr>
          <p:cNvPr id="9223" name="文本框 4" descr="中国教育出版网"/>
          <p:cNvSpPr txBox="1"/>
          <p:nvPr/>
        </p:nvSpPr>
        <p:spPr>
          <a:xfrm>
            <a:off x="2617788" y="2727643"/>
            <a:ext cx="11239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yín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ɡ</a:t>
            </a:r>
          </a:p>
        </p:txBody>
      </p:sp>
      <p:sp>
        <p:nvSpPr>
          <p:cNvPr id="9224" name="文本框 5" descr="中国教育出版网"/>
          <p:cNvSpPr txBox="1"/>
          <p:nvPr/>
        </p:nvSpPr>
        <p:spPr>
          <a:xfrm>
            <a:off x="6592570" y="2727325"/>
            <a:ext cx="112395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wàn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ɡ</a:t>
            </a:r>
          </a:p>
        </p:txBody>
      </p:sp>
      <p:sp>
        <p:nvSpPr>
          <p:cNvPr id="9225" name="文本框 6" descr="中国教育出版网"/>
          <p:cNvSpPr txBox="1"/>
          <p:nvPr/>
        </p:nvSpPr>
        <p:spPr>
          <a:xfrm>
            <a:off x="1859915" y="3249613"/>
            <a:ext cx="11239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mánɡ</a:t>
            </a:r>
          </a:p>
        </p:txBody>
      </p:sp>
      <p:sp>
        <p:nvSpPr>
          <p:cNvPr id="9226" name="文本框 7" descr="中国教育出版网"/>
          <p:cNvSpPr txBox="1"/>
          <p:nvPr/>
        </p:nvSpPr>
        <p:spPr>
          <a:xfrm>
            <a:off x="6593205" y="3249930"/>
            <a:ext cx="112395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zhì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04825" y="485775"/>
            <a:ext cx="2346325" cy="701675"/>
            <a:chOff x="4732" y="1782"/>
            <a:chExt cx="3695" cy="1106"/>
          </a:xfrm>
        </p:grpSpPr>
        <p:pic>
          <p:nvPicPr>
            <p:cNvPr id="7172" name="图片 4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32" y="1782"/>
              <a:ext cx="3695" cy="11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文本框 3"/>
            <p:cNvSpPr txBox="1"/>
            <p:nvPr/>
          </p:nvSpPr>
          <p:spPr>
            <a:xfrm>
              <a:off x="4973" y="1876"/>
              <a:ext cx="2848" cy="9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识文辩词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1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charRg st="1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17">
                                            <p:txEl>
                                              <p:charRg st="13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charRg st="4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17">
                                            <p:txEl>
                                              <p:charRg st="44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charRg st="7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17">
                                            <p:txEl>
                                              <p:charRg st="75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2" grpId="0"/>
      <p:bldP spid="9223" grpId="0"/>
      <p:bldP spid="9224" grpId="0"/>
      <p:bldP spid="9225" grpId="0"/>
      <p:bldP spid="92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d8c29552-04f9-49b2-9a7a-42c1bdacec46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64421"/>
  <p:tag name="KSO_WM_TAG_VERSION" val="1.0"/>
  <p:tag name="KSO_WM_BEAUTIFY_FLAG" val="#wm#"/>
  <p:tag name="KSO_WM_UNIT_TYPE" val="f"/>
  <p:tag name="KSO_WM_UNIT_INDEX" val="1"/>
  <p:tag name="KSO_WM_UNIT_ID" val="custom20164421_8*f*1"/>
  <p:tag name="KSO_WM_UNIT_LAYERLEVEL" val="1"/>
  <p:tag name="KSO_WM_UNIT_VALUE" val="116"/>
  <p:tag name="KSO_WM_UNIT_HIGHLIGHT" val="0"/>
  <p:tag name="KSO_WM_UNIT_COMPATIBLE" val="0"/>
  <p:tag name="KSO_WM_UNIT_CLEAR" val="0"/>
  <p:tag name="KSO_WM_UNIT_PRESET_TEXT_INDEX" val="2"/>
  <p:tag name="KSO_WM_UNIT_PRESET_TEXT_LEN" val="1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644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64421"/>
  <p:tag name="KSO_WM_TAG_VERSION" val="1.0"/>
  <p:tag name="KSO_WM_SLIDE_ID" val="custom20164421_7"/>
  <p:tag name="KSO_WM_SLIDE_INDEX" val="7"/>
  <p:tag name="KSO_WM_SLIDE_ITEM_CNT" val="1"/>
  <p:tag name="KSO_WM_SLIDE_TYPE" val="text"/>
  <p:tag name="KSO_WM_BEAUTIFY_FLAG" val="#wm#"/>
  <p:tag name="KSO_WM_SLIDE_LAYOUT" val="f"/>
  <p:tag name="KSO_WM_SLIDE_LAYOUT_CNT" val="1"/>
  <p:tag name="KSO_WM_SLIDE_POSITION" val="50*43"/>
  <p:tag name="KSO_WM_SLIDE_SIZE" val="621*4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64421"/>
  <p:tag name="KSO_WM_TAG_VERSION" val="1.0"/>
  <p:tag name="KSO_WM_BEAUTIFY_FLAG" val="#wm#"/>
  <p:tag name="KSO_WM_UNIT_TYPE" val="f"/>
  <p:tag name="KSO_WM_UNIT_INDEX" val="1"/>
  <p:tag name="KSO_WM_UNIT_ID" val="custom20164421_7*f*1"/>
  <p:tag name="KSO_WM_UNIT_LAYERLEVEL" val="1"/>
  <p:tag name="KSO_WM_UNIT_VALUE" val="528"/>
  <p:tag name="KSO_WM_UNIT_HIGHLIGHT" val="0"/>
  <p:tag name="KSO_WM_UNIT_COMPATIBLE" val="0"/>
  <p:tag name="KSO_WM_UNIT_CLEAR" val="0"/>
  <p:tag name="KSO_WM_UNIT_PRESET_TEXT_INDEX" val="6"/>
  <p:tag name="KSO_WM_UNIT_PRESET_TEXT_LEN" val="30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0"/>
  <p:tag name="KSO_WM_TEMPLATE_CATEGORY" val="custom"/>
  <p:tag name="KSO_WM_TEMPLATE_INDEX" val="20164421"/>
  <p:tag name="KSO_WM_UNIT_INDEX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2"/>
  <p:tag name="KSO_WM_TEMPLATE_CATEGORY" val="custom"/>
  <p:tag name="KSO_WM_TEMPLATE_INDEX" val="20164421"/>
  <p:tag name="KSO_WM_UNIT_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7"/>
  <p:tag name="KSO_WM_TEMPLATE_CATEGORY" val="custom"/>
  <p:tag name="KSO_WM_TEMPLATE_INDEX" val="20164421"/>
  <p:tag name="KSO_WM_UNIT_INDEX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8"/>
  <p:tag name="KSO_WM_TEMPLATE_CATEGORY" val="custom"/>
  <p:tag name="KSO_WM_TEMPLATE_INDEX" val="20164421"/>
  <p:tag name="KSO_WM_UNIT_INDEX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12"/>
  <p:tag name="KSO_WM_TEMPLATE_CATEGORY" val="custom"/>
  <p:tag name="KSO_WM_TEMPLATE_INDEX" val="20164421"/>
  <p:tag name="KSO_WM_UNIT_INDEX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64421_8*i*13"/>
  <p:tag name="KSO_WM_TEMPLATE_CATEGORY" val="custom"/>
  <p:tag name="KSO_WM_TEMPLATE_INDEX" val="20164421"/>
  <p:tag name="KSO_WM_UNIT_INDEX" val="13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4713</Words>
  <Application>Microsoft Office PowerPoint</Application>
  <PresentationFormat>全屏显示(4:3)</PresentationFormat>
  <Paragraphs>171</Paragraphs>
  <Slides>32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3</cp:revision>
  <dcterms:created xsi:type="dcterms:W3CDTF">2019-04-12T03:39:00Z</dcterms:created>
  <dcterms:modified xsi:type="dcterms:W3CDTF">2019-08-27T10:19:05Z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