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3" r:id="rId2"/>
    <p:sldId id="782" r:id="rId3"/>
    <p:sldId id="851" r:id="rId4"/>
    <p:sldId id="850" r:id="rId5"/>
    <p:sldId id="838" r:id="rId6"/>
    <p:sldId id="871" r:id="rId7"/>
    <p:sldId id="872" r:id="rId8"/>
    <p:sldId id="874" r:id="rId9"/>
    <p:sldId id="873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黑体" panose="02010609060101010101" pitchFamily="49" charset="-122"/>
      <p:regular r:id="rId17"/>
    </p:embeddedFont>
    <p:embeddedFont>
      <p:font typeface="楷体" panose="02010609060101010101" pitchFamily="49" charset="-122"/>
      <p:regular r:id="rId1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6600"/>
    <a:srgbClr val="FF0000"/>
    <a:srgbClr val="EE6060"/>
    <a:srgbClr val="FF9933"/>
    <a:srgbClr val="0000FF"/>
    <a:srgbClr val="0070C0"/>
    <a:srgbClr val="FF9F9F"/>
    <a:srgbClr val="FFB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5" autoAdjust="0"/>
    <p:restoredTop sz="94660"/>
  </p:normalViewPr>
  <p:slideViewPr>
    <p:cSldViewPr>
      <p:cViewPr varScale="1">
        <p:scale>
          <a:sx n="143" d="100"/>
          <a:sy n="143" d="100"/>
        </p:scale>
        <p:origin x="648" y="108"/>
      </p:cViewPr>
      <p:guideLst>
        <p:guide orient="horz" pos="149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2020/1/9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402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pPr/>
              <a:t>2020/1/9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534" y="685800"/>
            <a:ext cx="6094934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05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25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7900"/>
            <a:ext cx="9144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8FDDFD90-1429-7244-B887-4B2B69E9159A}"/>
              </a:ext>
            </a:extLst>
          </p:cNvPr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rgbClr val="00B9FA">
                  <a:lumMod val="60000"/>
                  <a:lumOff val="40000"/>
                </a:srgbClr>
              </a:gs>
              <a:gs pos="97000">
                <a:sysClr val="window" lastClr="FFFFFF">
                  <a:alpha val="0"/>
                </a:sysClr>
              </a:gs>
              <a:gs pos="70000">
                <a:srgbClr val="00B9FA">
                  <a:lumMod val="40000"/>
                  <a:lumOff val="60000"/>
                  <a:alpha val="76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5362E6FF-7BB4-7848-B66B-4CD6CB94CD42}"/>
              </a:ext>
            </a:extLst>
          </p:cNvPr>
          <p:cNvSpPr txBox="1"/>
          <p:nvPr userDrawn="1"/>
        </p:nvSpPr>
        <p:spPr>
          <a:xfrm>
            <a:off x="193237" y="51470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b="0" dirty="0">
                <a:latin typeface="黑体" pitchFamily="49" charset="-122"/>
                <a:ea typeface="黑体" pitchFamily="49" charset="-122"/>
              </a:rPr>
              <a:t>口语交际：转述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171" y="898060"/>
            <a:ext cx="298149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979760" y="1641947"/>
            <a:ext cx="201930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转述</a:t>
            </a:r>
          </a:p>
        </p:txBody>
      </p:sp>
      <p:sp>
        <p:nvSpPr>
          <p:cNvPr id="7" name="矩形 6"/>
          <p:cNvSpPr/>
          <p:nvPr/>
        </p:nvSpPr>
        <p:spPr>
          <a:xfrm flipH="1">
            <a:off x="-2543" y="118973"/>
            <a:ext cx="4450717" cy="2520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2"/>
          <p:cNvSpPr txBox="1"/>
          <p:nvPr/>
        </p:nvSpPr>
        <p:spPr>
          <a:xfrm>
            <a:off x="98425" y="94208"/>
            <a:ext cx="1800493" cy="307777"/>
          </a:xfrm>
          <a:prstGeom prst="rect">
            <a:avLst/>
          </a:prstGeom>
          <a:noFill/>
          <a:effectLst/>
        </p:spPr>
        <p:txBody>
          <a:bodyPr wrap="none" rtlCol="0" anchor="t">
            <a:spAutoFit/>
          </a:bodyPr>
          <a:lstStyle/>
          <a:p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语文  四年级  下册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角圆角矩形 2"/>
          <p:cNvSpPr/>
          <p:nvPr/>
        </p:nvSpPr>
        <p:spPr>
          <a:xfrm>
            <a:off x="539552" y="1275606"/>
            <a:ext cx="7704856" cy="615135"/>
          </a:xfrm>
          <a:prstGeom prst="round2DiagRect">
            <a:avLst/>
          </a:prstGeom>
          <a:grpFill/>
          <a:ln w="38100">
            <a:solidFill>
              <a:srgbClr val="00B05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有时候，我们需要把一些事情转述给别人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。如：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5326" y="87536"/>
            <a:ext cx="2366215" cy="1165966"/>
            <a:chOff x="60425" y="116632"/>
            <a:chExt cx="3154461" cy="1554378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25" y="116632"/>
              <a:ext cx="3154461" cy="1554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592162" y="836712"/>
              <a:ext cx="2214534" cy="706856"/>
            </a:xfrm>
            <a:prstGeom prst="rect">
              <a:avLst/>
            </a:prstGeom>
            <a:noFill/>
          </p:spPr>
          <p:txBody>
            <a:bodyPr wrap="none" lIns="68590" tIns="34295" rIns="68590" bIns="34295">
              <a:spAutoFit/>
            </a:bodyPr>
            <a:lstStyle/>
            <a:p>
              <a:pPr algn="ctr"/>
              <a:r>
                <a:rPr lang="zh-CN" altLang="en-US" sz="3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交际内容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814" y="1995686"/>
            <a:ext cx="3928225" cy="265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5326" y="87536"/>
            <a:ext cx="2366215" cy="1165966"/>
            <a:chOff x="60425" y="116632"/>
            <a:chExt cx="3154461" cy="1554378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25" y="116632"/>
              <a:ext cx="3154461" cy="1554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592162" y="836712"/>
              <a:ext cx="2214534" cy="706856"/>
            </a:xfrm>
            <a:prstGeom prst="rect">
              <a:avLst/>
            </a:prstGeom>
            <a:noFill/>
          </p:spPr>
          <p:txBody>
            <a:bodyPr wrap="none" lIns="68590" tIns="34295" rIns="68590" bIns="34295">
              <a:spAutoFit/>
            </a:bodyPr>
            <a:lstStyle/>
            <a:p>
              <a:pPr algn="ctr"/>
              <a:r>
                <a:rPr lang="zh-CN" altLang="en-US" sz="3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交际指导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274770" y="1491630"/>
            <a:ext cx="6465581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    转述事情一定要记住要点。如果需要转述的内容没弄清楚，要想办法确认。</a:t>
            </a:r>
          </a:p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要点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：什么时间？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在哪里？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做什么？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有哪些需要注意的事项？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角圆角矩形 2"/>
          <p:cNvSpPr/>
          <p:nvPr/>
        </p:nvSpPr>
        <p:spPr>
          <a:xfrm>
            <a:off x="1153794" y="1254126"/>
            <a:ext cx="6146165" cy="2325736"/>
          </a:xfrm>
          <a:prstGeom prst="round2DiagRect">
            <a:avLst/>
          </a:prstGeom>
          <a:grpFill/>
          <a:ln w="38100">
            <a:solidFill>
              <a:srgbClr val="00B050"/>
            </a:solidFill>
            <a:prstDash val="sysDot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720090">
              <a:lnSpc>
                <a:spcPct val="140000"/>
              </a:lnSpc>
            </a:pP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indent="720090">
              <a:lnSpc>
                <a:spcPct val="140000"/>
              </a:lnSpc>
            </a:pPr>
            <a:endParaRPr lang="zh-CN" altLang="en-US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720090">
              <a:lnSpc>
                <a:spcPct val="140000"/>
              </a:lnSpc>
            </a:pPr>
            <a:endParaRPr lang="en-US" altLang="zh-CN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69819" y="1347614"/>
            <a:ext cx="5722461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小贴士：</a:t>
            </a:r>
            <a:endParaRPr lang="en-US" altLang="zh-CN" sz="2800" dirty="0">
              <a:latin typeface="黑体" pitchFamily="49" charset="-122"/>
              <a:ea typeface="黑体" pitchFamily="49" charset="-122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弄清要点，转述时不要遗漏主要信息。</a:t>
            </a:r>
            <a:endParaRPr lang="en-US" altLang="zh-CN" sz="2800" dirty="0">
              <a:latin typeface="黑体" pitchFamily="49" charset="-122"/>
              <a:ea typeface="黑体" pitchFamily="49" charset="-122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注意人称的转换。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角圆角矩形 2"/>
          <p:cNvSpPr/>
          <p:nvPr/>
        </p:nvSpPr>
        <p:spPr>
          <a:xfrm>
            <a:off x="4338955" y="3451225"/>
            <a:ext cx="2902585" cy="1136749"/>
          </a:xfrm>
          <a:prstGeom prst="round2DiagRect">
            <a:avLst>
              <a:gd name="adj1" fmla="val 16667"/>
              <a:gd name="adj2" fmla="val 36263"/>
            </a:avLst>
          </a:prstGeom>
          <a:grpFill/>
          <a:ln w="38100">
            <a:solidFill>
              <a:srgbClr val="00B050"/>
            </a:solidFill>
            <a:prstDash val="sysDot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720090">
              <a:lnSpc>
                <a:spcPct val="140000"/>
              </a:lnSpc>
            </a:pPr>
            <a:endParaRPr lang="zh-CN" altLang="en-US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47" b="100000" l="1385" r="90000">
                        <a14:foregroundMark x1="19077" y1="31336" x2="19077" y2="31336"/>
                        <a14:foregroundMark x1="71231" y1="26267" x2="71231" y2="26267"/>
                        <a14:foregroundMark x1="64308" y1="89555" x2="64308" y2="89555"/>
                        <a14:foregroundMark x1="49846" y1="92166" x2="49846" y2="92166"/>
                        <a14:foregroundMark x1="54308" y1="89555" x2="54308" y2="89555"/>
                        <a14:foregroundMark x1="22923" y1="31951" x2="22923" y2="31951"/>
                        <a14:foregroundMark x1="22308" y1="29493" x2="22308" y2="29493"/>
                        <a14:foregroundMark x1="25385" y1="26882" x2="25385" y2="26882"/>
                        <a14:foregroundMark x1="6462" y1="26882" x2="6462" y2="26882"/>
                        <a14:foregroundMark x1="51077" y1="78341" x2="51077" y2="78341"/>
                        <a14:foregroundMark x1="59231" y1="78341" x2="59231" y2="78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870" y="3166359"/>
            <a:ext cx="1674448" cy="167702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flipH="1">
            <a:off x="16024" y="621506"/>
            <a:ext cx="5108436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720090"/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人称转换，练一练：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720090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 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4253865" y="1157605"/>
            <a:ext cx="2987675" cy="1588770"/>
          </a:xfrm>
          <a:prstGeom prst="round2DiagRect">
            <a:avLst>
              <a:gd name="adj1" fmla="val 16667"/>
              <a:gd name="adj2" fmla="val 36263"/>
            </a:avLst>
          </a:prstGeom>
          <a:grpFill/>
          <a:ln w="38100">
            <a:solidFill>
              <a:srgbClr val="00B050"/>
            </a:solidFill>
            <a:prstDash val="sysDot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720090">
              <a:lnSpc>
                <a:spcPct val="140000"/>
              </a:lnSpc>
            </a:pPr>
            <a:endParaRPr lang="zh-CN" altLang="en-US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38955" y="1558925"/>
            <a:ext cx="31311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张童说：“我一定要坚持长跑锻炼。 ”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473575" y="3786505"/>
            <a:ext cx="26498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/>
              <a:t>张童说他一定要坚持长跑锻炼。</a:t>
            </a:r>
          </a:p>
        </p:txBody>
      </p:sp>
      <p:pic>
        <p:nvPicPr>
          <p:cNvPr id="11" name="图片 10" descr="0327206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305" y="1337310"/>
            <a:ext cx="3183255" cy="2445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角圆角矩形 2"/>
          <p:cNvSpPr/>
          <p:nvPr/>
        </p:nvSpPr>
        <p:spPr>
          <a:xfrm>
            <a:off x="608716" y="915566"/>
            <a:ext cx="7275651" cy="3660140"/>
          </a:xfrm>
          <a:prstGeom prst="round2DiagRect">
            <a:avLst/>
          </a:prstGeom>
          <a:grpFill/>
          <a:ln w="38100">
            <a:solidFill>
              <a:srgbClr val="00B050"/>
            </a:solidFill>
            <a:prstDash val="sysDot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720090">
              <a:lnSpc>
                <a:spcPct val="140000"/>
              </a:lnSpc>
            </a:pP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indent="720090">
              <a:lnSpc>
                <a:spcPct val="140000"/>
              </a:lnSpc>
            </a:pPr>
            <a:endParaRPr lang="zh-CN" altLang="en-US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720090">
              <a:lnSpc>
                <a:spcPct val="140000"/>
              </a:lnSpc>
            </a:pPr>
            <a:endParaRPr lang="en-US" altLang="zh-CN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47" b="100000" l="1385" r="90000">
                        <a14:foregroundMark x1="19077" y1="31336" x2="19077" y2="31336"/>
                        <a14:foregroundMark x1="71231" y1="26267" x2="71231" y2="26267"/>
                        <a14:foregroundMark x1="64308" y1="89555" x2="64308" y2="89555"/>
                        <a14:foregroundMark x1="49846" y1="92166" x2="49846" y2="92166"/>
                        <a14:foregroundMark x1="54308" y1="89555" x2="54308" y2="89555"/>
                        <a14:foregroundMark x1="22923" y1="31951" x2="22923" y2="31951"/>
                        <a14:foregroundMark x1="22308" y1="29493" x2="22308" y2="29493"/>
                        <a14:foregroundMark x1="25385" y1="26882" x2="25385" y2="26882"/>
                        <a14:foregroundMark x1="6462" y1="26882" x2="6462" y2="26882"/>
                        <a14:foregroundMark x1="51077" y1="78341" x2="51077" y2="78341"/>
                        <a14:foregroundMark x1="59231" y1="78341" x2="59231" y2="78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870" y="3166359"/>
            <a:ext cx="1674448" cy="167702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17573" y="915566"/>
            <a:ext cx="660154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1.</a:t>
            </a:r>
            <a:r>
              <a:rPr lang="zh-CN" altLang="zh-CN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充分准备。</a:t>
            </a:r>
            <a:r>
              <a:rPr lang="zh-CN" altLang="zh-CN" sz="2400" dirty="0">
                <a:latin typeface="黑体" pitchFamily="49" charset="-122"/>
                <a:ea typeface="黑体" pitchFamily="49" charset="-122"/>
              </a:rPr>
              <a:t>每一个同学都整理自己想要给别人转述的内容。</a:t>
            </a:r>
          </a:p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2.</a:t>
            </a:r>
            <a:r>
              <a:rPr lang="zh-CN" altLang="zh-CN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小组合作。</a:t>
            </a:r>
            <a:r>
              <a:rPr lang="zh-CN" altLang="zh-CN" sz="2400" dirty="0">
                <a:latin typeface="黑体" pitchFamily="49" charset="-122"/>
                <a:ea typeface="黑体" pitchFamily="49" charset="-122"/>
              </a:rPr>
              <a:t>三人一组，作为说话人、转述人和听话人，分别练习课本中给出的通知内容。</a:t>
            </a:r>
          </a:p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3.</a:t>
            </a:r>
            <a:r>
              <a:rPr lang="zh-CN" altLang="zh-CN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学会倾听。</a:t>
            </a:r>
            <a:r>
              <a:rPr lang="zh-CN" altLang="zh-CN" sz="2400" dirty="0">
                <a:latin typeface="黑体" pitchFamily="49" charset="-122"/>
                <a:ea typeface="黑体" pitchFamily="49" charset="-122"/>
              </a:rPr>
              <a:t>在别人讲话时，要认真倾听，边听边想，注意讲话人的重点信息。</a:t>
            </a:r>
          </a:p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4.</a:t>
            </a:r>
            <a:r>
              <a:rPr lang="zh-CN" altLang="zh-CN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共同评议。</a:t>
            </a:r>
            <a:r>
              <a:rPr lang="zh-CN" altLang="zh-CN" sz="2400" dirty="0">
                <a:latin typeface="黑体" pitchFamily="49" charset="-122"/>
                <a:ea typeface="黑体" pitchFamily="49" charset="-122"/>
              </a:rPr>
              <a:t>大家共同评议谁转述得最好，并将自己学到的本领运用到日常生活中去。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角圆角矩形 2"/>
          <p:cNvSpPr/>
          <p:nvPr/>
        </p:nvSpPr>
        <p:spPr>
          <a:xfrm>
            <a:off x="827584" y="1491630"/>
            <a:ext cx="7704856" cy="3384376"/>
          </a:xfrm>
          <a:prstGeom prst="round2DiagRect">
            <a:avLst/>
          </a:prstGeom>
          <a:grpFill/>
          <a:ln w="38100">
            <a:solidFill>
              <a:srgbClr val="00B050"/>
            </a:solidFill>
            <a:prstDash val="sysDot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720090"/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李明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转述者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：小军，我今天到图书馆看书了，看到了一则要求更换借阅卡的通知，我就更换了借阅卡，你抓紧时间去更换你的借阅卡。　</a:t>
            </a:r>
          </a:p>
          <a:p>
            <a:pPr indent="720090"/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小军：什么时间截止？　</a:t>
            </a:r>
          </a:p>
          <a:p>
            <a:pPr indent="720090"/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李明：本周日。　　</a:t>
            </a:r>
          </a:p>
          <a:p>
            <a:pPr indent="720090"/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小军：好，我这两天就抽空去，谢谢你告诉我这么重要的通知。　</a:t>
            </a:r>
          </a:p>
          <a:p>
            <a:pPr indent="720090"/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李明：不客气，我们是朋友嘛！　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5326" y="87536"/>
            <a:ext cx="2366215" cy="1165966"/>
            <a:chOff x="60425" y="116632"/>
            <a:chExt cx="3154461" cy="1554378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25" y="116632"/>
              <a:ext cx="3154461" cy="1554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581334" y="836713"/>
              <a:ext cx="2236188" cy="707789"/>
            </a:xfrm>
            <a:prstGeom prst="rect">
              <a:avLst/>
            </a:prstGeom>
            <a:noFill/>
          </p:spPr>
          <p:txBody>
            <a:bodyPr wrap="none" lIns="68590" tIns="34295" rIns="68590" bIns="34295">
              <a:spAutoFit/>
            </a:bodyPr>
            <a:lstStyle/>
            <a:p>
              <a:pPr algn="ctr"/>
              <a:r>
                <a:rPr lang="zh-CN" altLang="en-US" sz="3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交际范例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221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角圆角矩形 2"/>
          <p:cNvSpPr/>
          <p:nvPr/>
        </p:nvSpPr>
        <p:spPr>
          <a:xfrm>
            <a:off x="827584" y="843558"/>
            <a:ext cx="7374114" cy="3422000"/>
          </a:xfrm>
          <a:prstGeom prst="round2DiagRect">
            <a:avLst/>
          </a:prstGeom>
          <a:grpFill/>
          <a:ln w="38100">
            <a:solidFill>
              <a:srgbClr val="00B050"/>
            </a:solidFill>
            <a:prstDash val="sysDot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720090"/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小英：小丽，明天我们就要参观博物馆了。</a:t>
            </a:r>
          </a:p>
          <a:p>
            <a:pPr indent="720090"/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小丽：是啊，老师早就告诉我们了。</a:t>
            </a:r>
          </a:p>
          <a:p>
            <a:pPr indent="720090"/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小英：老师还安排我们明天早上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点在学校北门集合呢！</a:t>
            </a:r>
          </a:p>
          <a:p>
            <a:pPr indent="720090"/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小丽：明天早上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点？学校北门？好，我知道了。谢谢你转告我。</a:t>
            </a:r>
          </a:p>
          <a:p>
            <a:pPr indent="720090"/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小英：不用谢，这是我应该做的。</a:t>
            </a:r>
          </a:p>
        </p:txBody>
      </p:sp>
    </p:spTree>
    <p:extLst>
      <p:ext uri="{BB962C8B-B14F-4D97-AF65-F5344CB8AC3E}">
        <p14:creationId xmlns:p14="http://schemas.microsoft.com/office/powerpoint/2010/main" val="92755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角圆角矩形 2"/>
          <p:cNvSpPr/>
          <p:nvPr/>
        </p:nvSpPr>
        <p:spPr>
          <a:xfrm>
            <a:off x="936704" y="1275606"/>
            <a:ext cx="7091680" cy="2088232"/>
          </a:xfrm>
          <a:prstGeom prst="round2DiagRect">
            <a:avLst/>
          </a:prstGeom>
          <a:grpFill/>
          <a:ln w="38100">
            <a:solidFill>
              <a:srgbClr val="00B050"/>
            </a:solidFill>
            <a:prstDash val="sysDot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720090">
              <a:lnSpc>
                <a:spcPct val="14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校运动会上，好友王亮在百米冲刺时扭伤了脚。你把王亮送到医务室进行了医治，校医建议王亮回家休养两天。请你以王亮同学的身份给王亮爸爸打电话，说明情况并转告校医的建议。</a:t>
            </a:r>
          </a:p>
        </p:txBody>
      </p:sp>
      <p:sp>
        <p:nvSpPr>
          <p:cNvPr id="2" name="矩形 1"/>
          <p:cNvSpPr/>
          <p:nvPr/>
        </p:nvSpPr>
        <p:spPr>
          <a:xfrm>
            <a:off x="971600" y="3363838"/>
            <a:ext cx="709168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>
              <a:lnSpc>
                <a:spcPct val="14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叔叔，您好</a:t>
            </a:r>
            <a:r>
              <a:rPr lang="en-US" altLang="zh-CN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!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我是王亮的同学。王亮在运动会体育比赛中扭伤了脚，校医建议他回家休养两天，请您过来接他好吗</a:t>
            </a:r>
            <a:r>
              <a:rPr lang="en-US" altLang="zh-CN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?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5326" y="87536"/>
            <a:ext cx="2366215" cy="1165966"/>
            <a:chOff x="60425" y="116632"/>
            <a:chExt cx="3154461" cy="1554378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25" y="116632"/>
              <a:ext cx="3154461" cy="1554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592161" y="836712"/>
              <a:ext cx="2214534" cy="706856"/>
            </a:xfrm>
            <a:prstGeom prst="rect">
              <a:avLst/>
            </a:prstGeom>
            <a:noFill/>
          </p:spPr>
          <p:txBody>
            <a:bodyPr wrap="none" lIns="68590" tIns="34295" rIns="68590" bIns="34295">
              <a:spAutoFit/>
            </a:bodyPr>
            <a:lstStyle/>
            <a:p>
              <a:pPr algn="ctr"/>
              <a:r>
                <a:rPr lang="zh-CN" altLang="en-US" sz="3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课堂练习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1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Application>Microsoft Office PowerPoint</Application>
  <PresentationFormat>全屏显示(16:9)</PresentationFormat>
  <Paragraphs>38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Times New Roman</vt:lpstr>
      <vt:lpstr>Calibri</vt:lpstr>
      <vt:lpstr>黑体</vt:lpstr>
      <vt:lpstr>Arial</vt:lpstr>
      <vt:lpstr>楷体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142</cp:revision>
  <dcterms:created xsi:type="dcterms:W3CDTF">2017-03-17T02:28:00Z</dcterms:created>
  <dcterms:modified xsi:type="dcterms:W3CDTF">2020-01-09T01:08:22Z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