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2" r:id="rId1"/>
  </p:sldMasterIdLst>
  <p:sldIdLst>
    <p:sldId id="323" r:id="rId2"/>
    <p:sldId id="324" r:id="rId3"/>
    <p:sldId id="319" r:id="rId4"/>
    <p:sldId id="368" r:id="rId5"/>
    <p:sldId id="330" r:id="rId6"/>
    <p:sldId id="331" r:id="rId7"/>
    <p:sldId id="332" r:id="rId8"/>
    <p:sldId id="333" r:id="rId9"/>
    <p:sldId id="335" r:id="rId10"/>
    <p:sldId id="336" r:id="rId11"/>
    <p:sldId id="337" r:id="rId12"/>
    <p:sldId id="338" r:id="rId13"/>
    <p:sldId id="356" r:id="rId14"/>
    <p:sldId id="369" r:id="rId15"/>
    <p:sldId id="371" r:id="rId16"/>
    <p:sldId id="373" r:id="rId17"/>
    <p:sldId id="355" r:id="rId18"/>
    <p:sldId id="359" r:id="rId19"/>
    <p:sldId id="365" r:id="rId20"/>
    <p:sldId id="367" r:id="rId21"/>
    <p:sldId id="329" r:id="rId22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C6CF"/>
    <a:srgbClr val="0000FF"/>
    <a:srgbClr val="FF3399"/>
    <a:srgbClr val="2E74B6"/>
    <a:srgbClr val="B9B9B9"/>
    <a:srgbClr val="BABABA"/>
    <a:srgbClr val="187E72"/>
    <a:srgbClr val="00A6AD"/>
    <a:srgbClr val="C50023"/>
    <a:srgbClr val="F1A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85" autoAdjust="0"/>
    <p:restoredTop sz="94660"/>
  </p:normalViewPr>
  <p:slideViewPr>
    <p:cSldViewPr snapToGrid="0">
      <p:cViewPr varScale="1">
        <p:scale>
          <a:sx n="87" d="100"/>
          <a:sy n="87" d="100"/>
        </p:scale>
        <p:origin x="-438" y="-72"/>
      </p:cViewPr>
      <p:guideLst>
        <p:guide orient="horz" pos="2243"/>
        <p:guide pos="38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7B0A-E878-45C2-A89E-F2EA4C3995E5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627B-44C1-4ABB-BFBF-C12A9E9DC6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7B0A-E878-45C2-A89E-F2EA4C3995E5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627B-44C1-4ABB-BFBF-C12A9E9DC6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7B0A-E878-45C2-A89E-F2EA4C3995E5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627B-44C1-4ABB-BFBF-C12A9E9DC6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1270" y="142875"/>
            <a:ext cx="158115" cy="5340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4445" y="763270"/>
            <a:ext cx="12179935" cy="60756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Rectangle 5"/>
          <p:cNvSpPr/>
          <p:nvPr userDrawn="1"/>
        </p:nvSpPr>
        <p:spPr>
          <a:xfrm>
            <a:off x="504040" y="143609"/>
            <a:ext cx="2626040" cy="52322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2800" b="1" kern="1200" dirty="0" smtClean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7.   </a:t>
            </a:r>
            <a:r>
              <a:rPr lang="zh-CN" altLang="en-US" sz="2800" b="1" kern="1200" dirty="0" smtClean="0">
                <a:solidFill>
                  <a:schemeClr val="accent2">
                    <a:lumMod val="7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散文诗二首</a:t>
            </a:r>
          </a:p>
        </p:txBody>
      </p:sp>
      <p:sp>
        <p:nvSpPr>
          <p:cNvPr id="6" name="矩形 5"/>
          <p:cNvSpPr/>
          <p:nvPr userDrawn="1"/>
        </p:nvSpPr>
        <p:spPr>
          <a:xfrm>
            <a:off x="-35560" y="6708775"/>
            <a:ext cx="12280265" cy="1454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7B0A-E878-45C2-A89E-F2EA4C3995E5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627B-44C1-4ABB-BFBF-C12A9E9DC6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7B0A-E878-45C2-A89E-F2EA4C3995E5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627B-44C1-4ABB-BFBF-C12A9E9DC6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7B0A-E878-45C2-A89E-F2EA4C3995E5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627B-44C1-4ABB-BFBF-C12A9E9DC6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7B0A-E878-45C2-A89E-F2EA4C3995E5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627B-44C1-4ABB-BFBF-C12A9E9DC6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7B0A-E878-45C2-A89E-F2EA4C3995E5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627B-44C1-4ABB-BFBF-C12A9E9DC6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7B0A-E878-45C2-A89E-F2EA4C3995E5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627B-44C1-4ABB-BFBF-C12A9E9DC6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7B0A-E878-45C2-A89E-F2EA4C3995E5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627B-44C1-4ABB-BFBF-C12A9E9DC6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E7B0A-E878-45C2-A89E-F2EA4C3995E5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A0627B-44C1-4ABB-BFBF-C12A9E9DC6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E7B0A-E878-45C2-A89E-F2EA4C3995E5}" type="datetimeFigureOut">
              <a:rPr lang="zh-CN" altLang="en-US" smtClean="0"/>
              <a:t>2019/9/6 Friday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0627B-44C1-4ABB-BFBF-C12A9E9DC6C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平行四边形 2"/>
          <p:cNvSpPr/>
          <p:nvPr/>
        </p:nvSpPr>
        <p:spPr>
          <a:xfrm>
            <a:off x="-2254885" y="1036320"/>
            <a:ext cx="16614140" cy="2753995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平行四边形 3"/>
          <p:cNvSpPr/>
          <p:nvPr/>
        </p:nvSpPr>
        <p:spPr>
          <a:xfrm>
            <a:off x="-1979930" y="1036320"/>
            <a:ext cx="4958080" cy="2753995"/>
          </a:xfrm>
          <a:prstGeom prst="parallelogram">
            <a:avLst>
              <a:gd name="adj" fmla="val 44396"/>
            </a:avLst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208868" y="1839006"/>
            <a:ext cx="102221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第二单元    至爱亲情</a:t>
            </a:r>
          </a:p>
        </p:txBody>
      </p:sp>
      <p:sp>
        <p:nvSpPr>
          <p:cNvPr id="9" name="Rectangle 5"/>
          <p:cNvSpPr/>
          <p:nvPr/>
        </p:nvSpPr>
        <p:spPr>
          <a:xfrm>
            <a:off x="924930" y="4186977"/>
            <a:ext cx="10658901" cy="78483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7.   </a:t>
            </a:r>
            <a:r>
              <a:rPr lang="zh-CN" altLang="en-US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散文诗二首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6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0860" y="1006548"/>
            <a:ext cx="10788502" cy="3467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④橘子成熟了，我们几兄妹帮着父母采摘 橘子，分享着收获的喜悦。橘子圆溜溜、黄澄 澄的，酸甜可口。父母每年都会送些给亲戚、乡 邻，自家也留一些。有一年，橘子遭了虫害，收 成很少，母亲把橘子锁在柜子里，家里来了客人 才拿出来招待，我们才能分到几瓣吃，让人觉得 心里欠欠的。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1190836"/>
            <a:ext cx="11114573" cy="4159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⑤一次放学回家路上，我和同伴路过一片 橘林，</a:t>
            </a:r>
            <a:r>
              <a:rPr lang="zh-CN" altLang="en-US" sz="3000" b="1" u="sng" dirty="0" smtClean="0"/>
              <a:t>树上的橘子笑红了脸，像一个个晶莹的红 灯笼，</a:t>
            </a:r>
            <a:r>
              <a:rPr lang="zh-CN" altLang="en-US" sz="3000" b="1" dirty="0" smtClean="0"/>
              <a:t>刺激着我的味蕾。我咽了咽口水，瞄了一 眼身边的同伴。同伴环顾四周悄然无人，便给我 使了个眼色，我们迅速摘下了两个橘子，飞也似 的逃离橘林，心怦怦乱跳。掰开橘子一阵狼吞虎 咽，酸甜的滋味让我们开心不已。我舍不得全部 吃掉，便留下几瓣放书包里。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1190836"/>
            <a:ext cx="11114573" cy="3467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⑥晚上，我悄悄拿出剩下的几瓣橘子，不巧 被进屋的父亲发现。他沉着脸问</a:t>
            </a:r>
            <a:r>
              <a:rPr lang="en-US" altLang="zh-CN" sz="3000" b="1" dirty="0" smtClean="0"/>
              <a:t>:“</a:t>
            </a:r>
            <a:r>
              <a:rPr lang="zh-CN" altLang="en-US" sz="3000" b="1" dirty="0" smtClean="0"/>
              <a:t>小惠，哪来的 橘子？”“我，我，别人给的⋯⋯”我支支吾吾 地，低下头不敢看父亲的脸。“是不是在村头树 上摘的？听说下午有人偷摘橘子了。”我的脸唰 地红了</a:t>
            </a:r>
            <a:r>
              <a:rPr lang="en-US" altLang="zh-CN" sz="3000" b="1" dirty="0" smtClean="0"/>
              <a:t>:“</a:t>
            </a:r>
            <a:r>
              <a:rPr lang="zh-CN" altLang="en-US" sz="3000" b="1" dirty="0" smtClean="0"/>
              <a:t>爸，我，我错了</a:t>
            </a:r>
            <a:r>
              <a:rPr lang="en-US" altLang="zh-CN" sz="3000" b="1" dirty="0" smtClean="0"/>
              <a:t>!”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1190836"/>
            <a:ext cx="1111457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>
              <a:lnSpc>
                <a:spcPct val="150000"/>
              </a:lnSpc>
            </a:pPr>
            <a:r>
              <a:rPr lang="en-US" altLang="zh-CN" sz="3000" b="1" dirty="0" smtClean="0"/>
              <a:t>⑦“</a:t>
            </a:r>
            <a:r>
              <a:rPr lang="zh-CN" altLang="en-US" sz="3000" b="1" dirty="0" smtClean="0"/>
              <a:t>你记住了，别人家的东西，咱千万不能拿，做人一定要堂堂正正。”我点点头，为自己 的行为感到羞愧。父亲的声音不大，却重重地敲 打在我的心上，让我牢记一生，时刻提醒自己要 做一个堂堂正正的人。</a:t>
            </a:r>
            <a:endParaRPr lang="en-US" altLang="zh-CN" sz="3000" b="1" dirty="0" smtClean="0"/>
          </a:p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⑧橘子花开了一年又一年，父亲已过世多 年，不知道那老屋后的橘子花开了吗？</a:t>
            </a:r>
            <a:r>
              <a:rPr lang="en-US" altLang="zh-CN" sz="3000" b="1" dirty="0" smtClean="0"/>
              <a:t>——</a:t>
            </a:r>
            <a:r>
              <a:rPr lang="zh-CN" altLang="en-US" sz="3000" b="1" u="sng" dirty="0" smtClean="0"/>
              <a:t>于 我，它们一定开了，开在我的心里，芬芳着我生 命的每一天。 </a:t>
            </a:r>
            <a:endParaRPr lang="en-US" altLang="zh-CN" sz="3000" b="1" u="sng" dirty="0" smtClean="0"/>
          </a:p>
          <a:p>
            <a:pPr indent="808038" algn="r">
              <a:lnSpc>
                <a:spcPct val="150000"/>
              </a:lnSpc>
            </a:pPr>
            <a:r>
              <a:rPr lang="zh-CN" altLang="en-US" sz="3000" b="1" dirty="0" smtClean="0"/>
              <a:t>（摘自</a:t>
            </a:r>
            <a:r>
              <a:rPr lang="en-US" altLang="zh-CN" sz="3000" b="1" dirty="0" smtClean="0"/>
              <a:t>《</a:t>
            </a:r>
            <a:r>
              <a:rPr lang="zh-CN" altLang="en-US" sz="3000" b="1" dirty="0" smtClean="0"/>
              <a:t>中国电视报</a:t>
            </a:r>
            <a:r>
              <a:rPr lang="en-US" altLang="zh-CN" sz="3000" b="1" dirty="0" smtClean="0"/>
              <a:t>》  2018</a:t>
            </a:r>
            <a:r>
              <a:rPr lang="zh-CN" altLang="en-US" sz="3000" b="1" dirty="0" smtClean="0"/>
              <a:t>年</a:t>
            </a:r>
            <a:r>
              <a:rPr lang="en-US" altLang="zh-CN" sz="3000" b="1" dirty="0" smtClean="0"/>
              <a:t>04</a:t>
            </a:r>
            <a:r>
              <a:rPr lang="zh-CN" altLang="en-US" sz="3000" b="1" dirty="0" smtClean="0"/>
              <a:t>月</a:t>
            </a:r>
            <a:r>
              <a:rPr lang="en-US" altLang="zh-CN" sz="3000" b="1" dirty="0" smtClean="0"/>
              <a:t>19</a:t>
            </a:r>
            <a:r>
              <a:rPr lang="zh-CN" altLang="en-US" sz="3000" b="1" dirty="0" smtClean="0"/>
              <a:t>日，有删改）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809836"/>
            <a:ext cx="11114573" cy="697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en-US" sz="3000" b="1" dirty="0" smtClean="0"/>
              <a:t>．文章以“开在心里的橘子花”为标题，有何 作用？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9544" y="1496532"/>
            <a:ext cx="11048106" cy="4217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]</a:t>
            </a:r>
            <a:r>
              <a:rPr lang="zh-CN" altLang="en-US" sz="2600" b="1" dirty="0" smtClean="0">
                <a:ea typeface="仿宋" pitchFamily="49" charset="-122"/>
              </a:rPr>
              <a:t>本题考查分析标题作用的能力。文章标题的作用一般有：①交代文章的主要内容；②揭示</a:t>
            </a:r>
            <a:r>
              <a:rPr lang="en-US" altLang="zh-CN" sz="2600" b="1" dirty="0" smtClean="0">
                <a:ea typeface="仿宋" pitchFamily="49" charset="-122"/>
              </a:rPr>
              <a:t>(</a:t>
            </a:r>
            <a:r>
              <a:rPr lang="zh-CN" altLang="en-US" sz="2600" b="1" dirty="0" smtClean="0">
                <a:ea typeface="仿宋" pitchFamily="49" charset="-122"/>
              </a:rPr>
              <a:t>或暗示</a:t>
            </a:r>
            <a:r>
              <a:rPr lang="en-US" altLang="zh-CN" sz="2600" b="1" dirty="0" smtClean="0">
                <a:ea typeface="仿宋" pitchFamily="49" charset="-122"/>
              </a:rPr>
              <a:t>)</a:t>
            </a:r>
            <a:r>
              <a:rPr lang="zh-CN" altLang="en-US" sz="2600" b="1" dirty="0" smtClean="0">
                <a:ea typeface="仿宋" pitchFamily="49" charset="-122"/>
              </a:rPr>
              <a:t>主旨；③点明线索；④概括主要内容</a:t>
            </a:r>
            <a:r>
              <a:rPr lang="en-US" altLang="zh-CN" sz="2600" b="1" dirty="0" smtClean="0">
                <a:ea typeface="仿宋" pitchFamily="49" charset="-122"/>
              </a:rPr>
              <a:t>(</a:t>
            </a:r>
            <a:r>
              <a:rPr lang="zh-CN" altLang="en-US" sz="2600" b="1" dirty="0" smtClean="0">
                <a:ea typeface="仿宋" pitchFamily="49" charset="-122"/>
              </a:rPr>
              <a:t>情节</a:t>
            </a:r>
            <a:r>
              <a:rPr lang="en-US" altLang="zh-CN" sz="2600" b="1" dirty="0" smtClean="0">
                <a:ea typeface="仿宋" pitchFamily="49" charset="-122"/>
              </a:rPr>
              <a:t>)</a:t>
            </a:r>
            <a:r>
              <a:rPr lang="zh-CN" altLang="en-US" sz="2600" b="1" dirty="0" smtClean="0">
                <a:ea typeface="仿宋" pitchFamily="49" charset="-122"/>
              </a:rPr>
              <a:t>；⑤点明文章的感情基调；⑥交代故事发生的环境；⑦新颖别致，生动形象，吸引读者；⑧引起读者注意、思考；⑨设置悬念，激发读者的阅读兴趣。本文围绕橘子花展开全文，橘子花是全文的线索，通过文章中的事件可以看出橘子花也体现了“我”对父亲的爱和感激之情，因此从线索和主旨情感两个角度分析即可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5046" y="5537254"/>
            <a:ext cx="110197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</a:rPr>
              <a:t>[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答案</a:t>
            </a:r>
            <a:r>
              <a:rPr lang="en-US" altLang="zh-CN" sz="2400" b="1" dirty="0" smtClean="0">
                <a:solidFill>
                  <a:srgbClr val="57C6CF"/>
                </a:solidFill>
              </a:rPr>
              <a:t>]</a:t>
            </a:r>
            <a:r>
              <a:rPr lang="zh-CN" altLang="en-US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暗示文章主旨，饱含对父亲的热爱和感激；橘子花是贯穿全文的线索，并能激发读者的阅读兴趣。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1000336"/>
            <a:ext cx="11114573" cy="1389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</a:t>
            </a:r>
            <a:r>
              <a:rPr lang="zh-CN" altLang="en-US" sz="3000" b="1" dirty="0" smtClean="0"/>
              <a:t>． 从记叙顺序的角度来看，去掉第①②段将影响 文章的表达效果，请说明理由。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0494" y="2315682"/>
            <a:ext cx="11048106" cy="1816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]</a:t>
            </a:r>
            <a:r>
              <a:rPr lang="zh-CN" altLang="en-US" sz="2600" b="1" dirty="0" smtClean="0">
                <a:ea typeface="仿宋" pitchFamily="49" charset="-122"/>
              </a:rPr>
              <a:t>本题考查分析记叙顺序及其作用。从记叙角度看，①②段从发现橘子林写起，第③段开始写小时候的事情，所以运用了倒叙的手法。然后再分析倒叙的表达效果，如引出下文、设置悬念、吸引读者等。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8846" y="4108504"/>
            <a:ext cx="11019754" cy="113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</a:rPr>
              <a:t>[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答案</a:t>
            </a:r>
            <a:r>
              <a:rPr lang="en-US" altLang="zh-CN" sz="2400" b="1" dirty="0" smtClean="0">
                <a:solidFill>
                  <a:srgbClr val="57C6CF"/>
                </a:solidFill>
              </a:rPr>
              <a:t>]</a:t>
            </a:r>
            <a:r>
              <a:rPr lang="zh-CN" altLang="en-US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前两段运用倒叙手法，交代发现橘林的过程，自然引出下文，形成悬念，吸引读者。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0044" y="2849082"/>
            <a:ext cx="10609956" cy="2417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]</a:t>
            </a:r>
            <a:r>
              <a:rPr lang="zh-CN" altLang="en-US" sz="2600" b="1" dirty="0" smtClean="0">
                <a:ea typeface="仿宋" pitchFamily="49" charset="-122"/>
              </a:rPr>
              <a:t>本题考查品析词语的能力。品味词语，首先要研究词语的特点，再分析其表达效果。从特点来看，“团团”和“簇簇”是叠词，富有音韵美；从表达效果来看，“团团”和“簇簇”突出花蕊的多，体现了作者对橘子花的喜爱之情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7446" y="5160824"/>
            <a:ext cx="10526232" cy="113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</a:rPr>
              <a:t>[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答案</a:t>
            </a:r>
            <a:r>
              <a:rPr lang="en-US" altLang="zh-CN" sz="2400" b="1" dirty="0" smtClean="0">
                <a:solidFill>
                  <a:srgbClr val="57C6CF"/>
                </a:solidFill>
              </a:rPr>
              <a:t>]</a:t>
            </a:r>
            <a:r>
              <a:rPr lang="zh-CN" altLang="en-US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都是叠词，语言亲切、灵动，富有音韵美；形象地写出了花蕊多而密集的特点，表达了作者的喜爱之情。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808059" y="878948"/>
            <a:ext cx="10788509" cy="2082173"/>
            <a:chOff x="808059" y="878948"/>
            <a:chExt cx="10788509" cy="2082173"/>
          </a:xfrm>
        </p:grpSpPr>
        <p:sp>
          <p:nvSpPr>
            <p:cNvPr id="2" name="TextBox 1"/>
            <p:cNvSpPr txBox="1"/>
            <p:nvPr/>
          </p:nvSpPr>
          <p:spPr>
            <a:xfrm>
              <a:off x="808059" y="878948"/>
              <a:ext cx="10788509" cy="20821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3000" b="1" dirty="0" smtClean="0"/>
                <a:t>3</a:t>
              </a:r>
              <a:r>
                <a:rPr lang="zh-CN" altLang="en-US" sz="3000" b="1" dirty="0" smtClean="0"/>
                <a:t>． 结合语境，品味第②段画线句中加点词语的表 达效果。     金黄的花蕊一团团 ，一簇簇 ，挤挤挨   挨，肆意绽放，像调皮可爱的小精灵。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3297637" y="1991539"/>
              <a:ext cx="31290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·</a:t>
              </a:r>
              <a:endParaRPr lang="zh-CN" altLang="en-US" sz="3000" b="1" dirty="0"/>
            </a:p>
          </p:txBody>
        </p:sp>
        <p:sp>
          <p:nvSpPr>
            <p:cNvPr id="8" name="矩形 7"/>
            <p:cNvSpPr/>
            <p:nvPr/>
          </p:nvSpPr>
          <p:spPr>
            <a:xfrm>
              <a:off x="3678637" y="1991539"/>
              <a:ext cx="31290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·</a:t>
              </a:r>
              <a:endParaRPr lang="zh-CN" altLang="en-US" sz="3000" b="1" dirty="0"/>
            </a:p>
          </p:txBody>
        </p:sp>
        <p:sp>
          <p:nvSpPr>
            <p:cNvPr id="9" name="矩形 8"/>
            <p:cNvSpPr/>
            <p:nvPr/>
          </p:nvSpPr>
          <p:spPr>
            <a:xfrm>
              <a:off x="4897837" y="1991539"/>
              <a:ext cx="31290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·</a:t>
              </a:r>
              <a:endParaRPr lang="zh-CN" altLang="en-US" sz="3000" b="1" dirty="0"/>
            </a:p>
          </p:txBody>
        </p:sp>
        <p:sp>
          <p:nvSpPr>
            <p:cNvPr id="10" name="矩形 9"/>
            <p:cNvSpPr/>
            <p:nvPr/>
          </p:nvSpPr>
          <p:spPr>
            <a:xfrm>
              <a:off x="5278837" y="1991539"/>
              <a:ext cx="31290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·</a:t>
              </a:r>
              <a:endParaRPr lang="zh-CN" altLang="en-US" sz="3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8059" y="821798"/>
            <a:ext cx="107885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4</a:t>
            </a:r>
            <a:r>
              <a:rPr lang="zh-CN" altLang="en-US" sz="3000" b="1" dirty="0" smtClean="0"/>
              <a:t>．怎样理解第⑧段画线句“于我，它们一定开 了，开在我的心里，芬芳着我生命的每一天” 的含义？</a:t>
            </a:r>
            <a:r>
              <a:rPr lang="zh-CN" altLang="en-US" sz="3000" b="1" dirty="0" smtClean="0">
                <a:solidFill>
                  <a:srgbClr val="FF0000"/>
                </a:solidFill>
              </a:rPr>
              <a:t>★</a:t>
            </a:r>
            <a:endParaRPr lang="en-US" altLang="zh-CN" sz="3000" b="1" dirty="0" smtClean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3310" y="2095506"/>
            <a:ext cx="1078850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</a:rPr>
              <a:t>答题模式 </a:t>
            </a:r>
            <a:endParaRPr lang="en-US" altLang="zh-CN" sz="2400" b="1" dirty="0" smtClean="0">
              <a:solidFill>
                <a:srgbClr val="57C6CF"/>
              </a:solidFill>
              <a:latin typeface="微软雅黑" pitchFamily="34" charset="-122"/>
              <a:ea typeface="微软雅黑" pitchFamily="34" charset="-122"/>
            </a:endParaRPr>
          </a:p>
          <a:p>
            <a:pPr indent="623888">
              <a:lnSpc>
                <a:spcPct val="150000"/>
              </a:lnSpc>
            </a:pP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答题思路：</a:t>
            </a:r>
            <a:r>
              <a:rPr lang="zh-CN" altLang="en-US" sz="2400" b="1" dirty="0" smtClean="0">
                <a:latin typeface="仿宋" pitchFamily="49" charset="-122"/>
                <a:ea typeface="仿宋" pitchFamily="49" charset="-122"/>
              </a:rPr>
              <a:t>本题考查理解句子含义的 能力。把握句子的含义，首先要抓住句子 中的关键词，然后结合文章主旨来解读。 句子中的关键词“开在我的心里”“芬 芳”，强调橘子花对“我”的影响之深， 即父亲对“我”的影响之深，所以“我” 对父亲自然充满了感激和怀念之情。 </a:t>
            </a:r>
            <a:endParaRPr lang="en-US" altLang="zh-CN" sz="2400" b="1" dirty="0" smtClean="0">
              <a:latin typeface="仿宋" pitchFamily="49" charset="-122"/>
              <a:ea typeface="仿宋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9346" y="1270146"/>
            <a:ext cx="10526232" cy="277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3888">
              <a:lnSpc>
                <a:spcPct val="150000"/>
              </a:lnSpc>
            </a:pPr>
            <a:r>
              <a:rPr lang="zh-CN" altLang="en-US" sz="2400" b="1" dirty="0" smtClean="0">
                <a:latin typeface="黑体" pitchFamily="49" charset="-122"/>
                <a:ea typeface="黑体" pitchFamily="49" charset="-122"/>
              </a:rPr>
              <a:t>答题步骤：</a:t>
            </a:r>
            <a:r>
              <a:rPr lang="zh-CN" altLang="en-US" sz="2400" b="1" dirty="0" smtClean="0">
                <a:latin typeface="仿宋" pitchFamily="49" charset="-122"/>
                <a:ea typeface="仿宋" pitchFamily="49" charset="-122"/>
              </a:rPr>
              <a:t> ：第一步，看清句子在文中 的位置，找到解答问题的区间。 </a:t>
            </a:r>
            <a:endParaRPr lang="en-US" altLang="zh-CN" sz="2400" b="1" dirty="0" smtClean="0">
              <a:latin typeface="仿宋" pitchFamily="49" charset="-122"/>
              <a:ea typeface="仿宋" pitchFamily="49" charset="-122"/>
            </a:endParaRPr>
          </a:p>
          <a:p>
            <a:pPr indent="623888">
              <a:lnSpc>
                <a:spcPct val="150000"/>
              </a:lnSpc>
            </a:pPr>
            <a:r>
              <a:rPr lang="zh-CN" altLang="en-US" sz="2400" b="1" dirty="0" smtClean="0">
                <a:latin typeface="仿宋" pitchFamily="49" charset="-122"/>
                <a:ea typeface="仿宋" pitchFamily="49" charset="-122"/>
              </a:rPr>
              <a:t>第二步，理解句子的含义。先理解句 中的关键词语，再联系上下文理解；也可 以联系自己的生活体验加以理解；还可以 联系时代背景，分析文章主旨，抓住作者 的思想感情来理解。 </a:t>
            </a:r>
            <a:endParaRPr lang="en-US" altLang="zh-CN" sz="2400" b="1" dirty="0" smtClean="0">
              <a:latin typeface="仿宋" pitchFamily="49" charset="-122"/>
              <a:ea typeface="仿宋" pitchFamily="49" charset="-122"/>
            </a:endParaRPr>
          </a:p>
          <a:p>
            <a:pPr indent="623888">
              <a:lnSpc>
                <a:spcPct val="150000"/>
              </a:lnSpc>
            </a:pPr>
            <a:r>
              <a:rPr lang="zh-CN" altLang="en-US" sz="2400" b="1" dirty="0" smtClean="0">
                <a:latin typeface="仿宋" pitchFamily="49" charset="-122"/>
                <a:ea typeface="仿宋" pitchFamily="49" charset="-122"/>
              </a:rPr>
              <a:t>第三步，分析句子运用的修辞手法或 表现手法来帮助理解。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05546" y="4017824"/>
            <a:ext cx="10526232" cy="168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</a:rPr>
              <a:t>[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答案</a:t>
            </a:r>
            <a:r>
              <a:rPr lang="en-US" altLang="zh-CN" sz="2400" b="1" dirty="0" smtClean="0">
                <a:solidFill>
                  <a:srgbClr val="57C6CF"/>
                </a:solidFill>
              </a:rPr>
              <a:t>]</a:t>
            </a:r>
            <a:r>
              <a:rPr lang="zh-CN" altLang="en-US" sz="2400" b="1" dirty="0" smtClean="0"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对于“我”来说，橘子花的香味使“我”想起了父亲的教导，它一直留在“我”的心中影响着“我”；抒发了“我”对父亲的感激与怀念之情。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400" b="1" dirty="0" smtClean="0">
              <a:latin typeface="Times New Roman" pitchFamily="18" charset="0"/>
              <a:ea typeface="宋体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1190836"/>
            <a:ext cx="11114573" cy="62418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5</a:t>
            </a:r>
            <a:r>
              <a:rPr lang="zh-CN" altLang="en-US" sz="3000" b="1" dirty="0" smtClean="0"/>
              <a:t>． 下列对文章相关内容的理解和分析不恰当的一 项是 （        ） </a:t>
            </a:r>
            <a:r>
              <a:rPr lang="en-US" altLang="zh-CN" sz="3000" b="1" dirty="0" smtClean="0"/>
              <a:t>A</a:t>
            </a:r>
            <a:r>
              <a:rPr lang="zh-CN" altLang="en-US" sz="3000" b="1" dirty="0" smtClean="0"/>
              <a:t>． 选文语言形象生动，情真意切，有浓郁的 抒情意味。 </a:t>
            </a:r>
            <a:r>
              <a:rPr lang="en-US" altLang="zh-CN" sz="3000" b="1" dirty="0" smtClean="0"/>
              <a:t>B</a:t>
            </a:r>
            <a:r>
              <a:rPr lang="zh-CN" altLang="en-US" sz="3000" b="1" dirty="0" smtClean="0"/>
              <a:t>． 第③段中“他仿佛已看见金黄的橘子缀满 枝头”一句运用了比喻的修辞手法，形象 地写出了父亲对橘子丰收的憧憬。 </a:t>
            </a:r>
            <a:r>
              <a:rPr lang="en-US" altLang="zh-CN" sz="3000" b="1" dirty="0" smtClean="0"/>
              <a:t>C</a:t>
            </a:r>
            <a:r>
              <a:rPr lang="zh-CN" altLang="en-US" sz="3000" b="1" dirty="0" smtClean="0"/>
              <a:t>． 阅读第③④段，可以感受到作者故乡民风 的淳朴和家庭的温馨和睦。 </a:t>
            </a:r>
            <a:r>
              <a:rPr lang="en-US" altLang="zh-CN" sz="3000" b="1" dirty="0" smtClean="0"/>
              <a:t>D</a:t>
            </a:r>
            <a:r>
              <a:rPr lang="zh-CN" altLang="en-US" sz="3000" b="1" dirty="0" smtClean="0"/>
              <a:t>． 第⑤段中“树上的橘子笑红了脸，像一个 个晶莹的红灯笼”是景物描写，生动地写 出了橘子熟了的特点，表现了作者看到满 树红橘子的喜悦心情。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 </a:t>
            </a:r>
            <a:endParaRPr lang="en-US" altLang="zh-CN" sz="3000" b="1" dirty="0" smtClean="0"/>
          </a:p>
        </p:txBody>
      </p:sp>
      <p:sp>
        <p:nvSpPr>
          <p:cNvPr id="5" name="矩形 4"/>
          <p:cNvSpPr/>
          <p:nvPr/>
        </p:nvSpPr>
        <p:spPr>
          <a:xfrm>
            <a:off x="10592055" y="1400989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B</a:t>
            </a:r>
            <a:endParaRPr lang="zh-CN" altLang="en-US" sz="2400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10177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10177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" name="Rectangle 5"/>
          <p:cNvSpPr/>
          <p:nvPr/>
        </p:nvSpPr>
        <p:spPr>
          <a:xfrm>
            <a:off x="1897451" y="414570"/>
            <a:ext cx="3954929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第二单元    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至爱亲情</a:t>
            </a:r>
          </a:p>
        </p:txBody>
      </p:sp>
      <p:sp>
        <p:nvSpPr>
          <p:cNvPr id="13" name="Rectangle 5"/>
          <p:cNvSpPr/>
          <p:nvPr/>
        </p:nvSpPr>
        <p:spPr>
          <a:xfrm>
            <a:off x="701544" y="2036624"/>
            <a:ext cx="10945504" cy="110799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66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7.   </a:t>
            </a: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散文诗二首</a:t>
            </a:r>
          </a:p>
        </p:txBody>
      </p:sp>
      <p:pic>
        <p:nvPicPr>
          <p:cNvPr id="9" name="图片 8" descr="00 图标-0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23862" y="3510419"/>
            <a:ext cx="2346325" cy="560070"/>
          </a:xfrm>
          <a:prstGeom prst="rect">
            <a:avLst/>
          </a:prstGeom>
        </p:spPr>
      </p:pic>
      <p:sp>
        <p:nvSpPr>
          <p:cNvPr id="22" name="文本框 3">
            <a:hlinkClick r:id="rId4" action="ppaction://hlinksldjump"/>
          </p:cNvPr>
          <p:cNvSpPr txBox="1"/>
          <p:nvPr/>
        </p:nvSpPr>
        <p:spPr>
          <a:xfrm>
            <a:off x="5522529" y="3489871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链接中考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0494" y="1172682"/>
            <a:ext cx="11048106" cy="1816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[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itchFamily="49" charset="-122"/>
                <a:ea typeface="黑体" pitchFamily="49" charset="-122"/>
              </a:rPr>
              <a:t>]</a:t>
            </a:r>
            <a:r>
              <a:rPr lang="zh-CN" altLang="en-US" sz="2600" b="1" dirty="0" smtClean="0">
                <a:ea typeface="仿宋" pitchFamily="49" charset="-122"/>
              </a:rPr>
              <a:t>本题考查对文章内容的理解和分析能力。</a:t>
            </a:r>
            <a:r>
              <a:rPr lang="en-US" altLang="zh-CN" sz="2600" b="1" dirty="0" smtClean="0">
                <a:ea typeface="仿宋" pitchFamily="49" charset="-122"/>
              </a:rPr>
              <a:t>B</a:t>
            </a:r>
            <a:r>
              <a:rPr lang="zh-CN" altLang="en-US" sz="2600" b="1" dirty="0" smtClean="0">
                <a:ea typeface="仿宋" pitchFamily="49" charset="-122"/>
              </a:rPr>
              <a:t>项，“‘他仿佛已看见金黄的橘子缀满枝头’一句运用了比喻的修辞手法”说法错误，这句话没有运用比喻的修辞手法。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10177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10177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45235" y="1527810"/>
            <a:ext cx="1032256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/>
              <a:t>             </a:t>
            </a: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948055" y="2853690"/>
            <a:ext cx="10545445" cy="110680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</a:rPr>
              <a:t>谢 谢 观 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586105" y="972820"/>
            <a:ext cx="2346325" cy="584835"/>
            <a:chOff x="923" y="1532"/>
            <a:chExt cx="3695" cy="921"/>
          </a:xfrm>
        </p:grpSpPr>
        <p:pic>
          <p:nvPicPr>
            <p:cNvPr id="9" name="图片 8" descr="00 图标-0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22" name="文本框 3"/>
            <p:cNvSpPr txBox="1"/>
            <p:nvPr/>
          </p:nvSpPr>
          <p:spPr>
            <a:xfrm>
              <a:off x="1156" y="1532"/>
              <a:ext cx="2876" cy="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链接中考</a:t>
              </a:r>
            </a:p>
          </p:txBody>
        </p:sp>
      </p:grpSp>
      <p:sp>
        <p:nvSpPr>
          <p:cNvPr id="24" name="Rectangle 10"/>
          <p:cNvSpPr/>
          <p:nvPr/>
        </p:nvSpPr>
        <p:spPr>
          <a:xfrm>
            <a:off x="518160" y="1508974"/>
            <a:ext cx="11135124" cy="69249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考点   </a:t>
            </a:r>
            <a:r>
              <a:rPr lang="zh-CN" altLang="en-US" sz="2600" b="1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理解句子的含义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9987" y="2041472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考点透视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5423" y="2551839"/>
            <a:ext cx="10967928" cy="3467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038">
              <a:lnSpc>
                <a:spcPct val="150000"/>
              </a:lnSpc>
            </a:pPr>
            <a:r>
              <a:rPr lang="zh-CN" altLang="en-US" sz="3000" b="1" dirty="0" smtClean="0"/>
              <a:t>理解句子的含义是中考现代文 阅读中常考的考点之一。理解句子的 含义，关键要看句中关键词语的含义 和句子在文中的位置，以及文章所要 表达的主题和作者的感情等。如</a:t>
            </a:r>
            <a:r>
              <a:rPr lang="en-US" altLang="zh-CN" sz="3000" b="1" dirty="0" smtClean="0"/>
              <a:t>《</a:t>
            </a:r>
            <a:r>
              <a:rPr lang="zh-CN" altLang="en-US" sz="3000" b="1" dirty="0" smtClean="0"/>
              <a:t>荷叶</a:t>
            </a:r>
            <a:r>
              <a:rPr lang="en-US" altLang="zh-CN" sz="3000" b="1" dirty="0" smtClean="0"/>
              <a:t>·</a:t>
            </a:r>
            <a:r>
              <a:rPr lang="zh-CN" altLang="en-US" sz="3000" b="1" dirty="0" smtClean="0"/>
              <a:t>母亲</a:t>
            </a:r>
            <a:r>
              <a:rPr lang="en-US" altLang="zh-CN" sz="3000" b="1" dirty="0" smtClean="0"/>
              <a:t>》 </a:t>
            </a:r>
            <a:r>
              <a:rPr lang="zh-CN" altLang="en-US" sz="3000" b="1" dirty="0" smtClean="0"/>
              <a:t>中，“聚了些流转无力的水珠”象征着在母亲的 保护下，一切困难阻碍都只不过是如此脆弱的水 珠而已。</a:t>
            </a:r>
            <a:endParaRPr lang="zh-CN" alt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2512" y="1757916"/>
            <a:ext cx="11132288" cy="2082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该考点考查题型以主观表述题为主，考 查内容包括：①分析句子的含义；②结合自己的 生活体验，说说对重点句子的理解；③针对重点 句谈体会。 </a:t>
            </a:r>
            <a:endParaRPr lang="zh-CN" alt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075" y="1070416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图解技法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1251631" y="1675765"/>
            <a:ext cx="10521269" cy="4727473"/>
            <a:chOff x="1251631" y="1675765"/>
            <a:chExt cx="10521269" cy="4727473"/>
          </a:xfrm>
        </p:grpSpPr>
        <p:grpSp>
          <p:nvGrpSpPr>
            <p:cNvPr id="10" name="组合 9"/>
            <p:cNvGrpSpPr/>
            <p:nvPr/>
          </p:nvGrpSpPr>
          <p:grpSpPr>
            <a:xfrm>
              <a:off x="1251631" y="1675765"/>
              <a:ext cx="10521269" cy="4667885"/>
              <a:chOff x="1251631" y="1751965"/>
              <a:chExt cx="10521269" cy="4667885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1251631" y="2519992"/>
                <a:ext cx="605959" cy="33239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理解句子的含义 </a:t>
                </a:r>
              </a:p>
            </p:txBody>
          </p:sp>
          <p:sp>
            <p:nvSpPr>
              <p:cNvPr id="4" name="左大括号 3"/>
              <p:cNvSpPr/>
              <p:nvPr/>
            </p:nvSpPr>
            <p:spPr>
              <a:xfrm>
                <a:off x="1959494" y="1962150"/>
                <a:ext cx="421756" cy="4457700"/>
              </a:xfrm>
              <a:prstGeom prst="lef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" name="矩形 4"/>
              <p:cNvSpPr/>
              <p:nvPr/>
            </p:nvSpPr>
            <p:spPr>
              <a:xfrm>
                <a:off x="2380369" y="1751965"/>
                <a:ext cx="9392531" cy="13896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lnSpc>
                    <a:spcPct val="150000"/>
                  </a:lnSpc>
                </a:pPr>
                <a:r>
                  <a:rPr lang="zh-CN" altLang="en-US" sz="3000" b="1" dirty="0" smtClean="0"/>
                  <a:t>①抓住关键性词语理解。 </a:t>
                </a:r>
                <a:endParaRPr lang="en-US" altLang="zh-CN" sz="3000" b="1" dirty="0" smtClean="0"/>
              </a:p>
              <a:p>
                <a:pPr marL="457200" indent="-457200">
                  <a:lnSpc>
                    <a:spcPct val="150000"/>
                  </a:lnSpc>
                </a:pPr>
                <a:r>
                  <a:rPr lang="zh-CN" altLang="en-US" sz="3000" b="1" dirty="0" smtClean="0"/>
                  <a:t>②联系上下文理解。</a:t>
                </a:r>
              </a:p>
            </p:txBody>
          </p:sp>
          <p:sp>
            <p:nvSpPr>
              <p:cNvPr id="7" name="矩形 6"/>
              <p:cNvSpPr/>
              <p:nvPr/>
            </p:nvSpPr>
            <p:spPr>
              <a:xfrm>
                <a:off x="2400300" y="3063765"/>
                <a:ext cx="9182099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lnSpc>
                    <a:spcPct val="150000"/>
                  </a:lnSpc>
                </a:pPr>
                <a:r>
                  <a:rPr lang="zh-CN" altLang="en-US" sz="3000" b="1" dirty="0" smtClean="0"/>
                  <a:t>③联系实际理解。 </a:t>
                </a:r>
                <a:endParaRPr lang="en-US" altLang="zh-CN" sz="3000" b="1" dirty="0" smtClean="0"/>
              </a:p>
              <a:p>
                <a:pPr marL="457200" indent="-457200">
                  <a:lnSpc>
                    <a:spcPct val="150000"/>
                  </a:lnSpc>
                </a:pPr>
                <a:r>
                  <a:rPr lang="zh-CN" altLang="en-US" sz="3000" b="1" dirty="0" smtClean="0"/>
                  <a:t>④从比喻、象征意义中理解。</a:t>
                </a:r>
              </a:p>
            </p:txBody>
          </p:sp>
        </p:grpSp>
        <p:sp>
          <p:nvSpPr>
            <p:cNvPr id="8" name="矩形 7"/>
            <p:cNvSpPr/>
            <p:nvPr/>
          </p:nvSpPr>
          <p:spPr>
            <a:xfrm>
              <a:off x="2438400" y="4321065"/>
              <a:ext cx="9182099" cy="208217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457200" indent="-457200">
                <a:lnSpc>
                  <a:spcPct val="150000"/>
                </a:lnSpc>
              </a:pPr>
              <a:r>
                <a:rPr lang="zh-CN" altLang="en-US" sz="3000" b="1" dirty="0" smtClean="0"/>
                <a:t>⑤联系文章主旨理解。 </a:t>
              </a:r>
              <a:endParaRPr lang="en-US" altLang="zh-CN" sz="3000" b="1" dirty="0" smtClean="0"/>
            </a:p>
            <a:p>
              <a:pPr marL="457200" indent="-457200">
                <a:lnSpc>
                  <a:spcPct val="150000"/>
                </a:lnSpc>
              </a:pPr>
              <a:r>
                <a:rPr lang="zh-CN" altLang="en-US" sz="3000" b="1" dirty="0" smtClean="0"/>
                <a:t>⑥联系语句包含的思想感情理解。</a:t>
              </a:r>
              <a:endParaRPr lang="en-US" altLang="zh-CN" sz="3000" b="1" dirty="0" smtClean="0"/>
            </a:p>
            <a:p>
              <a:pPr marL="457200" indent="-457200">
                <a:lnSpc>
                  <a:spcPct val="150000"/>
                </a:lnSpc>
              </a:pPr>
              <a:r>
                <a:rPr lang="zh-CN" altLang="en-US" sz="3000" b="1" dirty="0" smtClean="0"/>
                <a:t>⑦结合句子在文中的位置理解。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955" y="1268880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经典题型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2512" y="1757916"/>
            <a:ext cx="11132288" cy="2082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❶ 分析文中画线句的含义。 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❷ 结合自己的生活体验，谈谈你对画线句的理解。 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❸  分析文中画线句的含义，说说这句话给了你什  么启示。 </a:t>
            </a:r>
            <a:endParaRPr lang="zh-CN" alt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955" y="1120032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57C6CF"/>
                </a:solidFill>
                <a:latin typeface="微软雅黑" pitchFamily="34" charset="-122"/>
                <a:ea typeface="微软雅黑" pitchFamily="34" charset="-122"/>
                <a:cs typeface="微软雅黑" panose="020B0503020204020204" charset="-122"/>
              </a:rPr>
              <a:t>类文在线</a:t>
            </a:r>
          </a:p>
        </p:txBody>
      </p:sp>
      <p:sp>
        <p:nvSpPr>
          <p:cNvPr id="3" name="矩形 2"/>
          <p:cNvSpPr/>
          <p:nvPr/>
        </p:nvSpPr>
        <p:spPr>
          <a:xfrm>
            <a:off x="287774" y="1684903"/>
            <a:ext cx="762099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000" b="1" dirty="0" smtClean="0">
                <a:solidFill>
                  <a:srgbClr val="57C6CF"/>
                </a:solidFill>
              </a:rPr>
              <a:t>［襄阳中考］</a:t>
            </a:r>
            <a:r>
              <a:rPr lang="zh-CN" altLang="en-US" sz="3000" b="1" dirty="0" smtClean="0"/>
              <a:t>阅读下面的短文，回答问题。 </a:t>
            </a:r>
            <a:endParaRPr lang="zh-CN" altLang="en-US" sz="3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0484" y="2353347"/>
            <a:ext cx="111686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000" b="1" dirty="0" smtClean="0">
                <a:solidFill>
                  <a:srgbClr val="FF0000"/>
                </a:solidFill>
              </a:rPr>
              <a:t>开在心里的橘子花 </a:t>
            </a:r>
            <a:endParaRPr lang="en-US" altLang="zh-CN" sz="30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CN" altLang="en-US" sz="3000" b="1" dirty="0" smtClean="0"/>
              <a:t>徐光惠 </a:t>
            </a:r>
            <a:endParaRPr lang="en-US" altLang="zh-CN" sz="3000" b="1" dirty="0" smtClean="0"/>
          </a:p>
          <a:p>
            <a:pPr indent="723900">
              <a:lnSpc>
                <a:spcPct val="150000"/>
              </a:lnSpc>
            </a:pPr>
            <a:r>
              <a:rPr lang="zh-CN" altLang="en-US" sz="3000" b="1" dirty="0" smtClean="0"/>
              <a:t>①周日的清晨，穿上运动装前往郊外的南 山。山风徐徐，吹拂着脸庞。突然，隐隐闻到一 股淡淡的清香，我四处张望，并没有看见有花 啊。我循着花香一路寻去，转过一座小山坡，顿 觉眼前一亮，满眼缤纷，这里竟是一片翠绿的 橘林。 </a:t>
            </a:r>
            <a:endParaRPr lang="zh-CN" alt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545804" y="1205023"/>
            <a:ext cx="10788502" cy="3554819"/>
            <a:chOff x="545804" y="1205023"/>
            <a:chExt cx="10788502" cy="3554819"/>
          </a:xfrm>
        </p:grpSpPr>
        <p:sp>
          <p:nvSpPr>
            <p:cNvPr id="2" name="TextBox 1"/>
            <p:cNvSpPr txBox="1"/>
            <p:nvPr/>
          </p:nvSpPr>
          <p:spPr>
            <a:xfrm>
              <a:off x="545804" y="1205023"/>
              <a:ext cx="10788502" cy="35548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723900">
                <a:lnSpc>
                  <a:spcPct val="150000"/>
                </a:lnSpc>
              </a:pPr>
              <a:r>
                <a:rPr lang="zh-CN" altLang="en-US" sz="3000" b="1" dirty="0" smtClean="0"/>
                <a:t>②小小的橘子花缀满枝头，</a:t>
              </a:r>
              <a:r>
                <a:rPr lang="zh-CN" altLang="en-US" sz="3000" b="1" u="sng" dirty="0" smtClean="0"/>
                <a:t>金黄的花蕊一团团，一簇簇，挤挤挨挨，肆意绽放，像调皮可爱的小精灵。</a:t>
              </a:r>
              <a:r>
                <a:rPr lang="zh-CN" altLang="en-US" sz="3000" b="1" dirty="0" smtClean="0"/>
                <a:t>真香啊！它静静地开着，不张扬，不 喧哗，自然开放在荒郊僻野。一阵风吹过，几朵 小花飘落于掌心，花瓣虽已渐渐枯落，却仍可嗅 到淡淡余香，我的心里充盈着满满的感动。 </a:t>
              </a:r>
              <a:endParaRPr lang="zh-CN" altLang="en-US" sz="3000" b="1" dirty="0"/>
            </a:p>
          </p:txBody>
        </p:sp>
        <p:sp>
          <p:nvSpPr>
            <p:cNvPr id="3" name="矩形 2"/>
            <p:cNvSpPr/>
            <p:nvPr/>
          </p:nvSpPr>
          <p:spPr>
            <a:xfrm>
              <a:off x="8364937" y="1686739"/>
              <a:ext cx="31290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·</a:t>
              </a:r>
              <a:endParaRPr lang="zh-CN" altLang="en-US" sz="3000" b="1" dirty="0"/>
            </a:p>
          </p:txBody>
        </p:sp>
        <p:sp>
          <p:nvSpPr>
            <p:cNvPr id="4" name="矩形 3"/>
            <p:cNvSpPr/>
            <p:nvPr/>
          </p:nvSpPr>
          <p:spPr>
            <a:xfrm>
              <a:off x="8707837" y="1686739"/>
              <a:ext cx="31290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·</a:t>
              </a:r>
              <a:endParaRPr lang="zh-CN" altLang="en-US" sz="3000" b="1" dirty="0"/>
            </a:p>
          </p:txBody>
        </p:sp>
        <p:sp>
          <p:nvSpPr>
            <p:cNvPr id="5" name="矩形 4"/>
            <p:cNvSpPr/>
            <p:nvPr/>
          </p:nvSpPr>
          <p:spPr>
            <a:xfrm>
              <a:off x="9907987" y="1686739"/>
              <a:ext cx="31290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·</a:t>
              </a:r>
              <a:endParaRPr lang="zh-CN" altLang="en-US" sz="3000" b="1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10250887" y="1686739"/>
              <a:ext cx="312906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3000" b="1" dirty="0" smtClean="0"/>
                <a:t>·</a:t>
              </a:r>
              <a:endParaRPr lang="zh-CN" altLang="en-US" sz="30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0050" y="1185973"/>
            <a:ext cx="114871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0100">
              <a:lnSpc>
                <a:spcPct val="150000"/>
              </a:lnSpc>
            </a:pPr>
            <a:r>
              <a:rPr lang="zh-CN" altLang="en-US" sz="3000" b="1" dirty="0" smtClean="0"/>
              <a:t>③小时候，故乡很多人都会栽种橘树，父 亲在老屋后也种了两棵。用不着精心打理，经过 阳光雨露的沐浴，橘树很快长得高大茂盛，绿意 盎然。每年清明几场春雨后，初夏的某天，似乎 只一夜之间，你家的橘子花开了，他家的橘子花 开了，全村的橘子花都开了，整个村子浸透在醉 人的花香里。我和小伙伴们常常跑到树下玩耍， 摘几朵橘子花别在发间，披着满身的花香，欢 天喜地满村子疯跑。这时，父亲看着满树橘花， 脸上露出笑容。“看这花开得多好，今年橘子收 成一定不错啊！”</a:t>
            </a:r>
            <a:r>
              <a:rPr lang="zh-CN" altLang="en-US" sz="3000" b="1" u="sng" dirty="0" smtClean="0"/>
              <a:t>他仿佛已看见金黄的橘子缀满 枝头。</a:t>
            </a:r>
            <a:endParaRPr lang="zh-CN" altLang="en-US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</TotalTime>
  <Words>2767</Words>
  <Application>Microsoft Office PowerPoint</Application>
  <PresentationFormat>自定义</PresentationFormat>
  <Paragraphs>66</Paragraphs>
  <Slides>21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自定义设计方案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214</cp:revision>
  <dcterms:created xsi:type="dcterms:W3CDTF">2018-02-07T00:47:00Z</dcterms:created>
  <dcterms:modified xsi:type="dcterms:W3CDTF">2019-09-06T08:08:07Z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2052-11.1.0.8214</vt:lpwstr>
  </property>
</Properties>
</file>