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30" r:id="rId5"/>
    <p:sldId id="331" r:id="rId6"/>
    <p:sldId id="332" r:id="rId7"/>
    <p:sldId id="338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41" r:id="rId17"/>
    <p:sldId id="357" r:id="rId18"/>
    <p:sldId id="353" r:id="rId19"/>
    <p:sldId id="342" r:id="rId20"/>
    <p:sldId id="354" r:id="rId21"/>
    <p:sldId id="355" r:id="rId22"/>
    <p:sldId id="356" r:id="rId23"/>
    <p:sldId id="358" r:id="rId24"/>
    <p:sldId id="329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7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2380780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21.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女娲造人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3C36E-F740-4725-A654-9716405AB7C7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4647-6D42-4EE7-AEDC-CAFA999A4D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第六单元    想象之翼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21.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女娲造人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现在回想起来不仅感动，甚至有些震撼</a:t>
            </a:r>
            <a:r>
              <a:rPr lang="en-US" altLang="zh-CN" sz="3000" b="1" dirty="0" smtClean="0"/>
              <a:t>—— </a:t>
            </a:r>
            <a:r>
              <a:rPr lang="zh-CN" altLang="en-US" sz="3000" b="1" dirty="0" smtClean="0"/>
              <a:t>她一定看到了我的所有叛逆和傲气，甚至所有孤 独。或许那天她拿起那张纸条，看到我微眯眼睛 的那一刻，就看透了我的诸多本质</a:t>
            </a:r>
            <a:r>
              <a:rPr lang="en-US" altLang="zh-CN" sz="3000" b="1" dirty="0" smtClean="0"/>
              <a:t>——</a:t>
            </a:r>
            <a:r>
              <a:rPr lang="zh-CN" altLang="en-US" sz="3000" b="1" dirty="0" smtClean="0"/>
              <a:t>我高一时 一天说话不超过五句，一个朋友也没有。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最后答辩前，我拿出一张纸片，上面是一些字， 我看着她，说想把这些念出来。上面是我对教育 制度的质疑。她沉默了很久，说：“你想清楚了， 这些评委不一定会喜欢。”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那天答辩是我第一次上台，一开始腿就狂抖， 还剩一分钟时，我还有三页结论没讲，可我却做 了个自己都没想到的决定。我放下话筒，走上前 三步，从衬衫口袋里掏出那张纸片。之后的五分钟， 到现在为止，都是我二十二年的人生中我认为最 辉煌的时刻，我无数次梦见那一幕。</a:t>
            </a:r>
            <a:endParaRPr lang="en-US" altLang="zh-CN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我把那段话念了出来。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那张纸片我已经找不到了，我记得我写过， “为什么我们只能去相信而不能去思考”“你可 以阻止我笑，但你不能阻止我想象”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很二， 但气势恢宏。我清晰地记得，评委老师们很意外， 但听得很专注，年级里前排几个打瞌睡的兄弟都 把背挺直了。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班主任第二天早自习进教室时笑眯眯地对我讲：“李云飏，你出名了。好几个老师都在向我 打听你，说很喜欢你。”可我越想越觉得愧疚， 这份论文地理老师耗费的心血比我多，尤其是结 论</a:t>
            </a:r>
            <a:r>
              <a:rPr lang="en-US" altLang="zh-CN" sz="3000" b="1" dirty="0" smtClean="0"/>
              <a:t>——</a:t>
            </a:r>
            <a:r>
              <a:rPr lang="zh-CN" altLang="en-US" sz="3000" b="1" dirty="0" smtClean="0"/>
              <a:t>那最后被我完全略过的、只字未提的地方。 那里她研究了很久，并且三番五次地嘱咐过我， 怎么尽量严谨，怎么得体表述，甚至答辩时怎么 打动评委。本来起初就是个野路子的选题，完成 这些都不是容易的事情。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5544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那天我低着头，跟她说了许多愧疚的话， 她打断我：“你把想说的话当着全年级说出来的 时候，开心吗？”我愣了愣，然后点点头。她微 笑：“开心就好，你很棒！” </a:t>
            </a:r>
            <a:endParaRPr lang="en-US" altLang="zh-CN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说完，她依然微笑着。看着她，我突然流泪了。 </a:t>
            </a:r>
            <a:endParaRPr lang="en-US" altLang="zh-CN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这是我高中唯一一次流泪。我是个成绩不好 的顽劣学生，而这时有个老师站出来，告诉我， 我很棒。告诉我大学是个能充分发挥一个人才华 的地方，如果我确实喜欢这种感觉，一定要去经 历大学。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我捡起了从没及格过的功课，从个差生开始 起步，拼搏了三年，最后，终于进了一个自己向 往的一本院校。 </a:t>
            </a:r>
            <a:endParaRPr lang="en-US" altLang="zh-CN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我很庆幸我当时的选择，选择不再顽劣而 开始拼搏；</a:t>
            </a:r>
            <a:r>
              <a:rPr lang="zh-CN" altLang="en-US" sz="3000" b="1" u="sng" dirty="0" smtClean="0"/>
              <a:t>更庆幸有那个老师教会了我做出这个 选择。 </a:t>
            </a:r>
            <a:endParaRPr lang="en-US" altLang="zh-CN" sz="3000" b="1" u="sng" dirty="0" smtClean="0"/>
          </a:p>
          <a:p>
            <a:pPr indent="628650" algn="r">
              <a:lnSpc>
                <a:spcPct val="150000"/>
              </a:lnSpc>
            </a:pPr>
            <a:r>
              <a:rPr lang="zh-CN" altLang="en-US" sz="3000" b="1" dirty="0" smtClean="0"/>
              <a:t>（文章有删改）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924136"/>
            <a:ext cx="10753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文中“我”回忆了上高中时的什么事情？请用 简洁的语言概括。</a:t>
            </a:r>
            <a:endParaRPr lang="zh-CN" alt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860" y="2209806"/>
            <a:ext cx="1101579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本题考查概括文章内容的能力。概括记叙文的内容，可从记叙文的“六要素”出发，找出事件的起因、经过、结果，再用简洁的语言概括出来。选文第</a:t>
            </a:r>
            <a:r>
              <a:rPr lang="en-US" altLang="zh-CN" sz="2600" b="1" dirty="0" smtClean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～</a:t>
            </a:r>
            <a:r>
              <a:rPr lang="en-US" altLang="zh-CN" sz="2600" b="1" dirty="0" smtClean="0">
                <a:latin typeface="仿宋" pitchFamily="49" charset="-122"/>
                <a:ea typeface="仿宋" pitchFamily="49" charset="-122"/>
              </a:rPr>
              <a:t>7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段，写“我”很叛逆，写了一个恶作剧式的课题，没想到被地理老师相中，她认为这个课题很棒，并熬夜帮“我”找资料，这是开端。选文第</a:t>
            </a:r>
            <a:r>
              <a:rPr lang="en-US" altLang="zh-CN" sz="2600" b="1" dirty="0" smtClean="0">
                <a:latin typeface="仿宋" pitchFamily="49" charset="-122"/>
                <a:ea typeface="仿宋" pitchFamily="49" charset="-122"/>
              </a:rPr>
              <a:t>8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～</a:t>
            </a:r>
            <a:r>
              <a:rPr lang="en-US" altLang="zh-CN" sz="2600" b="1" dirty="0" smtClean="0">
                <a:latin typeface="仿宋" pitchFamily="49" charset="-122"/>
                <a:ea typeface="仿宋" pitchFamily="49" charset="-122"/>
              </a:rPr>
              <a:t>14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段，写“我”答辩时，念出了那段对应试教育进行评价的话，地理老师微笑着鼓励“我”，使“我”感动流泪，这是发展和高潮。选文第</a:t>
            </a:r>
            <a:r>
              <a:rPr lang="en-US" altLang="zh-CN" sz="2600" b="1" dirty="0" smtClean="0">
                <a:latin typeface="仿宋" pitchFamily="49" charset="-122"/>
                <a:ea typeface="仿宋" pitchFamily="49" charset="-122"/>
              </a:rPr>
              <a:t>15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～</a:t>
            </a:r>
            <a:r>
              <a:rPr lang="en-US" altLang="zh-CN" sz="2600" b="1" dirty="0" smtClean="0">
                <a:latin typeface="仿宋" pitchFamily="49" charset="-122"/>
                <a:ea typeface="仿宋" pitchFamily="49" charset="-122"/>
              </a:rPr>
              <a:t>16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段，写“我”迷途知返，最终考取了理想的大学，这是结局。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3146" y="1346346"/>
            <a:ext cx="10526232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“我”恶作剧式的选题却得到地理老师的支持，虽然答辩时“我”举动出格，但她仍激励、引导“我”，使“我”迷途知返，通过努力最终考取理想院校。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924136"/>
            <a:ext cx="1111457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文中的“她”是个怎样的老师？请简要分析。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1860" y="1619256"/>
            <a:ext cx="10977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答题模式 </a:t>
            </a:r>
            <a:endParaRPr lang="en-US" altLang="zh-CN" sz="2400" b="1" dirty="0" smtClean="0">
              <a:solidFill>
                <a:srgbClr val="57C6CF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答题思路：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本题考查分析人物形象的 能力。结合全文，地理老师对“我”的叛 逆行为，如“我”写的课题、“我”答辩 时的出格表现，始终以微笑面对，并帮助 “我”搜集资料、研究课题，答辩结束后 还鼓励“我”，引导“我”，最终使“我” 知道了自己的狂妄、无知。结合地理老师 的做法加以提炼即可。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答题步骤：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：第一步，提取描写人物的 关键语句或概括涉及人物的事件内容。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第二步，分析总结出人物特点。 </a:t>
            </a:r>
            <a:endParaRPr lang="zh-CN" altLang="en-US" sz="2400" b="1" dirty="0" smtClean="0">
              <a:solidFill>
                <a:srgbClr val="FF0000"/>
              </a:solidFill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296" y="2889396"/>
            <a:ext cx="1052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①关爱、包容，和蔼可亲；②细心、智慧，洞察一切；③认真、用心，善于引导。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044" y="1153632"/>
            <a:ext cx="10933806" cy="2421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b="1" dirty="0" smtClean="0">
                <a:latin typeface="黑体" pitchFamily="49" charset="-122"/>
                <a:ea typeface="黑体" pitchFamily="49" charset="-122"/>
              </a:rPr>
              <a:t>答题格式：</a:t>
            </a:r>
            <a:r>
              <a:rPr lang="zh-CN" altLang="en-US" sz="2600" b="1" dirty="0" smtClean="0">
                <a:ea typeface="仿宋" pitchFamily="49" charset="-122"/>
              </a:rPr>
              <a:t>（</a:t>
            </a:r>
            <a:r>
              <a:rPr lang="en-US" altLang="zh-CN" sz="2600" b="1" dirty="0" smtClean="0">
                <a:ea typeface="仿宋" pitchFamily="49" charset="-122"/>
              </a:rPr>
              <a:t>1</a:t>
            </a:r>
            <a:r>
              <a:rPr lang="zh-CN" altLang="en-US" sz="2600" b="1" dirty="0" smtClean="0">
                <a:ea typeface="仿宋" pitchFamily="49" charset="-122"/>
              </a:rPr>
              <a:t>）简析型作答格式：从</a:t>
            </a:r>
            <a:r>
              <a:rPr lang="en-US" altLang="zh-CN" sz="2600" b="1" dirty="0" smtClean="0">
                <a:ea typeface="仿宋" pitchFamily="49" charset="-122"/>
              </a:rPr>
              <a:t>……</a:t>
            </a:r>
            <a:r>
              <a:rPr lang="zh-CN" altLang="en-US" sz="2600" b="1" dirty="0" smtClean="0">
                <a:ea typeface="仿宋" pitchFamily="49" charset="-122"/>
              </a:rPr>
              <a:t>的描写 或具体事件中，可以看出人物</a:t>
            </a:r>
            <a:r>
              <a:rPr lang="en-US" altLang="zh-CN" sz="2600" b="1" dirty="0" smtClean="0">
                <a:ea typeface="仿宋" pitchFamily="49" charset="-122"/>
              </a:rPr>
              <a:t>……</a:t>
            </a:r>
            <a:r>
              <a:rPr lang="zh-CN" altLang="en-US" sz="2600" b="1" dirty="0" smtClean="0">
                <a:ea typeface="仿宋" pitchFamily="49" charset="-122"/>
              </a:rPr>
              <a:t>的性格 特点。 </a:t>
            </a:r>
            <a:endParaRPr lang="en-US" altLang="zh-CN" sz="2600" b="1" dirty="0" smtClean="0">
              <a:ea typeface="仿宋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00" b="1" dirty="0" smtClean="0">
                <a:ea typeface="仿宋" pitchFamily="49" charset="-122"/>
              </a:rPr>
              <a:t>（</a:t>
            </a:r>
            <a:r>
              <a:rPr lang="en-US" altLang="zh-CN" sz="2600" b="1" dirty="0" smtClean="0">
                <a:ea typeface="仿宋" pitchFamily="49" charset="-122"/>
              </a:rPr>
              <a:t>2</a:t>
            </a:r>
            <a:r>
              <a:rPr lang="zh-CN" altLang="en-US" sz="2600" b="1" dirty="0" smtClean="0">
                <a:ea typeface="仿宋" pitchFamily="49" charset="-122"/>
              </a:rPr>
              <a:t>）概括型作答格式：人物</a:t>
            </a:r>
            <a:r>
              <a:rPr lang="en-US" altLang="zh-CN" sz="2600" b="1" dirty="0" smtClean="0">
                <a:ea typeface="仿宋" pitchFamily="49" charset="-122"/>
              </a:rPr>
              <a:t>+</a:t>
            </a:r>
            <a:r>
              <a:rPr lang="zh-CN" altLang="en-US" sz="2600" b="1" dirty="0" smtClean="0">
                <a:ea typeface="仿宋" pitchFamily="49" charset="-122"/>
              </a:rPr>
              <a:t>是</a:t>
            </a:r>
            <a:r>
              <a:rPr lang="en-US" altLang="zh-CN" sz="2600" b="1" dirty="0" smtClean="0">
                <a:ea typeface="仿宋" pitchFamily="49" charset="-122"/>
              </a:rPr>
              <a:t>+</a:t>
            </a:r>
            <a:r>
              <a:rPr lang="zh-CN" altLang="en-US" sz="2600" b="1" dirty="0" smtClean="0">
                <a:ea typeface="仿宋" pitchFamily="49" charset="-122"/>
              </a:rPr>
              <a:t>性 格特点</a:t>
            </a:r>
            <a:r>
              <a:rPr lang="en-US" altLang="zh-CN" sz="2600" b="1" dirty="0" smtClean="0">
                <a:ea typeface="仿宋" pitchFamily="49" charset="-122"/>
              </a:rPr>
              <a:t>+</a:t>
            </a:r>
            <a:r>
              <a:rPr lang="zh-CN" altLang="en-US" sz="2600" b="1" dirty="0" smtClean="0">
                <a:ea typeface="仿宋" pitchFamily="49" charset="-122"/>
              </a:rPr>
              <a:t>的人。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第六单元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想象之翼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21.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女娲造人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847936"/>
            <a:ext cx="1075395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 写地理老师时，文中多次用到“微笑”一词，有 怎样的表达效果？请简要赏析。</a:t>
            </a:r>
            <a:endParaRPr lang="zh-CN" alt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860" y="2133606"/>
            <a:ext cx="11015790" cy="359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本题考查赏析文中富有表现力的词语的能力。这是典型的细节描写，对地理老师神态的多次描写，能留给读者深刻、鲜明的印象，能突出其性格特点。回答时，先找出文中出现的多个“微笑”，分析它们各自的含义，然后体会作者这样写的用意。地理老师“微笑”着面对“我”的狂妄无知，并没有挖苦讽刺甚至责骂“我”，可见她的和蔼可亲、关爱包容，善于引导学生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5046" y="5581471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“微笑”一词描写人物神态，且反复出现，刻画并突出了地理老师和蔼可亲的性格特点；用语虽平实朴素，但细小传神，令人印象深刻。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924136"/>
            <a:ext cx="1075395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请理解结尾一段中画线句子的含义。</a:t>
            </a:r>
            <a:endParaRPr lang="zh-CN" alt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860" y="1600206"/>
            <a:ext cx="11015790" cy="359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本题考查理解文中含义丰富的句子的能力。此题难度不大，找出句子中含义深刻、丰富的关键词，加以分析理解即可。“更庆幸有那个老师教会了我做出这个选择”一句的关键词有“庆幸”“选择”。可思考：“我”为何会感到“庆幸”？“我”做出的是什么选择？结合全文内容，“我”“庆幸”的是遇到了激励“我”、帮助“我”的地理老师，做出的选择是“不再顽劣而开始拼搏”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5046" y="5048071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感谢地理老师用激发和鼓励让“我”找到自信，不再叛逆自负，并做出开始拼搏努力的决定。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924136"/>
            <a:ext cx="1075395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en-US" sz="3000" b="1" dirty="0" smtClean="0"/>
              <a:t>． 你赞同文中的“我”在全年级的课题答辩会上念 出那张纸片上内容的举动吗？为什么？请说说你 的理由。</a:t>
            </a:r>
            <a:endParaRPr lang="zh-CN" alt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860" y="2247906"/>
            <a:ext cx="11015790" cy="2399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本题考查概括、评价作者在文中的观点及表达阅读感悟、体会的能力。此题属于开放性试题，先亮明观点，是“赞同”还是“不赞同”，再简要阐述自己的理由。如果赞同，可考虑这一举动彰显了“我”的个性；如果反对，可考虑这一举动显得鲁莽、不成熟和偏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3146" y="1346346"/>
            <a:ext cx="10526232" cy="390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示例一：赞同。因为这一举动体现出“我”有勇气，敢于亮出自己的观点，接受大家的评判。这一举动还体现出“我”有思想。“我”虽然有些偏激武断，叛逆孤傲，但对教育制度有自己的看法和认识，不人云亦云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示例二：不赞同。因为这一举动体现出“我”做事有些莽撞，冲动随性，不计后果，忽略了老师为写课题论文付出的心血，显出“我”的幼稚不成熟。这一举动还体现出“我”的思想有些偏激。“我”对教育制度虽然有自己的看法和认识，但比较偏激武断，有些以偏概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   分析人物形象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2" y="2551839"/>
            <a:ext cx="11196527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人物形象在文学作品中占有重 要地位。分析鉴赏作品塑造的人物形 象是我们阅读文学作品的重要任务， 同时也是中考考查的一项重要内容。 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女娲造人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中，运用动作描写、神态描写等 人物描写方法，塑造了女娲既具有神的威力又具 有人的情感的形象。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028701" y="651276"/>
            <a:ext cx="13315949" cy="6018832"/>
            <a:chOff x="1028701" y="651276"/>
            <a:chExt cx="13315949" cy="6018832"/>
          </a:xfrm>
        </p:grpSpPr>
        <p:sp>
          <p:nvSpPr>
            <p:cNvPr id="11" name="左大括号 10"/>
            <p:cNvSpPr/>
            <p:nvPr/>
          </p:nvSpPr>
          <p:spPr>
            <a:xfrm>
              <a:off x="5026544" y="854767"/>
              <a:ext cx="459856" cy="304137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028701" y="651276"/>
              <a:ext cx="13315949" cy="6018832"/>
              <a:chOff x="1028701" y="651276"/>
              <a:chExt cx="13315949" cy="6018832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1028701" y="651276"/>
                <a:ext cx="13315949" cy="5591328"/>
                <a:chOff x="1028701" y="866622"/>
                <a:chExt cx="13315949" cy="5591328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028701" y="2443792"/>
                  <a:ext cx="647700" cy="286232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3000" b="1" dirty="0" smtClean="0">
                      <a:solidFill>
                        <a:srgbClr val="FF3399"/>
                      </a:solidFill>
                    </a:rPr>
                    <a:t>分 析 人 物 形 象</a:t>
                  </a:r>
                  <a:endParaRPr lang="zh-CN" altLang="en-US" sz="3000" b="1" dirty="0">
                    <a:solidFill>
                      <a:srgbClr val="FF3399"/>
                    </a:solidFill>
                  </a:endParaRPr>
                </a:p>
              </p:txBody>
            </p:sp>
            <p:sp>
              <p:nvSpPr>
                <p:cNvPr id="4" name="左大括号 3"/>
                <p:cNvSpPr/>
                <p:nvPr/>
              </p:nvSpPr>
              <p:spPr>
                <a:xfrm>
                  <a:off x="1578494" y="1733550"/>
                  <a:ext cx="421756" cy="4724400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2151769" y="2190115"/>
                  <a:ext cx="2991731" cy="7848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初识人物找语句</a:t>
                  </a:r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2168667" y="4595236"/>
                  <a:ext cx="2999682" cy="7848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揣摩形象深思考</a:t>
                  </a:r>
                </a:p>
              </p:txBody>
            </p:sp>
            <p:sp>
              <p:nvSpPr>
                <p:cNvPr id="8" name="矩形 7"/>
                <p:cNvSpPr/>
                <p:nvPr/>
              </p:nvSpPr>
              <p:spPr>
                <a:xfrm>
                  <a:off x="5517431" y="866622"/>
                  <a:ext cx="8827219" cy="355481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外貌描写 </a:t>
                  </a:r>
                  <a:endParaRPr lang="en-US" altLang="zh-CN" sz="3000" b="1" dirty="0" smtClean="0"/>
                </a:p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语言描写 </a:t>
                  </a:r>
                  <a:endParaRPr lang="en-US" altLang="zh-CN" sz="3000" b="1" dirty="0" smtClean="0"/>
                </a:p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神态描写 </a:t>
                  </a:r>
                  <a:endParaRPr lang="en-US" altLang="zh-CN" sz="3000" b="1" dirty="0" smtClean="0"/>
                </a:p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动作描写 </a:t>
                  </a:r>
                  <a:endParaRPr lang="en-US" altLang="zh-CN" sz="3000" b="1" dirty="0" smtClean="0"/>
                </a:p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心理描写</a:t>
                  </a: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5564367" y="4230210"/>
                  <a:ext cx="2029129" cy="147732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个性特征 </a:t>
                  </a:r>
                  <a:endParaRPr lang="en-US" altLang="zh-CN" sz="3000" b="1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形象意义</a:t>
                  </a:r>
                </a:p>
              </p:txBody>
            </p:sp>
          </p:grpSp>
          <p:sp>
            <p:nvSpPr>
              <p:cNvPr id="12" name="左大括号 11"/>
              <p:cNvSpPr/>
              <p:nvPr/>
            </p:nvSpPr>
            <p:spPr>
              <a:xfrm>
                <a:off x="5059674" y="4234074"/>
                <a:ext cx="486360" cy="1126435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181921" y="5645458"/>
                <a:ext cx="2999682" cy="697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000" b="1" dirty="0" smtClean="0"/>
                  <a:t>体悟意图明主旨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577621" y="5280432"/>
                <a:ext cx="2029129" cy="1389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000" b="1" dirty="0" smtClean="0"/>
                  <a:t>文章主题 感情倾向</a:t>
                </a:r>
              </a:p>
            </p:txBody>
          </p:sp>
          <p:sp>
            <p:nvSpPr>
              <p:cNvPr id="15" name="左大括号 14"/>
              <p:cNvSpPr/>
              <p:nvPr/>
            </p:nvSpPr>
            <p:spPr>
              <a:xfrm>
                <a:off x="5072928" y="5499642"/>
                <a:ext cx="486360" cy="1126435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请从修辞的角度赏析诗中的某句。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诗中的“</a:t>
            </a:r>
            <a:r>
              <a:rPr lang="en-US" altLang="zh-CN" sz="3000" b="1" dirty="0" smtClean="0"/>
              <a:t>××”</a:t>
            </a:r>
            <a:r>
              <a:rPr lang="zh-CN" altLang="en-US" sz="3000" b="1" dirty="0" smtClean="0"/>
              <a:t>比喻        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287774" y="1684903"/>
            <a:ext cx="82974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［乌鲁木齐中考］</a:t>
            </a:r>
            <a:r>
              <a:rPr lang="zh-CN" altLang="en-US" sz="3000" b="1" dirty="0" smtClean="0"/>
              <a:t>阅读下面的文章，回答问题。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353347"/>
            <a:ext cx="1116861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我念出了那张纸片 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 佚  名  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上高中的时候，学校搞研究性学习，要求学 生参与课题研究，每个人都要提交想法。我们的 负责人是个地理老师，她让我们在纸条上写自己 好奇的问题。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高一的我叛逆自负，觉得这些东西十分无聊， 也觉得全世界就自己最厉害，相当痛恨应试教育， 觉得学校这种地方，实在承载不了我的才华。所以， 就像是恶作剧一样，我写的问题是，“为什么我 积木搭得这么好，学校却不开积木课”。我胡乱 地写完，把纸条交上去，然后微眯着眼睛，不再理会教室里的一切。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那是我和她的第一次见面，可我永远忘不了 她读到我的纸条时眼睛里忽然泛出的光，然后， 她说话了：“谁是李云飏？举个手好吗？”我睁眼， 举手。 </a:t>
            </a:r>
            <a:endParaRPr lang="en-US" altLang="zh-CN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“我觉得你的想法很棒。”她微笑着，认真 地说。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那天课上过了四个选题，我的建议是其中之 一，名字定为“论学校开展积木课的可行性探究”。 我就开始弄这个开玩笑一样的课题了。政治老师 上课还点过我的名，说不行就算了，别搞了。我 不服了。我找数据，研究乐高，写论文。地理老 师不知道上哪里找的那么多资料，她每次单独找 我都会给我好几个方向，后来我才知道，这都是 她熬夜弄的。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3041</Words>
  <Application>Microsoft Office PowerPoint</Application>
  <PresentationFormat>自定义</PresentationFormat>
  <Paragraphs>69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209</cp:revision>
  <dcterms:created xsi:type="dcterms:W3CDTF">2018-02-07T00:47:00Z</dcterms:created>
  <dcterms:modified xsi:type="dcterms:W3CDTF">2019-09-06T08:14:53Z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