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2" r:id="rId1"/>
  </p:sldMasterIdLst>
  <p:sldIdLst>
    <p:sldId id="323" r:id="rId2"/>
    <p:sldId id="324" r:id="rId3"/>
    <p:sldId id="319" r:id="rId4"/>
    <p:sldId id="325" r:id="rId5"/>
    <p:sldId id="330" r:id="rId6"/>
    <p:sldId id="331" r:id="rId7"/>
    <p:sldId id="332" r:id="rId8"/>
    <p:sldId id="333" r:id="rId9"/>
    <p:sldId id="335" r:id="rId10"/>
    <p:sldId id="336" r:id="rId11"/>
    <p:sldId id="337" r:id="rId12"/>
    <p:sldId id="338" r:id="rId13"/>
    <p:sldId id="356" r:id="rId14"/>
    <p:sldId id="357" r:id="rId15"/>
    <p:sldId id="365" r:id="rId16"/>
    <p:sldId id="366" r:id="rId17"/>
    <p:sldId id="367" r:id="rId18"/>
    <p:sldId id="368" r:id="rId19"/>
    <p:sldId id="341" r:id="rId20"/>
    <p:sldId id="355" r:id="rId21"/>
    <p:sldId id="349" r:id="rId22"/>
    <p:sldId id="345" r:id="rId23"/>
    <p:sldId id="361" r:id="rId24"/>
    <p:sldId id="358" r:id="rId25"/>
    <p:sldId id="329" r:id="rId26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57C6CF"/>
    <a:srgbClr val="FF3399"/>
    <a:srgbClr val="2E74B6"/>
    <a:srgbClr val="B9B9B9"/>
    <a:srgbClr val="BABABA"/>
    <a:srgbClr val="187E72"/>
    <a:srgbClr val="00A6AD"/>
    <a:srgbClr val="C50023"/>
    <a:srgbClr val="F1AF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85" autoAdjust="0"/>
    <p:restoredTop sz="94660"/>
  </p:normalViewPr>
  <p:slideViewPr>
    <p:cSldViewPr snapToGrid="0">
      <p:cViewPr varScale="1">
        <p:scale>
          <a:sx n="87" d="100"/>
          <a:sy n="87" d="100"/>
        </p:scale>
        <p:origin x="-438" y="-72"/>
      </p:cViewPr>
      <p:guideLst>
        <p:guide orient="horz" pos="2243"/>
        <p:guide pos="38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14EFD-8D51-4390-BBDF-7E0030C18EB8}" type="datetimeFigureOut">
              <a:rPr lang="zh-CN" altLang="en-US" smtClean="0"/>
              <a:t>2019/9/6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691A2-4D5E-4F18-AFD0-3E21B9C3C16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14EFD-8D51-4390-BBDF-7E0030C18EB8}" type="datetimeFigureOut">
              <a:rPr lang="zh-CN" altLang="en-US" smtClean="0"/>
              <a:t>2019/9/6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691A2-4D5E-4F18-AFD0-3E21B9C3C16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14EFD-8D51-4390-BBDF-7E0030C18EB8}" type="datetimeFigureOut">
              <a:rPr lang="zh-CN" altLang="en-US" smtClean="0"/>
              <a:t>2019/9/6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691A2-4D5E-4F18-AFD0-3E21B9C3C16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1270" y="142875"/>
            <a:ext cx="158115" cy="53403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 userDrawn="1"/>
        </p:nvSpPr>
        <p:spPr>
          <a:xfrm>
            <a:off x="4445" y="763270"/>
            <a:ext cx="12179935" cy="60756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Rectangle 5"/>
          <p:cNvSpPr/>
          <p:nvPr userDrawn="1"/>
        </p:nvSpPr>
        <p:spPr>
          <a:xfrm>
            <a:off x="504040" y="143609"/>
            <a:ext cx="3954929" cy="52322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800" b="1" kern="1200" dirty="0" smtClean="0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9.  </a:t>
            </a:r>
            <a:r>
              <a:rPr lang="zh-CN" altLang="en-US" sz="2800" b="1" kern="1200" dirty="0" smtClean="0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从百草园到三味书屋</a:t>
            </a:r>
          </a:p>
        </p:txBody>
      </p:sp>
      <p:sp>
        <p:nvSpPr>
          <p:cNvPr id="6" name="矩形 5"/>
          <p:cNvSpPr/>
          <p:nvPr userDrawn="1"/>
        </p:nvSpPr>
        <p:spPr>
          <a:xfrm>
            <a:off x="-35560" y="6708775"/>
            <a:ext cx="12280265" cy="1454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14EFD-8D51-4390-BBDF-7E0030C18EB8}" type="datetimeFigureOut">
              <a:rPr lang="zh-CN" altLang="en-US" smtClean="0"/>
              <a:t>2019/9/6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691A2-4D5E-4F18-AFD0-3E21B9C3C16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14EFD-8D51-4390-BBDF-7E0030C18EB8}" type="datetimeFigureOut">
              <a:rPr lang="zh-CN" altLang="en-US" smtClean="0"/>
              <a:t>2019/9/6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691A2-4D5E-4F18-AFD0-3E21B9C3C16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14EFD-8D51-4390-BBDF-7E0030C18EB8}" type="datetimeFigureOut">
              <a:rPr lang="zh-CN" altLang="en-US" smtClean="0"/>
              <a:t>2019/9/6 Friday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691A2-4D5E-4F18-AFD0-3E21B9C3C16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14EFD-8D51-4390-BBDF-7E0030C18EB8}" type="datetimeFigureOut">
              <a:rPr lang="zh-CN" altLang="en-US" smtClean="0"/>
              <a:t>2019/9/6 Friday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691A2-4D5E-4F18-AFD0-3E21B9C3C16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14EFD-8D51-4390-BBDF-7E0030C18EB8}" type="datetimeFigureOut">
              <a:rPr lang="zh-CN" altLang="en-US" smtClean="0"/>
              <a:t>2019/9/6 Friday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691A2-4D5E-4F18-AFD0-3E21B9C3C16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14EFD-8D51-4390-BBDF-7E0030C18EB8}" type="datetimeFigureOut">
              <a:rPr lang="zh-CN" altLang="en-US" smtClean="0"/>
              <a:t>2019/9/6 Friday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691A2-4D5E-4F18-AFD0-3E21B9C3C16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14EFD-8D51-4390-BBDF-7E0030C18EB8}" type="datetimeFigureOut">
              <a:rPr lang="zh-CN" altLang="en-US" smtClean="0"/>
              <a:t>2019/9/6 Friday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691A2-4D5E-4F18-AFD0-3E21B9C3C16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14EFD-8D51-4390-BBDF-7E0030C18EB8}" type="datetimeFigureOut">
              <a:rPr lang="zh-CN" altLang="en-US" smtClean="0"/>
              <a:t>2019/9/6 Friday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691A2-4D5E-4F18-AFD0-3E21B9C3C16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14EFD-8D51-4390-BBDF-7E0030C18EB8}" type="datetimeFigureOut">
              <a:rPr lang="zh-CN" altLang="en-US" smtClean="0"/>
              <a:t>2019/9/6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691A2-4D5E-4F18-AFD0-3E21B9C3C16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  <p:sldLayoutId id="2147483665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4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平行四边形 2"/>
          <p:cNvSpPr/>
          <p:nvPr/>
        </p:nvSpPr>
        <p:spPr>
          <a:xfrm>
            <a:off x="-2254885" y="1036320"/>
            <a:ext cx="16614140" cy="2753995"/>
          </a:xfrm>
          <a:prstGeom prst="parallelogram">
            <a:avLst>
              <a:gd name="adj" fmla="val 45244"/>
            </a:avLst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" name="平行四边形 3"/>
          <p:cNvSpPr/>
          <p:nvPr/>
        </p:nvSpPr>
        <p:spPr>
          <a:xfrm>
            <a:off x="-1979930" y="1036320"/>
            <a:ext cx="4958080" cy="2753995"/>
          </a:xfrm>
          <a:prstGeom prst="parallelogram">
            <a:avLst>
              <a:gd name="adj" fmla="val 44396"/>
            </a:avLst>
          </a:prstGeom>
          <a:blipFill dpi="0"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208868" y="1839006"/>
            <a:ext cx="102221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6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第三单元    学习生活</a:t>
            </a:r>
          </a:p>
        </p:txBody>
      </p:sp>
      <p:sp>
        <p:nvSpPr>
          <p:cNvPr id="9" name="Rectangle 5"/>
          <p:cNvSpPr/>
          <p:nvPr/>
        </p:nvSpPr>
        <p:spPr>
          <a:xfrm>
            <a:off x="924930" y="4186977"/>
            <a:ext cx="10658901" cy="784830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sz="45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9.  </a:t>
            </a:r>
            <a:r>
              <a:rPr lang="zh-CN" altLang="en-US" sz="45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从百草园到三味书屋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 bldLvl="0" animBg="1"/>
      <p:bldP spid="6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0860" y="1006548"/>
            <a:ext cx="1078850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8038">
              <a:lnSpc>
                <a:spcPct val="150000"/>
              </a:lnSpc>
            </a:pPr>
            <a:r>
              <a:rPr lang="zh-CN" altLang="en-US" sz="3000" b="1" dirty="0" smtClean="0"/>
              <a:t>⑥慢慢地，很多人知道我喜欢“读字”，便 有人告诉我，谁谁那里有小人书，可以借着看看 的。哪里认识人家呀？怎么办？</a:t>
            </a:r>
            <a:endParaRPr lang="en-US" altLang="zh-CN" sz="3000" b="1" dirty="0" smtClean="0"/>
          </a:p>
          <a:p>
            <a:pPr indent="808038">
              <a:lnSpc>
                <a:spcPct val="150000"/>
              </a:lnSpc>
            </a:pPr>
            <a:r>
              <a:rPr lang="zh-CN" altLang="en-US" sz="3000" b="1" dirty="0" smtClean="0"/>
              <a:t> ⑦便央求妈妈去借，大人总会和人家说上话 的吧。 </a:t>
            </a:r>
            <a:endParaRPr lang="en-US" altLang="zh-CN" sz="3000" b="1" dirty="0" smtClean="0"/>
          </a:p>
          <a:p>
            <a:pPr indent="808038">
              <a:lnSpc>
                <a:spcPct val="150000"/>
              </a:lnSpc>
            </a:pPr>
            <a:r>
              <a:rPr lang="zh-CN" altLang="en-US" sz="3000" b="1" dirty="0" smtClean="0"/>
              <a:t>⑧那时候的小人书，人人当宝贝的，自是 不会轻易借出。便苦口婆心地求人家，一遍遍保 证，不会弄丢的，不会弄脏的，不会弄扯的，一定按时还⋯⋯终于，在人家一遍遍的叮嘱里，在 犹豫的眼光里，拿到了小人书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7947" y="1190836"/>
            <a:ext cx="1111457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8038">
              <a:lnSpc>
                <a:spcPct val="150000"/>
              </a:lnSpc>
            </a:pPr>
            <a:r>
              <a:rPr lang="zh-CN" altLang="en-US" sz="3000" b="1" u="sng" dirty="0" smtClean="0"/>
              <a:t>⑨抱着书，飞奔回家，小心翼翼放在床头一 角，赶紧吃饭写作业，然后，扎在灯下，一声不 吭，一页页，仔仔细细看过去。</a:t>
            </a:r>
            <a:endParaRPr lang="en-US" altLang="zh-CN" sz="3000" b="1" u="sng" dirty="0" smtClean="0"/>
          </a:p>
          <a:p>
            <a:pPr indent="808038">
              <a:lnSpc>
                <a:spcPct val="150000"/>
              </a:lnSpc>
            </a:pPr>
            <a:r>
              <a:rPr lang="zh-CN" altLang="en-US" sz="3000" b="1" dirty="0" smtClean="0"/>
              <a:t>⑩夜，深了，抚摸着小人书，恋恋不舍地睡 去，天亮，它就该物归原主了。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7947" y="1190836"/>
            <a:ext cx="11114573" cy="3467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8038">
              <a:lnSpc>
                <a:spcPct val="150000"/>
              </a:lnSpc>
            </a:pPr>
            <a:r>
              <a:rPr lang="zh-CN" altLang="en-US" sz="3000" b="1" dirty="0" smtClean="0"/>
              <a:t>⑪还有让人欢喜的，是过年放鞭炮，很多 的鞭炮是用废弃的书本卷成的，鞭炮在炸开的刹 那，很多带着字的碎片，仿佛一个个精灵，舞蹈 着，纷纷而来。我笑着跑着去迎接着那些碎片， 在碎片里，看到一个个的“断句”，或者几个词 语，那种此起彼伏的文字阅读，仿佛海边的波 浪，一波波地涌动而来，真好。 </a:t>
            </a:r>
            <a:endParaRPr lang="zh-CN" altLang="en-US" sz="30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7947" y="1190836"/>
            <a:ext cx="11114573" cy="4159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8038">
              <a:lnSpc>
                <a:spcPct val="150000"/>
              </a:lnSpc>
            </a:pPr>
            <a:r>
              <a:rPr lang="zh-CN" altLang="en-US" sz="3000" b="1" dirty="0" smtClean="0"/>
              <a:t>⑫当然，也会有大的收获，就是包鞭炮的纸 张是大一些的（有时放学路上也会捡到一张大大 的报纸，然后一路开心），捡来，展开，抚平， 偶尔会读到一段故事，也许没有开头，也许没有 结尾，但有一些词：万水千山，碧波荡漾，寂静 芬芳，花来衫里，影落池中⋯⋯它们，总像是春 天拂过的风，暖暖的，通身清透。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7947" y="1190836"/>
            <a:ext cx="11114573" cy="4852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8038">
              <a:lnSpc>
                <a:spcPct val="150000"/>
              </a:lnSpc>
            </a:pPr>
            <a:r>
              <a:rPr lang="zh-CN" altLang="en-US" sz="3000" b="1" dirty="0" smtClean="0"/>
              <a:t>⑬拥有淋漓畅快的读书机会，是因为村里 一户人家，做起了废品收购的买卖。他家的院子 里，堆满了瓶瓶罐罐，纸箱书本。没有任何人 邀请，我就成了人家的“座上客”，只要一有空 闲，就跑到人家的院子里，那个小小的院落，被 我一寸寸地丈量过了。也是在那个时候，我看到 了一本本完整的杂志，一本本很旧很破，几乎还 是繁体字的</a:t>
            </a:r>
            <a:r>
              <a:rPr lang="en-US" altLang="zh-CN" sz="3000" b="1" dirty="0" smtClean="0"/>
              <a:t>《</a:t>
            </a:r>
            <a:r>
              <a:rPr lang="zh-CN" altLang="en-US" sz="3000" b="1" dirty="0" smtClean="0"/>
              <a:t>西游记</a:t>
            </a:r>
            <a:r>
              <a:rPr lang="en-US" altLang="zh-CN" sz="3000" b="1" dirty="0" smtClean="0"/>
              <a:t>》《</a:t>
            </a:r>
            <a:r>
              <a:rPr lang="zh-CN" altLang="en-US" sz="3000" b="1" dirty="0" smtClean="0"/>
              <a:t>后唐演义</a:t>
            </a:r>
            <a:r>
              <a:rPr lang="en-US" altLang="zh-CN" sz="3000" b="1" dirty="0" smtClean="0"/>
              <a:t>》⋯⋯</a:t>
            </a:r>
            <a:r>
              <a:rPr lang="zh-CN" altLang="en-US" sz="3000" b="1" dirty="0" smtClean="0"/>
              <a:t>一路读 起来，磕磕绊绊的，但总算能读过去。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7947" y="1190836"/>
            <a:ext cx="1111457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8038">
              <a:lnSpc>
                <a:spcPct val="150000"/>
              </a:lnSpc>
            </a:pPr>
            <a:r>
              <a:rPr lang="zh-CN" altLang="en-US" sz="3000" b="1" dirty="0" smtClean="0"/>
              <a:t>⑭坐在小小的院子里，有书天地，满心欢喜。</a:t>
            </a:r>
            <a:endParaRPr lang="en-US" altLang="zh-CN" sz="3000" b="1" dirty="0" smtClean="0"/>
          </a:p>
          <a:p>
            <a:pPr indent="808038">
              <a:lnSpc>
                <a:spcPct val="150000"/>
              </a:lnSpc>
            </a:pPr>
            <a:r>
              <a:rPr lang="zh-CN" altLang="en-US" sz="3000" b="1" dirty="0" smtClean="0"/>
              <a:t> ⑮看不完的时候，要拿回家看，人家说不 行。谁会无缘无故相信一个不认识的小姑娘呢？ </a:t>
            </a:r>
            <a:endParaRPr lang="en-US" altLang="zh-CN" sz="3000" b="1" dirty="0" smtClean="0"/>
          </a:p>
          <a:p>
            <a:pPr indent="808038">
              <a:lnSpc>
                <a:spcPct val="150000"/>
              </a:lnSpc>
            </a:pPr>
            <a:r>
              <a:rPr lang="zh-CN" altLang="en-US" sz="3000" b="1" dirty="0" smtClean="0"/>
              <a:t>⑯怎么办？</a:t>
            </a:r>
            <a:endParaRPr lang="en-US" altLang="zh-CN" sz="3000" b="1" dirty="0" smtClean="0"/>
          </a:p>
          <a:p>
            <a:pPr indent="808038">
              <a:lnSpc>
                <a:spcPct val="150000"/>
              </a:lnSpc>
            </a:pPr>
            <a:r>
              <a:rPr lang="zh-CN" altLang="en-US" sz="3000" b="1" dirty="0" smtClean="0"/>
              <a:t> ⑰偷呗。悄悄偷回家，连夜看，赶紧看。第 二天去的时候，再悄悄把书放下，生怕人家发现 找到家里来，那样，肯定会是一顿暴揍的。也会 有晚放的时候，是因为看到了喜欢的地方，要抄 下来，就会晚一些送过去。还好，一直没有发生 血腥事件。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7947" y="1190836"/>
            <a:ext cx="11114573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8038">
              <a:lnSpc>
                <a:spcPct val="150000"/>
              </a:lnSpc>
            </a:pPr>
            <a:r>
              <a:rPr lang="zh-CN" altLang="en-US" sz="3000" b="1" dirty="0" smtClean="0"/>
              <a:t>⑱慢慢地，条件好了，来到乡里读书，可 读的书多了起来。但是，却因为爱熬夜，受到了 妈妈的限制。为了防止妈妈批评我，我钻在被窝里打着手电筒看，电池没得太快，也不是长久之 策，就和妈妈打游击战。 </a:t>
            </a:r>
            <a:endParaRPr lang="en-US" altLang="zh-CN" sz="3000" b="1" dirty="0" smtClean="0"/>
          </a:p>
          <a:p>
            <a:pPr indent="808038">
              <a:lnSpc>
                <a:spcPct val="150000"/>
              </a:lnSpc>
            </a:pPr>
            <a:r>
              <a:rPr lang="zh-CN" altLang="en-US" sz="3000" b="1" dirty="0" smtClean="0"/>
              <a:t>⑲那时候，没有雾霾，夜晚总是清亮亮的， 我就盼着每个月的十五六，在月光下看，但眼睛 看得疼啊，试了几次之后，也就放弃了。</a:t>
            </a:r>
            <a:endParaRPr lang="en-US" altLang="zh-CN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7947" y="1190836"/>
            <a:ext cx="11114573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8038">
              <a:lnSpc>
                <a:spcPct val="150000"/>
              </a:lnSpc>
            </a:pPr>
            <a:r>
              <a:rPr lang="zh-CN" altLang="en-US" sz="3000" b="1" dirty="0" smtClean="0"/>
              <a:t> ⑳月光下，窗台边，一股清凉，几声蟋蟀鸣 的浪漫场景，却是在少年的记忆里，飘飘欲仙。 </a:t>
            </a:r>
            <a:endParaRPr lang="en-US" altLang="zh-CN" sz="3000" b="1" dirty="0" smtClean="0"/>
          </a:p>
          <a:p>
            <a:pPr indent="808038">
              <a:lnSpc>
                <a:spcPct val="150000"/>
              </a:lnSpc>
            </a:pPr>
            <a:r>
              <a:rPr lang="zh-CN" altLang="en-US" sz="3000" b="1" dirty="0" smtClean="0"/>
              <a:t>㉑后来啊，读书的种类，读书的桌子，读书 的茶台，读书的座椅，读书的场地⋯⋯慢慢丰富 起来，读书的每一个刹那，都仿佛是时光滋养的 花枝，慢慢开出耀眼的花来。 </a:t>
            </a:r>
            <a:endParaRPr lang="en-US" altLang="zh-CN" sz="3000" b="1" dirty="0" smtClean="0"/>
          </a:p>
          <a:p>
            <a:pPr indent="808038">
              <a:lnSpc>
                <a:spcPct val="150000"/>
              </a:lnSpc>
            </a:pPr>
            <a:r>
              <a:rPr lang="zh-CN" altLang="en-US" sz="3000" b="1" dirty="0" smtClean="0"/>
              <a:t>㉒多年以后，到底还是因为这书，生出了一 些灵性，鲜亮了人生。 </a:t>
            </a:r>
            <a:endParaRPr lang="en-US" altLang="zh-CN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7947" y="1190836"/>
            <a:ext cx="1111457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8038">
              <a:lnSpc>
                <a:spcPct val="150000"/>
              </a:lnSpc>
            </a:pPr>
            <a:r>
              <a:rPr lang="zh-CN" altLang="en-US" sz="3000" b="1" dirty="0" smtClean="0"/>
              <a:t>㉓蓦然回首，一路走来的读书时光，在阳光 丽日里，散发着温暖、生动、可爱、亲切。一纸 一片，在呼啦啦的青春里，依然于素色中呈现着 夺目的光芒，素手拈花，好似故人来。 </a:t>
            </a:r>
            <a:endParaRPr lang="en-US" altLang="zh-CN" sz="3000" b="1" dirty="0" smtClean="0"/>
          </a:p>
          <a:p>
            <a:pPr indent="808038">
              <a:lnSpc>
                <a:spcPct val="150000"/>
              </a:lnSpc>
            </a:pPr>
            <a:r>
              <a:rPr lang="zh-CN" altLang="en-US" sz="3000" b="1" u="sng" dirty="0" smtClean="0"/>
              <a:t>㉔这好玩的读书往事，想想就笑意盎然，关 乎经脉，关乎底气，怎不值得终生记忆？ </a:t>
            </a:r>
            <a:endParaRPr lang="en-US" altLang="zh-CN" sz="3000" b="1" u="sng" dirty="0" smtClean="0"/>
          </a:p>
          <a:p>
            <a:pPr indent="808038" algn="r">
              <a:lnSpc>
                <a:spcPct val="150000"/>
              </a:lnSpc>
            </a:pPr>
            <a:r>
              <a:rPr lang="zh-CN" altLang="en-US" sz="3000" b="1" dirty="0" smtClean="0"/>
              <a:t>（原文有删改）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7947" y="1190836"/>
            <a:ext cx="11114573" cy="697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1</a:t>
            </a:r>
            <a:r>
              <a:rPr lang="zh-CN" altLang="en-US" sz="3000" b="1" dirty="0" smtClean="0"/>
              <a:t>． 作者回忆了“那年读书时”的哪些事？请简要 概括。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9544" y="1877532"/>
            <a:ext cx="11048106" cy="3617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[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]</a:t>
            </a:r>
            <a:r>
              <a:rPr lang="zh-CN" altLang="en-US" sz="2600" b="1" dirty="0" smtClean="0">
                <a:ea typeface="仿宋" pitchFamily="49" charset="-122"/>
              </a:rPr>
              <a:t>本题考查归纳概括能力。抓住题干“回忆了‘那年读书时’的哪些事”通读全文。文章使用了总分总的结构，第①段总领全文，第②至⑳段按照时间顺序回忆自己的读书经历。首先，根据时间词语“十来岁，三年级”“慢慢地”“过年”“拥有淋漓畅快的读书机会”“慢慢地，条件好了”划分出文章的各个层次，然后，筛选出文中的关键词句或用自己的话概括归纳事件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6946" y="5346846"/>
            <a:ext cx="10526232" cy="113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57C6CF"/>
                </a:solidFill>
              </a:rPr>
              <a:t>[</a:t>
            </a:r>
            <a:r>
              <a:rPr lang="zh-CN" altLang="en-US" sz="2400" b="1" dirty="0" smtClean="0">
                <a:solidFill>
                  <a:srgbClr val="57C6CF"/>
                </a:solidFill>
              </a:rPr>
              <a:t>答案</a:t>
            </a:r>
            <a:r>
              <a:rPr lang="en-US" altLang="zh-CN" sz="2400" b="1" dirty="0" smtClean="0">
                <a:solidFill>
                  <a:srgbClr val="57C6CF"/>
                </a:solidFill>
              </a:rPr>
              <a:t>]</a:t>
            </a:r>
            <a:r>
              <a:rPr lang="zh-CN" altLang="en-US" sz="24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①去邻居家读“报纸墙”；②借小人书读；③捡包鞭炮的纸读；④到收购废品人家的院子里读；⑤来到乡里读书，在被窝里读书，在月光下读书。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边形 3"/>
          <p:cNvSpPr/>
          <p:nvPr/>
        </p:nvSpPr>
        <p:spPr>
          <a:xfrm>
            <a:off x="1067435" y="-10177"/>
            <a:ext cx="11894185" cy="1499870"/>
          </a:xfrm>
          <a:prstGeom prst="parallelogram">
            <a:avLst>
              <a:gd name="adj" fmla="val 45244"/>
            </a:avLst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" name="平行四边形 4"/>
          <p:cNvSpPr/>
          <p:nvPr/>
        </p:nvSpPr>
        <p:spPr>
          <a:xfrm>
            <a:off x="-773430" y="-10177"/>
            <a:ext cx="2700020" cy="1499870"/>
          </a:xfrm>
          <a:prstGeom prst="parallelogram">
            <a:avLst>
              <a:gd name="adj" fmla="val 44396"/>
            </a:avLst>
          </a:prstGeom>
          <a:blipFill dpi="0"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" name="Rectangle 5"/>
          <p:cNvSpPr/>
          <p:nvPr/>
        </p:nvSpPr>
        <p:spPr>
          <a:xfrm>
            <a:off x="1897451" y="414570"/>
            <a:ext cx="395492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第三单元    </a:t>
            </a:r>
            <a:r>
              <a:rPr lang="zh-CN" altLang="en-US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学习生活</a:t>
            </a:r>
          </a:p>
        </p:txBody>
      </p:sp>
      <p:sp>
        <p:nvSpPr>
          <p:cNvPr id="13" name="Rectangle 5"/>
          <p:cNvSpPr/>
          <p:nvPr/>
        </p:nvSpPr>
        <p:spPr>
          <a:xfrm>
            <a:off x="701544" y="2036624"/>
            <a:ext cx="10945504" cy="1107996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sz="6600" b="1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9.  </a:t>
            </a:r>
            <a:r>
              <a:rPr lang="zh-CN" altLang="en-US" sz="66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从百草园到三味书屋</a:t>
            </a:r>
          </a:p>
        </p:txBody>
      </p:sp>
      <p:pic>
        <p:nvPicPr>
          <p:cNvPr id="9" name="图片 8" descr="00 图标-0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23862" y="3510419"/>
            <a:ext cx="2346325" cy="560070"/>
          </a:xfrm>
          <a:prstGeom prst="rect">
            <a:avLst/>
          </a:prstGeom>
        </p:spPr>
      </p:pic>
      <p:sp>
        <p:nvSpPr>
          <p:cNvPr id="22" name="文本框 3">
            <a:hlinkClick r:id="rId4" action="ppaction://hlinksldjump"/>
          </p:cNvPr>
          <p:cNvSpPr txBox="1"/>
          <p:nvPr/>
        </p:nvSpPr>
        <p:spPr>
          <a:xfrm>
            <a:off x="5522529" y="3489871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华文新魏" panose="02010800040101010101" charset="-122"/>
                <a:ea typeface="华文新魏" panose="02010800040101010101" charset="-122"/>
                <a:sym typeface="+mn-ea"/>
              </a:rPr>
              <a:t>链接中考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2" grpId="0"/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8059" y="821798"/>
            <a:ext cx="10788509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2</a:t>
            </a:r>
            <a:r>
              <a:rPr lang="zh-CN" altLang="en-US" sz="3000" b="1" dirty="0" smtClean="0"/>
              <a:t>． 下面句子的语言富有表现力，任选一个角度加 以赏析。</a:t>
            </a:r>
            <a:r>
              <a:rPr lang="zh-CN" altLang="en-US" sz="3000" b="1" dirty="0" smtClean="0">
                <a:solidFill>
                  <a:srgbClr val="FF0000"/>
                </a:solidFill>
              </a:rPr>
              <a:t>★  </a:t>
            </a:r>
            <a:endParaRPr lang="en-US" altLang="zh-CN" sz="3000" b="1" dirty="0" smtClean="0">
              <a:solidFill>
                <a:srgbClr val="FF0000"/>
              </a:solidFill>
            </a:endParaRPr>
          </a:p>
          <a:p>
            <a:pPr indent="723900">
              <a:lnSpc>
                <a:spcPct val="150000"/>
              </a:lnSpc>
            </a:pPr>
            <a:r>
              <a:rPr lang="zh-CN" altLang="en-US" sz="3000" b="1" dirty="0" smtClean="0"/>
              <a:t>抱着书，飞奔回家，小心翼翼放在床头一 角，赶紧吃饭写作业，然后，扎在灯下，一声 不吭，一页页，仔仔细细看过去。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14260" y="2773382"/>
            <a:ext cx="1078850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57C6CF"/>
                </a:solidFill>
                <a:latin typeface="微软雅黑" pitchFamily="34" charset="-122"/>
                <a:ea typeface="微软雅黑" pitchFamily="34" charset="-122"/>
              </a:rPr>
              <a:t>答题模式 </a:t>
            </a:r>
            <a:endParaRPr lang="en-US" altLang="zh-CN" sz="2400" b="1" dirty="0" smtClean="0">
              <a:solidFill>
                <a:srgbClr val="57C6CF"/>
              </a:solidFill>
              <a:latin typeface="微软雅黑" pitchFamily="34" charset="-122"/>
              <a:ea typeface="微软雅黑" pitchFamily="34" charset="-122"/>
            </a:endParaRPr>
          </a:p>
          <a:p>
            <a:pPr indent="623888">
              <a:lnSpc>
                <a:spcPct val="150000"/>
              </a:lnSpc>
            </a:pP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答题思路：</a:t>
            </a:r>
            <a:r>
              <a:rPr lang="zh-CN" altLang="en-US" sz="2400" b="1" dirty="0" smtClean="0">
                <a:latin typeface="仿宋" pitchFamily="49" charset="-122"/>
                <a:ea typeface="仿宋" pitchFamily="49" charset="-122"/>
              </a:rPr>
              <a:t>此题考查对句子的表达 效果的鉴赏能力。解答此类题，首先要结 合语境理解句子。然后明确赏析角度，分 析句子运用的表现手法对描绘场景，表现 人物的感情、品质等方面的作用。细读句 子进行分析，明确句子运用了动作描写， “抱”“飞奔”“放”“吃饭写作业”“扎”“看” 全是动词。最后联系上下文，明确“我” 借到小人书时的兴奋、激动、喜悦，以及 对读书的渴求。 </a:t>
            </a:r>
            <a:endParaRPr lang="en-US" altLang="zh-CN" sz="2400" b="1" dirty="0" smtClean="0">
              <a:latin typeface="仿宋" pitchFamily="49" charset="-122"/>
              <a:ea typeface="仿宋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0971" y="1027812"/>
            <a:ext cx="1078850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628650">
              <a:lnSpc>
                <a:spcPct val="150000"/>
              </a:lnSpc>
            </a:pP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答题步骤：</a:t>
            </a:r>
            <a:r>
              <a:rPr lang="zh-CN" altLang="en-US" sz="2400" b="1" dirty="0" smtClean="0">
                <a:latin typeface="仿宋" pitchFamily="49" charset="-122"/>
                <a:ea typeface="仿宋" pitchFamily="49" charset="-122"/>
              </a:rPr>
              <a:t>：第一步，结合语境，理解 语句的内容。 </a:t>
            </a:r>
            <a:endParaRPr lang="en-US" altLang="zh-CN" sz="2400" b="1" dirty="0" smtClean="0">
              <a:latin typeface="仿宋" pitchFamily="49" charset="-122"/>
              <a:ea typeface="仿宋" pitchFamily="49" charset="-122"/>
            </a:endParaRPr>
          </a:p>
          <a:p>
            <a:pPr indent="628650">
              <a:lnSpc>
                <a:spcPct val="150000"/>
              </a:lnSpc>
            </a:pPr>
            <a:r>
              <a:rPr lang="zh-CN" altLang="en-US" sz="2400" b="1" dirty="0" smtClean="0">
                <a:latin typeface="仿宋" pitchFamily="49" charset="-122"/>
                <a:ea typeface="仿宋" pitchFamily="49" charset="-122"/>
              </a:rPr>
              <a:t>第二步，明确赏析角度，分析句中动 词的表达效果。 </a:t>
            </a:r>
            <a:endParaRPr lang="en-US" altLang="zh-CN" sz="2400" b="1" dirty="0" smtClean="0">
              <a:latin typeface="仿宋" pitchFamily="49" charset="-122"/>
              <a:ea typeface="仿宋" pitchFamily="49" charset="-122"/>
            </a:endParaRPr>
          </a:p>
          <a:p>
            <a:pPr indent="628650">
              <a:lnSpc>
                <a:spcPct val="150000"/>
              </a:lnSpc>
            </a:pPr>
            <a:r>
              <a:rPr lang="zh-CN" altLang="en-US" sz="2400" b="1" dirty="0" smtClean="0">
                <a:latin typeface="仿宋" pitchFamily="49" charset="-122"/>
                <a:ea typeface="仿宋" pitchFamily="49" charset="-122"/>
              </a:rPr>
              <a:t>第三步，根据下面的答题格式灵活 作答。</a:t>
            </a:r>
            <a:endParaRPr lang="zh-CN" altLang="en-US" sz="2400" b="1" dirty="0" smtClean="0">
              <a:solidFill>
                <a:srgbClr val="FF0000"/>
              </a:solidFill>
              <a:latin typeface="仿宋" pitchFamily="49" charset="-122"/>
              <a:ea typeface="仿宋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3816" y="2647059"/>
            <a:ext cx="11054334" cy="1113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623888">
              <a:lnSpc>
                <a:spcPct val="150000"/>
              </a:lnSpc>
            </a:pP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答题格式：</a:t>
            </a:r>
            <a:r>
              <a:rPr lang="zh-CN" altLang="en-US" sz="2400" b="1" dirty="0" smtClean="0">
                <a:latin typeface="仿宋" pitchFamily="49" charset="-122"/>
                <a:ea typeface="仿宋" pitchFamily="49" charset="-122"/>
              </a:rPr>
              <a:t>运用了“</a:t>
            </a:r>
            <a:r>
              <a:rPr lang="en-US" altLang="zh-CN" sz="2400" b="1" dirty="0" smtClean="0">
                <a:latin typeface="仿宋" pitchFamily="49" charset="-122"/>
                <a:ea typeface="仿宋" pitchFamily="49" charset="-122"/>
              </a:rPr>
              <a:t>××”“××” </a:t>
            </a:r>
            <a:r>
              <a:rPr lang="zh-CN" altLang="en-US" sz="2400" b="1" dirty="0" smtClean="0">
                <a:latin typeface="仿宋" pitchFamily="49" charset="-122"/>
                <a:ea typeface="仿宋" pitchFamily="49" charset="-122"/>
              </a:rPr>
              <a:t>等一系列动词，生动（形象、传神</a:t>
            </a:r>
            <a:r>
              <a:rPr lang="en-US" altLang="zh-CN" sz="2400" b="1" dirty="0" smtClean="0">
                <a:latin typeface="仿宋" pitchFamily="49" charset="-122"/>
                <a:ea typeface="仿宋" pitchFamily="49" charset="-122"/>
              </a:rPr>
              <a:t>……</a:t>
            </a:r>
            <a:r>
              <a:rPr lang="zh-CN" altLang="en-US" sz="2400" b="1" dirty="0" smtClean="0">
                <a:latin typeface="仿宋" pitchFamily="49" charset="-122"/>
                <a:ea typeface="仿宋" pitchFamily="49" charset="-122"/>
              </a:rPr>
              <a:t>） 地写出了（表现了、强调了</a:t>
            </a:r>
            <a:r>
              <a:rPr lang="en-US" altLang="zh-CN" sz="2400" b="1" dirty="0" smtClean="0">
                <a:latin typeface="仿宋" pitchFamily="49" charset="-122"/>
                <a:ea typeface="仿宋" pitchFamily="49" charset="-122"/>
              </a:rPr>
              <a:t>……</a:t>
            </a:r>
            <a:r>
              <a:rPr lang="zh-CN" altLang="en-US" sz="2400" b="1" dirty="0" smtClean="0">
                <a:latin typeface="仿宋" pitchFamily="49" charset="-122"/>
                <a:ea typeface="仿宋" pitchFamily="49" charset="-122"/>
              </a:rPr>
              <a:t>）</a:t>
            </a:r>
            <a:r>
              <a:rPr lang="en-US" altLang="zh-CN" sz="2400" b="1" dirty="0" smtClean="0">
                <a:latin typeface="仿宋" pitchFamily="49" charset="-122"/>
                <a:ea typeface="仿宋" pitchFamily="49" charset="-122"/>
              </a:rPr>
              <a:t>+ </a:t>
            </a:r>
            <a:r>
              <a:rPr lang="zh-CN" altLang="en-US" sz="2400" b="1" dirty="0" smtClean="0">
                <a:latin typeface="仿宋" pitchFamily="49" charset="-122"/>
                <a:ea typeface="仿宋" pitchFamily="49" charset="-122"/>
              </a:rPr>
              <a:t>陈述 对象 </a:t>
            </a:r>
            <a:r>
              <a:rPr lang="en-US" altLang="zh-CN" sz="2400" b="1" dirty="0" smtClean="0">
                <a:latin typeface="仿宋" pitchFamily="49" charset="-122"/>
                <a:ea typeface="仿宋" pitchFamily="49" charset="-122"/>
              </a:rPr>
              <a:t>+ </a:t>
            </a:r>
            <a:r>
              <a:rPr lang="zh-CN" altLang="en-US" sz="2400" b="1" dirty="0" smtClean="0">
                <a:latin typeface="仿宋" pitchFamily="49" charset="-122"/>
                <a:ea typeface="仿宋" pitchFamily="49" charset="-122"/>
              </a:rPr>
              <a:t>特点 </a:t>
            </a:r>
            <a:r>
              <a:rPr lang="en-US" altLang="zh-CN" sz="2400" b="1" dirty="0" smtClean="0">
                <a:latin typeface="仿宋" pitchFamily="49" charset="-122"/>
                <a:ea typeface="仿宋" pitchFamily="49" charset="-122"/>
              </a:rPr>
              <a:t>+ </a:t>
            </a:r>
            <a:r>
              <a:rPr lang="zh-CN" altLang="en-US" sz="2400" b="1" dirty="0" smtClean="0">
                <a:latin typeface="仿宋" pitchFamily="49" charset="-122"/>
                <a:ea typeface="仿宋" pitchFamily="49" charset="-122"/>
              </a:rPr>
              <a:t>表达情感。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86496" y="3727596"/>
            <a:ext cx="10526232" cy="113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57C6CF"/>
                </a:solidFill>
              </a:rPr>
              <a:t>[</a:t>
            </a:r>
            <a:r>
              <a:rPr lang="zh-CN" altLang="en-US" sz="2400" b="1" dirty="0" smtClean="0">
                <a:solidFill>
                  <a:srgbClr val="57C6CF"/>
                </a:solidFill>
              </a:rPr>
              <a:t>答案</a:t>
            </a:r>
            <a:r>
              <a:rPr lang="en-US" altLang="zh-CN" sz="2400" b="1" dirty="0" smtClean="0">
                <a:solidFill>
                  <a:srgbClr val="57C6CF"/>
                </a:solidFill>
              </a:rPr>
              <a:t>]</a:t>
            </a:r>
            <a:r>
              <a:rPr lang="zh-CN" altLang="en-US" sz="24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示例：一连串动词，写出了“我”借到书时的喜悦心情及对读书强烈的渴求。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8059" y="878948"/>
            <a:ext cx="10788509" cy="2082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3</a:t>
            </a:r>
            <a:r>
              <a:rPr lang="zh-CN" altLang="en-US" sz="3000" b="1" dirty="0" smtClean="0"/>
              <a:t>． 作者回味一路走来的读书时光，写到“素手拈 花，好似故人来”，句中的“花”指的是什 么？这句话表达了作者怎样的情感？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24794" y="2868132"/>
            <a:ext cx="11048106" cy="3617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[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]</a:t>
            </a:r>
            <a:r>
              <a:rPr lang="zh-CN" altLang="en-US" sz="2600" b="1" dirty="0" smtClean="0">
                <a:ea typeface="仿宋" pitchFamily="49" charset="-122"/>
              </a:rPr>
              <a:t>本题考查理解词语含义、把握作者情感的能力。解答第一问，要联系词语本义并结合语境分析词语的比喻义或象征义。“素手拈花，好似故人来”紧承“一路走来的读书时光</a:t>
            </a:r>
            <a:r>
              <a:rPr lang="en-US" altLang="zh-CN" sz="2600" b="1" dirty="0" smtClean="0">
                <a:ea typeface="仿宋" pitchFamily="49" charset="-122"/>
              </a:rPr>
              <a:t>……</a:t>
            </a:r>
            <a:r>
              <a:rPr lang="zh-CN" altLang="en-US" sz="2600" b="1" dirty="0" smtClean="0">
                <a:ea typeface="仿宋" pitchFamily="49" charset="-122"/>
              </a:rPr>
              <a:t>一纸一片，在呼啦啦的青春里，依然于素色中呈现着夺目的光芒”，即可明确“花”运用了比喻修辞，本体是“书”。解答第二问，结合全文，明确该句写出了“我”回忆一路走来的读书时光的感受，体现了作者对读书的喜爱与依恋之情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9346" y="1270146"/>
            <a:ext cx="10526232" cy="113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57C6CF"/>
                </a:solidFill>
              </a:rPr>
              <a:t>[</a:t>
            </a:r>
            <a:r>
              <a:rPr lang="zh-CN" altLang="en-US" sz="2400" b="1" dirty="0" smtClean="0">
                <a:solidFill>
                  <a:srgbClr val="57C6CF"/>
                </a:solidFill>
              </a:rPr>
              <a:t>答案</a:t>
            </a:r>
            <a:r>
              <a:rPr lang="en-US" altLang="zh-CN" sz="2400" b="1" dirty="0" smtClean="0">
                <a:solidFill>
                  <a:srgbClr val="57C6CF"/>
                </a:solidFill>
              </a:rPr>
              <a:t>]</a:t>
            </a:r>
            <a:r>
              <a:rPr lang="zh-CN" altLang="en-US" sz="24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句中的“花”指的是书。这句话生动地写出了作者回忆“那年读书时”的强烈震撼，表现了作者对读书的依恋。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8059" y="878948"/>
            <a:ext cx="10788509" cy="2082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4</a:t>
            </a:r>
            <a:r>
              <a:rPr lang="zh-CN" altLang="en-US" sz="3000" b="1" dirty="0" smtClean="0"/>
              <a:t>． 结合全文，写出你对文末画线句子的理解。  这好玩的读书往事，想想就笑意盎然，关 乎经脉，关乎底气，怎不值得终生记忆？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00994" y="2849082"/>
            <a:ext cx="10838556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[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]</a:t>
            </a:r>
            <a:r>
              <a:rPr lang="zh-CN" altLang="en-US" sz="2600" b="1" dirty="0" smtClean="0">
                <a:ea typeface="仿宋" pitchFamily="49" charset="-122"/>
              </a:rPr>
              <a:t>本题考查理解句子含义与作用的能力。解答时，根据题干要求，联系句子在文章中的位置，从结构和内容两方面进行分析。该句运用了反问修辞，强调好玩的读书往事值得终生记忆，在内容上表达“我”对读书往事的怀恋。文章使用了总分总的结构，最后一段在结构上有总结全文、点明主旨、呼应开头、照应题目的作用。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9346" y="5727754"/>
            <a:ext cx="10848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57C6CF"/>
                </a:solidFill>
              </a:rPr>
              <a:t>[</a:t>
            </a:r>
            <a:r>
              <a:rPr lang="zh-CN" altLang="en-US" sz="2400" b="1" dirty="0" smtClean="0">
                <a:solidFill>
                  <a:srgbClr val="57C6CF"/>
                </a:solidFill>
              </a:rPr>
              <a:t>答案</a:t>
            </a:r>
            <a:r>
              <a:rPr lang="en-US" altLang="zh-CN" sz="2400" b="1" dirty="0" smtClean="0">
                <a:solidFill>
                  <a:srgbClr val="57C6CF"/>
                </a:solidFill>
              </a:rPr>
              <a:t>]</a:t>
            </a:r>
            <a:r>
              <a:rPr lang="zh-CN" altLang="en-US" sz="24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总结全文，点明主旨，呼应开头，照应题目，突出作者对读书往事的怀恋。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边形 3"/>
          <p:cNvSpPr/>
          <p:nvPr/>
        </p:nvSpPr>
        <p:spPr>
          <a:xfrm>
            <a:off x="1067435" y="-10177"/>
            <a:ext cx="11894185" cy="1499870"/>
          </a:xfrm>
          <a:prstGeom prst="parallelogram">
            <a:avLst>
              <a:gd name="adj" fmla="val 45244"/>
            </a:avLst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" name="平行四边形 4"/>
          <p:cNvSpPr/>
          <p:nvPr/>
        </p:nvSpPr>
        <p:spPr>
          <a:xfrm>
            <a:off x="-773430" y="-10177"/>
            <a:ext cx="2700020" cy="1499870"/>
          </a:xfrm>
          <a:prstGeom prst="parallelogram">
            <a:avLst>
              <a:gd name="adj" fmla="val 44396"/>
            </a:avLst>
          </a:prstGeom>
          <a:blipFill dpi="0"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245235" y="1527810"/>
            <a:ext cx="10322560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6000"/>
              <a:t>             </a:t>
            </a:r>
            <a:endParaRPr lang="zh-CN" altLang="en-US" sz="6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endParaRPr lang="zh-CN" altLang="en-US" sz="6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948055" y="2853690"/>
            <a:ext cx="10545445" cy="110680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sz="6600" dirty="0" smtClean="0">
                <a:latin typeface="微软雅黑" panose="020B0503020204020204" charset="-122"/>
                <a:ea typeface="微软雅黑" panose="020B0503020204020204" charset="-122"/>
              </a:rPr>
              <a:t>谢 谢 观 看！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586105" y="972820"/>
            <a:ext cx="2346325" cy="584835"/>
            <a:chOff x="923" y="1532"/>
            <a:chExt cx="3695" cy="921"/>
          </a:xfrm>
        </p:grpSpPr>
        <p:pic>
          <p:nvPicPr>
            <p:cNvPr id="9" name="图片 8" descr="00 图标-04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23" y="1552"/>
              <a:ext cx="3695" cy="882"/>
            </a:xfrm>
            <a:prstGeom prst="rect">
              <a:avLst/>
            </a:prstGeom>
          </p:spPr>
        </p:pic>
        <p:sp>
          <p:nvSpPr>
            <p:cNvPr id="22" name="文本框 3"/>
            <p:cNvSpPr txBox="1"/>
            <p:nvPr/>
          </p:nvSpPr>
          <p:spPr>
            <a:xfrm>
              <a:off x="1156" y="1532"/>
              <a:ext cx="2876" cy="9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dirty="0" smtClean="0">
                  <a:solidFill>
                    <a:schemeClr val="bg1"/>
                  </a:solidFill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链接中考</a:t>
              </a:r>
            </a:p>
          </p:txBody>
        </p:sp>
      </p:grpSp>
      <p:sp>
        <p:nvSpPr>
          <p:cNvPr id="24" name="Rectangle 10"/>
          <p:cNvSpPr/>
          <p:nvPr/>
        </p:nvSpPr>
        <p:spPr>
          <a:xfrm>
            <a:off x="518160" y="1508974"/>
            <a:ext cx="11135124" cy="69249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  <a:cs typeface="微软雅黑" panose="020B0503020204020204" charset="-122"/>
              </a:rPr>
              <a:t>考点   </a:t>
            </a:r>
            <a:r>
              <a:rPr lang="zh-CN" altLang="en-US" sz="2600" b="1" dirty="0" smtClean="0">
                <a:solidFill>
                  <a:srgbClr val="57C6CF"/>
                </a:solidFill>
                <a:latin typeface="微软雅黑" pitchFamily="34" charset="-122"/>
                <a:ea typeface="微软雅黑" pitchFamily="34" charset="-122"/>
                <a:cs typeface="微软雅黑" panose="020B0503020204020204" charset="-122"/>
              </a:rPr>
              <a:t>动词的连用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9987" y="2041472"/>
            <a:ext cx="1845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57C6CF"/>
                </a:solidFill>
                <a:latin typeface="微软雅黑" pitchFamily="34" charset="-122"/>
                <a:ea typeface="微软雅黑" pitchFamily="34" charset="-122"/>
                <a:cs typeface="微软雅黑" panose="020B0503020204020204" charset="-122"/>
              </a:rPr>
              <a:t>考点透视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5422" y="2551839"/>
            <a:ext cx="11044127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8038">
              <a:lnSpc>
                <a:spcPct val="150000"/>
              </a:lnSpc>
            </a:pPr>
            <a:r>
              <a:rPr lang="zh-CN" altLang="en-US" sz="3000" b="1" dirty="0" smtClean="0"/>
              <a:t>按照一定的描写方式，在一句话或几 句话中连续运用一系列动词，就是动词的连 用。动词的连用，无论是描摹景物还是刻 画人物形象，都能收到很好的表达效果。如在</a:t>
            </a:r>
            <a:r>
              <a:rPr lang="en-US" altLang="zh-CN" sz="3000" b="1" dirty="0" smtClean="0"/>
              <a:t>《</a:t>
            </a:r>
            <a:r>
              <a:rPr lang="zh-CN" altLang="en-US" sz="3000" b="1" dirty="0" smtClean="0"/>
              <a:t>从百草园到三味书屋</a:t>
            </a:r>
            <a:r>
              <a:rPr lang="en-US" altLang="zh-CN" sz="3000" b="1" dirty="0" smtClean="0"/>
              <a:t>》</a:t>
            </a:r>
            <a:r>
              <a:rPr lang="zh-CN" altLang="en-US" sz="3000" b="1" dirty="0" smtClean="0"/>
              <a:t>中，作者运用“扫” “露” “支” “撒” “系” “牵”“ 拉” “罩”等 一系列动词，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3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1750" y="1183783"/>
            <a:ext cx="10958624" cy="13896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/>
              <a:t>具体生动地描写了捕鸟的过 程，突出了百草园给爱玩的孩子带来了无穷的乐趣， 体现了百草园确实是儿童的“乐园”。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7075" y="1070416"/>
            <a:ext cx="1845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57C6CF"/>
                </a:solidFill>
                <a:latin typeface="微软雅黑" pitchFamily="34" charset="-122"/>
                <a:ea typeface="微软雅黑" pitchFamily="34" charset="-122"/>
                <a:cs typeface="微软雅黑" panose="020B0503020204020204" charset="-122"/>
              </a:rPr>
              <a:t>图解技法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1213531" y="1980565"/>
            <a:ext cx="10559369" cy="2803423"/>
            <a:chOff x="1213531" y="2704465"/>
            <a:chExt cx="10559369" cy="2803423"/>
          </a:xfrm>
        </p:grpSpPr>
        <p:sp>
          <p:nvSpPr>
            <p:cNvPr id="3" name="矩形 2"/>
            <p:cNvSpPr/>
            <p:nvPr/>
          </p:nvSpPr>
          <p:spPr>
            <a:xfrm>
              <a:off x="1213531" y="2920042"/>
              <a:ext cx="605959" cy="240065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3000" b="1" dirty="0" smtClean="0">
                  <a:solidFill>
                    <a:srgbClr val="FF3399"/>
                  </a:solidFill>
                </a:rPr>
                <a:t>动词的连用</a:t>
              </a:r>
              <a:endParaRPr lang="zh-CN" altLang="en-US" sz="3000" b="1" dirty="0">
                <a:solidFill>
                  <a:srgbClr val="FF3399"/>
                </a:solidFill>
              </a:endParaRPr>
            </a:p>
          </p:txBody>
        </p:sp>
        <p:sp>
          <p:nvSpPr>
            <p:cNvPr id="4" name="左大括号 3"/>
            <p:cNvSpPr/>
            <p:nvPr/>
          </p:nvSpPr>
          <p:spPr>
            <a:xfrm>
              <a:off x="1902344" y="2857500"/>
              <a:ext cx="650356" cy="2552700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矩形 4"/>
            <p:cNvSpPr/>
            <p:nvPr/>
          </p:nvSpPr>
          <p:spPr>
            <a:xfrm>
              <a:off x="2380369" y="2704465"/>
              <a:ext cx="9392531" cy="139435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57200" indent="-457200">
                <a:lnSpc>
                  <a:spcPct val="150000"/>
                </a:lnSpc>
              </a:pPr>
              <a:r>
                <a:rPr lang="zh-CN" altLang="en-US" sz="3000" b="1" dirty="0" smtClean="0"/>
                <a:t>① 用来描写人物的行为特征，表现特定的 情境。</a:t>
              </a:r>
              <a:endParaRPr lang="en-US" altLang="zh-CN" sz="3000" b="1" dirty="0" smtClean="0"/>
            </a:p>
            <a:p>
              <a:pPr marL="457200" indent="-457200">
                <a:lnSpc>
                  <a:spcPct val="150000"/>
                </a:lnSpc>
              </a:pPr>
              <a:r>
                <a:rPr lang="zh-CN" altLang="en-US" sz="3000" b="1" dirty="0" smtClean="0"/>
                <a:t> </a:t>
              </a:r>
              <a:endParaRPr lang="zh-CN" altLang="en-US" sz="3000" b="1" dirty="0"/>
            </a:p>
          </p:txBody>
        </p:sp>
        <p:sp>
          <p:nvSpPr>
            <p:cNvPr id="7" name="矩形 6"/>
            <p:cNvSpPr/>
            <p:nvPr/>
          </p:nvSpPr>
          <p:spPr>
            <a:xfrm>
              <a:off x="2400300" y="3425715"/>
              <a:ext cx="9182099" cy="208217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57200" indent="-457200">
                <a:lnSpc>
                  <a:spcPct val="150000"/>
                </a:lnSpc>
              </a:pPr>
              <a:r>
                <a:rPr lang="zh-CN" altLang="en-US" sz="3000" b="1" dirty="0" smtClean="0"/>
                <a:t>② 用来描写人物的动作，展现人物心理， 进而表现人物的思想性格特征或某种特 殊的情感。 </a:t>
              </a:r>
              <a:endParaRPr lang="en-US" altLang="zh-CN" sz="3000" b="1" dirty="0" smtClean="0"/>
            </a:p>
            <a:p>
              <a:pPr marL="457200" indent="-457200">
                <a:lnSpc>
                  <a:spcPct val="150000"/>
                </a:lnSpc>
              </a:pPr>
              <a:r>
                <a:rPr lang="zh-CN" altLang="en-US" sz="3000" b="1" dirty="0" smtClean="0"/>
                <a:t>③用来表示强调</a:t>
              </a:r>
              <a:endParaRPr lang="zh-CN" altLang="en-US" sz="30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7955" y="1268880"/>
            <a:ext cx="1845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57C6CF"/>
                </a:solidFill>
                <a:latin typeface="微软雅黑" pitchFamily="34" charset="-122"/>
                <a:ea typeface="微软雅黑" pitchFamily="34" charset="-122"/>
                <a:cs typeface="微软雅黑" panose="020B0503020204020204" charset="-122"/>
              </a:rPr>
              <a:t>经典题型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2512" y="1757916"/>
            <a:ext cx="11132288" cy="13896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/>
              <a:t>❶  句中连用“</a:t>
            </a:r>
            <a:r>
              <a:rPr lang="en-US" altLang="zh-CN" sz="3000" b="1" dirty="0" smtClean="0"/>
              <a:t>××”“××”“××”</a:t>
            </a:r>
            <a:r>
              <a:rPr lang="zh-CN" altLang="en-US" sz="3000" b="1" dirty="0" smtClean="0"/>
              <a:t>这几个动 词的好处是什么？ </a:t>
            </a:r>
            <a:endParaRPr lang="en-US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❷  品析“</a:t>
            </a:r>
            <a:r>
              <a:rPr lang="en-US" altLang="zh-CN" sz="3000" b="1" dirty="0" smtClean="0"/>
              <a:t>××”“××”“××”</a:t>
            </a:r>
            <a:r>
              <a:rPr lang="zh-CN" altLang="en-US" sz="3000" b="1" dirty="0" smtClean="0"/>
              <a:t>这几个动词， 说说它们的表达效果。 </a:t>
            </a:r>
            <a:endParaRPr lang="zh-CN" alt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7955" y="1120032"/>
            <a:ext cx="1845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57C6CF"/>
                </a:solidFill>
                <a:latin typeface="微软雅黑" pitchFamily="34" charset="-122"/>
                <a:ea typeface="微软雅黑" pitchFamily="34" charset="-122"/>
                <a:cs typeface="微软雅黑" panose="020B0503020204020204" charset="-122"/>
              </a:rPr>
              <a:t>类文在线</a:t>
            </a:r>
          </a:p>
        </p:txBody>
      </p:sp>
      <p:sp>
        <p:nvSpPr>
          <p:cNvPr id="3" name="矩形 2"/>
          <p:cNvSpPr/>
          <p:nvPr/>
        </p:nvSpPr>
        <p:spPr>
          <a:xfrm>
            <a:off x="287774" y="1684903"/>
            <a:ext cx="646202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000" b="1" dirty="0" smtClean="0">
                <a:solidFill>
                  <a:srgbClr val="57C6CF"/>
                </a:solidFill>
              </a:rPr>
              <a:t>［青岛中考］</a:t>
            </a:r>
            <a:r>
              <a:rPr lang="zh-CN" altLang="en-US" sz="3000" b="1" dirty="0" smtClean="0"/>
              <a:t>阅读下文，完成题目。 </a:t>
            </a:r>
            <a:endParaRPr lang="zh-CN" altLang="en-US" sz="3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80484" y="2353347"/>
            <a:ext cx="111686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000" b="1" dirty="0" smtClean="0">
                <a:solidFill>
                  <a:srgbClr val="FF0000"/>
                </a:solidFill>
              </a:rPr>
              <a:t>想起那年读书时 </a:t>
            </a:r>
            <a:endParaRPr lang="en-US" altLang="zh-CN" sz="3000" b="1" dirty="0" smtClean="0">
              <a:solidFill>
                <a:srgbClr val="FF0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zh-CN" altLang="en-US" sz="3000" b="1" dirty="0" smtClean="0"/>
              <a:t>谷 煜 </a:t>
            </a:r>
            <a:endParaRPr lang="en-US" altLang="zh-CN" sz="3000" b="1" dirty="0" smtClean="0"/>
          </a:p>
          <a:p>
            <a:pPr indent="723900">
              <a:lnSpc>
                <a:spcPct val="150000"/>
              </a:lnSpc>
            </a:pPr>
            <a:r>
              <a:rPr lang="zh-CN" altLang="en-US" sz="3000" b="1" dirty="0" smtClean="0"/>
              <a:t>①真的，读书，是件特别好玩的事情。</a:t>
            </a:r>
            <a:endParaRPr lang="en-US" altLang="zh-CN" sz="3000" b="1" dirty="0" smtClean="0"/>
          </a:p>
          <a:p>
            <a:pPr indent="723900">
              <a:lnSpc>
                <a:spcPct val="150000"/>
              </a:lnSpc>
            </a:pPr>
            <a:r>
              <a:rPr lang="zh-CN" altLang="en-US" sz="3000" b="1" dirty="0" smtClean="0"/>
              <a:t> </a:t>
            </a:r>
            <a:endParaRPr lang="zh-CN" alt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5804" y="1205023"/>
            <a:ext cx="10788502" cy="3467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23900">
              <a:lnSpc>
                <a:spcPct val="150000"/>
              </a:lnSpc>
            </a:pPr>
            <a:r>
              <a:rPr lang="zh-CN" altLang="en-US" sz="3000" b="1" dirty="0" smtClean="0"/>
              <a:t>②十来岁，三年级，天不怕地不怕的，不管 生疏，常常和同学去串门。到了别人家里，是安 静的，不声不响，微笑，直盯着土屋墙壁上的黑 白报纸。那些报纸，是一些富裕人家不知从哪里 弄来的，贴在墙上，给土屋一点美观，不至于到 处露着暗灰的墙皮。有字，可读，真好。 </a:t>
            </a:r>
            <a:endParaRPr lang="en-US" altLang="zh-CN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9654" y="1185973"/>
            <a:ext cx="1078850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23900">
              <a:lnSpc>
                <a:spcPct val="150000"/>
              </a:lnSpc>
            </a:pPr>
            <a:r>
              <a:rPr lang="zh-CN" altLang="en-US" sz="3000" b="1" dirty="0" smtClean="0"/>
              <a:t>③看着看着，身子会趴下，因为，靠底下的 一些字，实在是看不清了。而下面的报纸，往往 是更旧一些，泛着黄色，伴随着一丝丝潮潮的味 道。而于我，是温润，是隆重，闪着华丽的光， 仿佛是琥珀。 </a:t>
            </a:r>
            <a:endParaRPr lang="en-US" altLang="zh-CN" sz="3000" b="1" dirty="0" smtClean="0"/>
          </a:p>
          <a:p>
            <a:pPr indent="723900">
              <a:lnSpc>
                <a:spcPct val="150000"/>
              </a:lnSpc>
            </a:pPr>
            <a:r>
              <a:rPr lang="zh-CN" altLang="en-US" sz="3000" b="1" dirty="0" smtClean="0"/>
              <a:t>④慢慢读完一面墙，真畅快呀。</a:t>
            </a:r>
            <a:endParaRPr lang="en-US" altLang="zh-CN" sz="3000" b="1" dirty="0" smtClean="0"/>
          </a:p>
          <a:p>
            <a:pPr indent="723900">
              <a:lnSpc>
                <a:spcPct val="150000"/>
              </a:lnSpc>
            </a:pPr>
            <a:r>
              <a:rPr lang="zh-CN" altLang="en-US" sz="3000" b="1" dirty="0" smtClean="0"/>
              <a:t>⑤当时，除了课本之外，再也找不到书可 读，偶然在同学家发现这样的“报纸墙”，自是 欣喜若狂，也就有了这“串门”的雅好。 </a:t>
            </a:r>
            <a:endParaRPr lang="zh-CN" alt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750</TotalTime>
  <Words>3166</Words>
  <Application>Microsoft Office PowerPoint</Application>
  <PresentationFormat>自定义</PresentationFormat>
  <Paragraphs>69</Paragraphs>
  <Slides>25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26" baseType="lpstr">
      <vt:lpstr>自定义设计方案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  <vt:lpstr>幻灯片 24</vt:lpstr>
      <vt:lpstr>幻灯片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211</cp:revision>
  <dcterms:created xsi:type="dcterms:W3CDTF">2018-02-07T00:47:00Z</dcterms:created>
  <dcterms:modified xsi:type="dcterms:W3CDTF">2019-09-06T08:11:37Z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2052-11.1.0.8214</vt:lpwstr>
  </property>
</Properties>
</file>