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323" r:id="rId2"/>
    <p:sldId id="324" r:id="rId3"/>
    <p:sldId id="319" r:id="rId4"/>
    <p:sldId id="367" r:id="rId5"/>
    <p:sldId id="330" r:id="rId6"/>
    <p:sldId id="331" r:id="rId7"/>
    <p:sldId id="332" r:id="rId8"/>
    <p:sldId id="335" r:id="rId9"/>
    <p:sldId id="336" r:id="rId10"/>
    <p:sldId id="337" r:id="rId11"/>
    <p:sldId id="338" r:id="rId12"/>
    <p:sldId id="356" r:id="rId13"/>
    <p:sldId id="365" r:id="rId14"/>
    <p:sldId id="360" r:id="rId15"/>
    <p:sldId id="361" r:id="rId16"/>
    <p:sldId id="357" r:id="rId17"/>
    <p:sldId id="358" r:id="rId18"/>
    <p:sldId id="370" r:id="rId19"/>
    <p:sldId id="368" r:id="rId20"/>
    <p:sldId id="369" r:id="rId21"/>
    <p:sldId id="329" r:id="rId2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7C6CF"/>
    <a:srgbClr val="FF3399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38" y="-72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/>
          <p:nvPr userDrawn="1"/>
        </p:nvSpPr>
        <p:spPr>
          <a:xfrm>
            <a:off x="504040" y="143609"/>
            <a:ext cx="2380780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17.  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动物笑谈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5C92A-87F7-481E-A240-4F5347F8ECCF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17C22-ECD6-4108-A79F-CC1BE0423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第五单元    动物与人</a:t>
            </a: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17.  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动物笑谈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924136"/>
            <a:ext cx="11114573" cy="4852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②我以为事情到此结束了，然而，两个孩子 又商量起了这只蝴蝶今后的生活。他们小心地把蝴 蝶放在阳光下的草地上正开放着的一丛野蔷薇花 上，让它一边晒太阳，一边汲取花蜜。但是，他们 仍觉得这种安排不到家，他们担心贪嘴的鸟啄食了 这需要安静疗养的可怜蝴蝶，就采了几片树叶搭起 一个简易的绿色“避难所”，将蝴蝶护在里面。他 们相信，待它安静休息一些时候，伤口愈合，体力 恢复，它就能重新飞舞在春天的原野上。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③今天上午我本来是不准备出门的，想待在 家里读书或写作。不知道什么原因我还是出门了。 多亏我走出了门，在书本之外，我读到了春天最纯 洁、最生动的情节。在我小小的文字之外、在生硬 的键盘之外，两个孩子和那只蝴蝶、那片水湾，组 合成真正满含温情和诗意的意象。在我的思路之外， 孩子们的思路才真正通向春天深处，通向万物深处， 通向心灵深处。 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038436"/>
            <a:ext cx="111145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④在回家的路上，我想了许多。首先我觉得 我的善心比孩子们淡漠得多也少得多，或许我更关 心的是自己的生存、利益、脸面、尊严，而对其他 生命和生灵的生存处境及他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它</a:t>
            </a:r>
            <a:r>
              <a:rPr lang="en-US" altLang="zh-CN" sz="3000" b="1" dirty="0" smtClean="0"/>
              <a:t>)</a:t>
            </a:r>
            <a:r>
              <a:rPr lang="zh-CN" altLang="en-US" sz="3000" b="1" dirty="0" smtClean="0"/>
              <a:t>们所受到的伤害， 并不是太关心，即使关心，也不是感同身受和倾力 相助，即使关心了，也并非完全不求回报。总之， 我觉得，仅就善良、纯洁这些人性中最美好的东西 而言，我们不是与日俱增，而是与日俱减。人随着 年龄的增长、阅历的加深，人性中的“水土流失” 也会逐渐加剧，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800971" y="1027812"/>
            <a:ext cx="10788509" cy="5061025"/>
            <a:chOff x="800971" y="1027812"/>
            <a:chExt cx="10788509" cy="5061025"/>
          </a:xfrm>
        </p:grpSpPr>
        <p:sp>
          <p:nvSpPr>
            <p:cNvPr id="2" name="TextBox 1"/>
            <p:cNvSpPr txBox="1"/>
            <p:nvPr/>
          </p:nvSpPr>
          <p:spPr>
            <a:xfrm>
              <a:off x="800971" y="1027812"/>
              <a:ext cx="10788509" cy="493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628650">
                <a:lnSpc>
                  <a:spcPct val="150000"/>
                </a:lnSpc>
              </a:pPr>
              <a:r>
                <a:rPr lang="zh-CN" altLang="en-US" sz="3000" b="1" dirty="0" smtClean="0"/>
                <a:t>而流失的，恰恰是善良、纯洁这些 人性的好水土，内心的河流渐渐变得混浊，泥沙俱 下。细想来，这是多么可惜的事情。人性的好水土 流失了，纯真情怀少了，实用理性多了，率真少了， 算计多了，在这一多一少的增减过程里，人们的情 感和心灵，就渐渐出现轻度或重度的“荒漠化”了。 由这样荒漠化的人组成的人群和社会，岂不是大沙 漠？那时不时呼啸着扑面而来、飞沙走石、遮天蔽 日的，莫不是人性和人心的沙尘暴 ？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5990886" y="48109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6390936" y="48109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6790986" y="48109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9457986" y="55348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9858036" y="55348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10258086" y="55348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⑤那两个可爱的孩子，他们是这个早晨的天 使。他们对一只蝴蝶的同情、对事物的爱，是真正 出自善良的天性和纯洁的内心。除了爱，他们没有 别的动机，爱在爱中满足了。不求回报的爱，才是 大爱、真爱。不求回报的爱，也许才会获得事物本 身乃至整个大自然更丰厚的回报。           </a:t>
            </a:r>
            <a:endParaRPr lang="en-US" altLang="zh-CN" sz="3000" b="1" dirty="0" smtClean="0"/>
          </a:p>
          <a:p>
            <a:pPr indent="808038" algn="r">
              <a:lnSpc>
                <a:spcPct val="150000"/>
              </a:lnSpc>
            </a:pP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选自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读者</a:t>
            </a:r>
            <a:r>
              <a:rPr lang="en-US" altLang="zh-CN" sz="3000" b="1" dirty="0" smtClean="0"/>
              <a:t>》2016</a:t>
            </a:r>
            <a:r>
              <a:rPr lang="zh-CN" altLang="en-US" sz="3000" b="1" dirty="0" smtClean="0"/>
              <a:t>年第</a:t>
            </a: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期，有删改）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878948"/>
            <a:ext cx="11041041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文章中小男孩和小女孩对一只蝴蝶的关怀体现 在三件事上，请用简洁的语言进行概括。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①</a:t>
            </a:r>
            <a:r>
              <a:rPr lang="en-US" altLang="zh-CN" sz="3000" b="1" dirty="0" smtClean="0"/>
              <a:t>_______</a:t>
            </a:r>
            <a:r>
              <a:rPr lang="zh-CN" altLang="en-US" sz="3000" b="1" dirty="0" smtClean="0"/>
              <a:t>→②</a:t>
            </a:r>
            <a:r>
              <a:rPr lang="en-US" altLang="zh-CN" sz="3000" b="1" dirty="0" smtClean="0"/>
              <a:t> _______ </a:t>
            </a:r>
            <a:r>
              <a:rPr lang="zh-CN" altLang="en-US" sz="3000" b="1" dirty="0" smtClean="0"/>
              <a:t>→③</a:t>
            </a:r>
            <a:r>
              <a:rPr lang="en-US" altLang="zh-CN" sz="3000" b="1" dirty="0" smtClean="0"/>
              <a:t> _______</a:t>
            </a:r>
            <a:r>
              <a:rPr lang="zh-CN" altLang="en-US" sz="3000" b="1" dirty="0" smtClean="0"/>
              <a:t> </a:t>
            </a:r>
            <a:endParaRPr lang="en-US" altLang="zh-CN" sz="3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410" y="2952756"/>
            <a:ext cx="10577640" cy="121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600" b="1" dirty="0" smtClean="0">
                <a:ea typeface="仿宋" pitchFamily="49" charset="-122"/>
              </a:rPr>
              <a:t>通读全文，根据情节的发展，抓住人物的行为表现来概括，语言简洁通顺即可。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5546" y="4108596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用柳条营救花蝴蝶　帮助蝴蝶晒太阳、汲取花蜜　搭建“避难所”保护蝴蝶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878948"/>
            <a:ext cx="11041041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 文章第①段中画横线的细节描写有什么作用？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★</a:t>
            </a:r>
            <a:endParaRPr lang="en-US" altLang="zh-CN" sz="3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160" y="1524006"/>
            <a:ext cx="109967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</a:rPr>
              <a:t>答题模式</a:t>
            </a:r>
            <a:endParaRPr lang="en-US" altLang="zh-CN" sz="2400" b="1" dirty="0" smtClean="0">
              <a:solidFill>
                <a:srgbClr val="57C6CF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答题思路：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本题考查细节描写的作用。 首先要明确细节描写的不同分类，了解人物 描写的类型，再结合文本内容，从表现人物 心理活动和情感方面分析其作用，点出人物 的品质特点。这几句话详细描写了两个孩子 搭救蝴蝶的过程，运用“摘”“系”“投” 等动词，表现了两个孩子的机智。“这是你 的同伴来搭救你了，你不认识我们，你总该 认识你的同伴吧”，是孩子天真善良的想法。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答题步骤：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第一步，阅读文章，找出 文中运用细节描写的句子。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第二步，联系题干，分析文中运用的 细节描写的类型。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第三步，结合文本，具体分析细节描 写的作用。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2196" y="1232046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此处通过对人物的动作和心理的细节描写，形象地表现了小男孩和小女孩的机智、善良、纯真。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 文章第④段主要运用了什么表达方式？有什么 作用</a:t>
            </a:r>
            <a:r>
              <a:rPr lang="en-US" altLang="zh-CN" sz="3000" b="1" dirty="0" smtClean="0"/>
              <a:t>?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6946" y="1936896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议论。作用：赞美了小男孩和小女孩的善良与纯真，揭露了美好的人性日益流失的社会现状，升华了文章的主题。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 文章第④段结尾处加点的两个词语“大沙 漠”“沙尘暴”的含义各是什么？请列举一个 日常生活中体现“人性和人心的沙尘暴”的 事例。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5996" y="3251346"/>
            <a:ext cx="10526232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“大沙漠”指的是丧失美好人性，自私、冷漠的人群和社会； “沙尘暴”指的是人们丧失美好人性，自私、冷漠的行为。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事例：公交车上没有人给老人、孕妇让座；老人摔倒在地无人搀扶；等等。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95492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第五单元   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动物与人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17.  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动物笑谈</a:t>
            </a: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4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en-US" sz="3000" b="1" dirty="0" smtClean="0"/>
              <a:t>．读 了这篇文章后，小男孩和小女孩对一只蝴蝶 的关怀，以及这件事带给作者的深思等内容， 给了你怎样的启示？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3760" y="2590806"/>
            <a:ext cx="105776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600" b="1" dirty="0" smtClean="0">
                <a:ea typeface="仿宋" pitchFamily="49" charset="-122"/>
              </a:rPr>
              <a:t>此题为开放性题目。解答时，结合文本内容，理解文章的主旨，然后谈启示。言之有理，表达清楚即可。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896" y="3746646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示例：关爱弱小的生命，爱护生存环境，与大自然和谐相处；在与人相处的过程中，多一点关爱，少一点淡漠，多一点善良，少一点算计。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 细节描写的作用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423" y="2551839"/>
            <a:ext cx="10910778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细节描写是指抓住生活中的细 微而又具体的典型情节，加以生动细 致的描绘。具体表现在对人物、景物 或场面的描写之中。一篇文章，恰到 好处地运用细节描写，能起到烘托环境气氛、刻 画人物性格和揭示主题思想的作用。如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动物笑 谈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倒数第二段中运用细节描写，生动形象地写 出“可可”的恶作剧，表现了它像个孩子一样淘 气、可爱的特点。 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1006548"/>
            <a:ext cx="10788502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这个考点主要考查学生分析细节描写的作用 的能力，题型以主观表述题为主，考查内容包括： 找出运用细节描写的句子；分析细节描写的作用； 从细节描写的角度赏析句子；等等。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97516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840817" y="704215"/>
            <a:ext cx="11145774" cy="6066206"/>
            <a:chOff x="840817" y="704215"/>
            <a:chExt cx="11145774" cy="6066206"/>
          </a:xfrm>
        </p:grpSpPr>
        <p:grpSp>
          <p:nvGrpSpPr>
            <p:cNvPr id="24" name="组合 23"/>
            <p:cNvGrpSpPr/>
            <p:nvPr/>
          </p:nvGrpSpPr>
          <p:grpSpPr>
            <a:xfrm>
              <a:off x="840817" y="704215"/>
              <a:ext cx="11145774" cy="6066206"/>
              <a:chOff x="1099231" y="704215"/>
              <a:chExt cx="11145774" cy="6066206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1099231" y="704215"/>
                <a:ext cx="11145774" cy="6066206"/>
                <a:chOff x="1099231" y="704215"/>
                <a:chExt cx="11145774" cy="6066206"/>
              </a:xfrm>
            </p:grpSpPr>
            <p:grpSp>
              <p:nvGrpSpPr>
                <p:cNvPr id="10" name="组合 9"/>
                <p:cNvGrpSpPr/>
                <p:nvPr/>
              </p:nvGrpSpPr>
              <p:grpSpPr>
                <a:xfrm>
                  <a:off x="1099231" y="2065867"/>
                  <a:ext cx="2626283" cy="3572933"/>
                  <a:chOff x="1537381" y="2237317"/>
                  <a:chExt cx="2626283" cy="3572933"/>
                </a:xfrm>
              </p:grpSpPr>
              <p:sp>
                <p:nvSpPr>
                  <p:cNvPr id="3" name="矩形 2"/>
                  <p:cNvSpPr/>
                  <p:nvPr/>
                </p:nvSpPr>
                <p:spPr>
                  <a:xfrm>
                    <a:off x="1537381" y="2481892"/>
                    <a:ext cx="605959" cy="33239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zh-CN" altLang="en-US" sz="3000" b="1" dirty="0" smtClean="0">
                        <a:solidFill>
                          <a:srgbClr val="FF3399"/>
                        </a:solidFill>
                      </a:rPr>
                      <a:t>细节描写的作用</a:t>
                    </a:r>
                    <a:endParaRPr lang="zh-CN" altLang="en-US" sz="3000" b="1" dirty="0">
                      <a:solidFill>
                        <a:srgbClr val="FF3399"/>
                      </a:solidFill>
                    </a:endParaRPr>
                  </a:p>
                </p:txBody>
              </p:sp>
              <p:sp>
                <p:nvSpPr>
                  <p:cNvPr id="4" name="左大括号 3"/>
                  <p:cNvSpPr/>
                  <p:nvPr/>
                </p:nvSpPr>
                <p:spPr>
                  <a:xfrm>
                    <a:off x="2207143" y="2457450"/>
                    <a:ext cx="508721" cy="3352800"/>
                  </a:xfrm>
                  <a:prstGeom prst="leftBrac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5" name="矩形 4"/>
                  <p:cNvSpPr/>
                  <p:nvPr/>
                </p:nvSpPr>
                <p:spPr>
                  <a:xfrm>
                    <a:off x="2723269" y="2237317"/>
                    <a:ext cx="1440395" cy="69717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1981200" indent="-1981200">
                      <a:lnSpc>
                        <a:spcPct val="150000"/>
                      </a:lnSpc>
                    </a:pPr>
                    <a:r>
                      <a:rPr lang="zh-CN" altLang="en-US" sz="3000" b="1" dirty="0" smtClean="0"/>
                      <a:t>分类</a:t>
                    </a:r>
                  </a:p>
                </p:txBody>
              </p:sp>
            </p:grpSp>
            <p:sp>
              <p:nvSpPr>
                <p:cNvPr id="13" name="矩形 12"/>
                <p:cNvSpPr/>
                <p:nvPr/>
              </p:nvSpPr>
              <p:spPr>
                <a:xfrm>
                  <a:off x="3642639" y="704215"/>
                  <a:ext cx="8045776" cy="355481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从语言细节感知人物的特点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从动作细节感知人物的性格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从神态细节感知人物的精神面貌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从外貌细节感知人物的身份地位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从心理细节感知人物的内心世界和 微妙情感</a:t>
                  </a: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3691506" y="3995751"/>
                  <a:ext cx="8553499" cy="27746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烘托气氛 刻画人物性格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揭示文章主题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推动故事情节的发展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展现人物的生活环境</a:t>
                  </a:r>
                </a:p>
              </p:txBody>
            </p:sp>
          </p:grpSp>
          <p:sp>
            <p:nvSpPr>
              <p:cNvPr id="23" name="矩形 22"/>
              <p:cNvSpPr/>
              <p:nvPr/>
            </p:nvSpPr>
            <p:spPr>
              <a:xfrm>
                <a:off x="2262755" y="5002156"/>
                <a:ext cx="1554695" cy="697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981200" indent="-1981200">
                  <a:lnSpc>
                    <a:spcPct val="150000"/>
                  </a:lnSpc>
                </a:pPr>
                <a:r>
                  <a:rPr lang="zh-CN" altLang="en-US" sz="3000" b="1" dirty="0" smtClean="0"/>
                  <a:t>作用</a:t>
                </a:r>
              </a:p>
            </p:txBody>
          </p:sp>
        </p:grpSp>
        <p:sp>
          <p:nvSpPr>
            <p:cNvPr id="14" name="左大括号 13"/>
            <p:cNvSpPr/>
            <p:nvPr/>
          </p:nvSpPr>
          <p:spPr>
            <a:xfrm>
              <a:off x="3009734" y="971550"/>
              <a:ext cx="514516" cy="306705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左大括号 14"/>
            <p:cNvSpPr/>
            <p:nvPr/>
          </p:nvSpPr>
          <p:spPr>
            <a:xfrm>
              <a:off x="3022988" y="4210050"/>
              <a:ext cx="520312" cy="245745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经典题型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13227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文中画横线的句子属于什么描写？其表达作用 是什么？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第</a:t>
            </a:r>
            <a:r>
              <a:rPr lang="en-US" altLang="zh-CN" sz="3000" b="1" dirty="0" smtClean="0"/>
              <a:t>×</a:t>
            </a:r>
            <a:r>
              <a:rPr lang="zh-CN" altLang="en-US" sz="3000" b="1" dirty="0" smtClean="0"/>
              <a:t>段的细节描写生动传神，请简要分析它 在文中的表达作用。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类文在线</a:t>
            </a:r>
          </a:p>
        </p:txBody>
      </p:sp>
      <p:sp>
        <p:nvSpPr>
          <p:cNvPr id="3" name="矩形 2"/>
          <p:cNvSpPr/>
          <p:nvPr/>
        </p:nvSpPr>
        <p:spPr>
          <a:xfrm>
            <a:off x="402074" y="1684903"/>
            <a:ext cx="65582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57C6CF"/>
                </a:solidFill>
              </a:rPr>
              <a:t>［鄂州中考］ </a:t>
            </a:r>
            <a:r>
              <a:rPr lang="zh-CN" altLang="en-US" sz="3000" b="1" dirty="0" smtClean="0"/>
              <a:t>阅读下文，回答问题。 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84" y="2353347"/>
            <a:ext cx="11168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</a:rPr>
              <a:t>  对一只蝴蝶的关怀 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 李汉荣 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①暮春的一个上午，我去河边散步，看见河 湾的岸边一个小男孩和一个小女孩神情紧张专注， 好像在讨论一件重要的事情。我轻轻走近他们，才 看见他们正在营救一只在水面上盘旋挣扎着的花蝴 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450" y="971549"/>
            <a:ext cx="11105706" cy="4852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那蝴蝶也许翅膀受伤了，跌入水中又使翅膀过 于沉重而无法飞行。小男孩将一枝柳条伸向水面， 但柳条太短，小女孩又折了一枝柳条，解下自己的 红头绳将两根柳条接起来，终于够着那只蝴蝶了， 然而它仍然不配合，不知道赶快爬上这小小“生命 线”。</a:t>
            </a:r>
            <a:r>
              <a:rPr lang="zh-CN" altLang="en-US" sz="3000" b="1" u="sng" dirty="0" smtClean="0"/>
              <a:t>小女孩急忙摘下头上的蝴蝶形发卡，系在柳 条的一端，让小男孩投向水面的蝴蝶附近，示意它： 这是你的同伴来搭救你了，你不认识我们，你总该 认识你的同伴吧。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1006548"/>
            <a:ext cx="1102774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果然，那弱小的蝴蝶扇动几下翅 膀，缓缓地挨近这一只“蝴蝶”，缓缓地爬上这只“蝴 蝶”结实的翅膀，小男孩慢慢地将柳条移向岸边， 蝴蝶终于上岸了，两个孩子快乐得又说又笑起来。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2530</Words>
  <Application>Microsoft Office PowerPoint</Application>
  <PresentationFormat>自定义</PresentationFormat>
  <Paragraphs>66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214</cp:revision>
  <dcterms:created xsi:type="dcterms:W3CDTF">2018-02-07T00:47:00Z</dcterms:created>
  <dcterms:modified xsi:type="dcterms:W3CDTF">2019-09-06T08:14:22Z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