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4" r:id="rId2"/>
    <p:sldId id="323" r:id="rId3"/>
    <p:sldId id="324" r:id="rId4"/>
    <p:sldId id="319" r:id="rId5"/>
    <p:sldId id="366" r:id="rId6"/>
    <p:sldId id="330" r:id="rId7"/>
    <p:sldId id="331" r:id="rId8"/>
    <p:sldId id="332" r:id="rId9"/>
    <p:sldId id="341" r:id="rId10"/>
    <p:sldId id="355" r:id="rId11"/>
    <p:sldId id="364" r:id="rId12"/>
    <p:sldId id="367" r:id="rId13"/>
    <p:sldId id="329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7C6CF"/>
    <a:srgbClr val="FF3399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485" autoAdjust="0"/>
    <p:restoredTop sz="94660"/>
  </p:normalViewPr>
  <p:slideViewPr>
    <p:cSldViewPr snapToGrid="0">
      <p:cViewPr varScale="1">
        <p:scale>
          <a:sx n="50" d="100"/>
          <a:sy n="50" d="100"/>
        </p:scale>
        <p:origin x="-636" y="-9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 descr="全品    logo-0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12425" y="180340"/>
            <a:ext cx="1306195" cy="44831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4445" y="763270"/>
            <a:ext cx="12179935" cy="607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5"/>
          <p:cNvSpPr/>
          <p:nvPr userDrawn="1"/>
        </p:nvSpPr>
        <p:spPr>
          <a:xfrm>
            <a:off x="504040" y="143609"/>
            <a:ext cx="2877711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4.  </a:t>
            </a:r>
            <a:r>
              <a:rPr lang="zh-CN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古代诗歌四首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2019/7/19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52070" y="-12700"/>
            <a:ext cx="12249785" cy="690308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496695" y="1413510"/>
            <a:ext cx="9236710" cy="1014730"/>
            <a:chOff x="2357" y="1696"/>
            <a:chExt cx="14546" cy="1598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2357" y="2495"/>
              <a:ext cx="1454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5796" y="1696"/>
              <a:ext cx="7761" cy="15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R="0" defTabSz="914400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r>
                <a:rPr kumimoji="0" lang="en-US" altLang="zh-CN" sz="6000" b="1" kern="1200" cap="none" spc="600" normalizeH="0" baseline="0" noProof="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 </a:t>
              </a:r>
              <a:r>
                <a:rPr kumimoji="0" lang="zh-CN" altLang="en-US" sz="6000" b="1" kern="1200" cap="none" spc="600" normalizeH="0" baseline="0" noProof="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全品</a:t>
              </a:r>
              <a:r>
                <a:rPr lang="zh-CN" altLang="en-US" sz="6000" b="1" spc="6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大讲堂</a:t>
              </a:r>
              <a:endParaRPr kumimoji="0" lang="zh-CN" altLang="en-US" sz="6000" b="1" kern="1200" cap="none" spc="600" normalizeH="0" baseline="0" noProof="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2052" name="Text Box 9"/>
          <p:cNvSpPr txBox="1"/>
          <p:nvPr/>
        </p:nvSpPr>
        <p:spPr>
          <a:xfrm>
            <a:off x="6386950" y="2642235"/>
            <a:ext cx="2842260" cy="4914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600" dirty="0" smtClean="0">
                <a:latin typeface="微软雅黑" panose="020B0503020204020204" charset="-122"/>
                <a:ea typeface="微软雅黑" panose="020B0503020204020204" charset="-122"/>
              </a:rPr>
              <a:t>七年级 上册</a:t>
            </a:r>
            <a:endParaRPr lang="zh-CN" altLang="en-US" sz="2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386950" y="3075305"/>
            <a:ext cx="276352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0" lang="zh-CN" altLang="en-US" sz="1800" kern="1200" cap="none" spc="600" normalizeH="0" baseline="0" noProof="0" dirty="0">
                <a:latin typeface="微软雅黑" panose="020B0503020204020204" charset="-122"/>
                <a:ea typeface="微软雅黑" panose="020B0503020204020204" charset="-122"/>
                <a:cs typeface="+mn-cs"/>
              </a:rPr>
              <a:t>新课标</a:t>
            </a:r>
            <a:r>
              <a:rPr kumimoji="0" lang="zh-CN" altLang="en-US" sz="1800" kern="1200" cap="none" spc="600" normalizeH="0" baseline="0" noProof="0" dirty="0" smtClean="0">
                <a:latin typeface="微软雅黑" panose="020B0503020204020204" charset="-122"/>
                <a:ea typeface="微软雅黑" panose="020B0503020204020204" charset="-122"/>
                <a:cs typeface="+mn-cs"/>
              </a:rPr>
              <a:t>（</a:t>
            </a:r>
            <a:r>
              <a:rPr lang="en-US" altLang="zh-CN" spc="600" noProof="0" dirty="0" smtClean="0">
                <a:latin typeface="微软雅黑" panose="020B0503020204020204" charset="-122"/>
                <a:ea typeface="微软雅黑" panose="020B0503020204020204" charset="-122"/>
              </a:rPr>
              <a:t>RJ</a:t>
            </a:r>
            <a:r>
              <a:rPr kumimoji="0" lang="zh-CN" altLang="en-US" sz="1800" kern="1200" cap="none" spc="600" normalizeH="0" baseline="0" noProof="0" dirty="0" smtClean="0">
                <a:latin typeface="微软雅黑" panose="020B0503020204020204" charset="-122"/>
                <a:ea typeface="微软雅黑" panose="020B0503020204020204" charset="-122"/>
                <a:cs typeface="+mn-cs"/>
              </a:rPr>
              <a:t>）</a:t>
            </a:r>
            <a:endParaRPr kumimoji="0" lang="zh-CN" altLang="en-US" sz="1800" kern="1200" cap="none" spc="600" normalizeH="0" baseline="0" noProof="0" dirty="0"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4104452" y="2600545"/>
            <a:ext cx="1931942" cy="8617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5000" b="1" spc="300" dirty="0" smtClean="0">
                <a:latin typeface="微软雅黑" panose="020B0503020204020204" charset="-122"/>
                <a:ea typeface="微软雅黑" panose="020B0503020204020204" charset="-122"/>
              </a:rPr>
              <a:t>语 文</a:t>
            </a:r>
            <a:endParaRPr kumimoji="0" lang="zh-CN" altLang="en-US" sz="5000" b="1" kern="1200" cap="none" spc="300" normalizeH="0" baseline="0" noProof="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8335" y="927735"/>
            <a:ext cx="5928995" cy="28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defTabSz="914400">
              <a:lnSpc>
                <a:spcPts val="1500"/>
              </a:lnSpc>
              <a:buClrTx/>
              <a:buSzTx/>
              <a:buFontTx/>
              <a:buNone/>
              <a:defRPr/>
            </a:pPr>
            <a:r>
              <a:rPr kumimoji="0" lang="zh-CN" altLang="en-US" sz="1500" b="1" kern="1200" cap="none" spc="0" normalizeH="0" baseline="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本课件仅供交流学习使用，严禁用于任何商业用途</a:t>
            </a:r>
          </a:p>
        </p:txBody>
      </p:sp>
      <p:pic>
        <p:nvPicPr>
          <p:cNvPr id="3" name="图片 2" descr="全品    logo-0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700" y="307975"/>
            <a:ext cx="1306195" cy="448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52" grpId="0"/>
      <p:bldP spid="10" grpId="0"/>
      <p:bldP spid="2051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5046" y="1365396"/>
            <a:ext cx="10734004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“偷”字极有趣味，使人仿佛看到了一群馋嘴的儿童，正手握长长的竹竿，一边扑打着梨枣，一边东张西望随时准备拔腿逃跑的调皮相，形象地写出了孩子们的顽皮、天真、可爱，也表达了词人对孩子们的喜爱之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78850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．这首词抒发了词人哪些情感？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8396" y="1917846"/>
            <a:ext cx="10734004" cy="4217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ea typeface="仿宋" pitchFamily="49" charset="-122"/>
                <a:cs typeface="Times New Roman" pitchFamily="18" charset="0"/>
              </a:rPr>
              <a:t>此题考查对古诗词中作者情感的把握。这首词描写的农村是一片升平气象，没有矛盾，没有痛苦，有酒有肉，村民丰衣足食。“连云松竹，万事从今足”，是在赞赏松竹；“东家分社肉”，表现了词人与邻里相处融洽，表达了他对生活的满足之情；由“西风梨枣山园，儿童偷把长竿。莫遣旁人惊去，老夫静处闲看”中的“儿童偷把长竿”“静”“闲”等词句，可以得出词人对儿童的喜爱之情和词人自得其乐的闲适之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5046" y="1365396"/>
            <a:ext cx="10372054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①对松竹的赞赏之情；②对生活的满足之情；③与邻里相处融洽的愉悦之情；④对丰收的喜悦之情；⑤对儿童的喜爱之情；⑥闲适之情。</a:t>
            </a:r>
            <a:endParaRPr lang="en-US" altLang="zh-CN" sz="2400" b="1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答出三点即可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第一单元    四季美景</a:t>
            </a: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 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古代诗歌四首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95492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第一单元    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四季美景</a:t>
            </a: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 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古代诗歌四首</a:t>
            </a: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4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924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 体会炼字炼句，品味语言特色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423" y="2551839"/>
            <a:ext cx="10967928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诗是语言的艺术，“语不惊人死 不休”道出了炼字炼句所追求的最高 境界。品味诗歌的语言类试题主要包 括对词语的锤炼、对句子的推敲、对 名句的感悟等，要求同学们能体味诗歌语言的精 妙。例如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次北固山下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中，一个“正”字就表 现出了风的和顺，体现了一帆“悬”，写景极为 传神。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804" y="1205023"/>
            <a:ext cx="10788502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本考点考查题型以主观表述题为主，考查 内容包括：①分析诗歌的语言特色；②领会诗歌 中某个词的表达效果；③欣赏品味诗歌中最有意 味、最具特色的一句或一联。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图解技法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661081" y="1561465"/>
            <a:ext cx="11359469" cy="4469972"/>
            <a:chOff x="356281" y="1561465"/>
            <a:chExt cx="11359469" cy="4469972"/>
          </a:xfrm>
        </p:grpSpPr>
        <p:grpSp>
          <p:nvGrpSpPr>
            <p:cNvPr id="12" name="组合 11"/>
            <p:cNvGrpSpPr/>
            <p:nvPr/>
          </p:nvGrpSpPr>
          <p:grpSpPr>
            <a:xfrm>
              <a:off x="356281" y="1561465"/>
              <a:ext cx="11302319" cy="4401185"/>
              <a:chOff x="832531" y="1561465"/>
              <a:chExt cx="11302319" cy="4401185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832531" y="1561465"/>
                <a:ext cx="11302319" cy="4401185"/>
                <a:chOff x="832531" y="1637665"/>
                <a:chExt cx="11302319" cy="4401185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832531" y="2539042"/>
                  <a:ext cx="1053419" cy="286232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zh-CN" altLang="en-US" sz="3000" b="1" dirty="0" smtClean="0">
                      <a:solidFill>
                        <a:srgbClr val="FF3399"/>
                      </a:solidFill>
                    </a:rPr>
                    <a:t>体会炼字炼句，品味语言特色</a:t>
                  </a:r>
                  <a:endParaRPr lang="zh-CN" altLang="en-US" sz="3000" b="1" dirty="0">
                    <a:solidFill>
                      <a:srgbClr val="FF3399"/>
                    </a:solidFill>
                  </a:endParaRPr>
                </a:p>
              </p:txBody>
            </p:sp>
            <p:sp>
              <p:nvSpPr>
                <p:cNvPr id="4" name="左大括号 3"/>
                <p:cNvSpPr/>
                <p:nvPr/>
              </p:nvSpPr>
              <p:spPr>
                <a:xfrm>
                  <a:off x="1864244" y="1866900"/>
                  <a:ext cx="574156" cy="4171950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2342269" y="1637665"/>
                  <a:ext cx="9163931" cy="69717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628650" indent="-62865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① 联系全诗，从景和情两个方面去分析、 解答。</a:t>
                  </a:r>
                </a:p>
              </p:txBody>
            </p:sp>
            <p:sp>
              <p:nvSpPr>
                <p:cNvPr id="6" name="矩形 5"/>
                <p:cNvSpPr/>
                <p:nvPr/>
              </p:nvSpPr>
              <p:spPr>
                <a:xfrm>
                  <a:off x="4874596" y="2479853"/>
                  <a:ext cx="7260254" cy="286232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动词、形容词：准确、生动、 贴切。 </a:t>
                  </a:r>
                  <a:endParaRPr lang="en-US" altLang="zh-CN" sz="3000" b="1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叠词：增强语言韵律感，起强 调作用。 </a:t>
                  </a:r>
                  <a:endParaRPr lang="en-US" altLang="zh-CN" sz="3000" b="1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形容颜色的词：渲染气氛，增强 画面感、色彩感，表达心情。 </a:t>
                  </a:r>
                </a:p>
              </p:txBody>
            </p:sp>
            <p:sp>
              <p:nvSpPr>
                <p:cNvPr id="8" name="矩形 7"/>
                <p:cNvSpPr/>
                <p:nvPr/>
              </p:nvSpPr>
              <p:spPr>
                <a:xfrm>
                  <a:off x="2278931" y="3581658"/>
                  <a:ext cx="2502619" cy="7848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628650" indent="-62865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②表达效果</a:t>
                  </a:r>
                </a:p>
              </p:txBody>
            </p:sp>
          </p:grpSp>
          <p:sp>
            <p:nvSpPr>
              <p:cNvPr id="11" name="左大括号 10"/>
              <p:cNvSpPr/>
              <p:nvPr/>
            </p:nvSpPr>
            <p:spPr>
              <a:xfrm>
                <a:off x="4302644" y="2552700"/>
                <a:ext cx="497956" cy="26289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1897931" y="5334258"/>
              <a:ext cx="9817819" cy="697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③从修辞手法、抒发情感的角度思考。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经典题型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0795590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试分析诗歌中加点词的表达效果。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  把诗歌中的</a:t>
            </a:r>
            <a:r>
              <a:rPr lang="en-US" altLang="zh-CN" sz="3000" b="1" dirty="0" smtClean="0"/>
              <a:t>×</a:t>
            </a:r>
            <a:r>
              <a:rPr lang="zh-CN" altLang="en-US" sz="3000" b="1" dirty="0" smtClean="0"/>
              <a:t>字换成</a:t>
            </a:r>
            <a:r>
              <a:rPr lang="en-US" altLang="zh-CN" sz="3000" b="1" dirty="0" smtClean="0"/>
              <a:t>×</a:t>
            </a:r>
            <a:r>
              <a:rPr lang="zh-CN" altLang="en-US" sz="3000" b="1" dirty="0" smtClean="0"/>
              <a:t>字好不好？为什么？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 ❸  画线句运用了什么修辞手法？有什么表达 效果？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❹ 品味诗歌中的画线句。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❺ 请分析这首诗歌的语言特色。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83428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类文在线</a:t>
            </a:r>
          </a:p>
        </p:txBody>
      </p:sp>
      <p:sp>
        <p:nvSpPr>
          <p:cNvPr id="3" name="矩形 2"/>
          <p:cNvSpPr/>
          <p:nvPr/>
        </p:nvSpPr>
        <p:spPr>
          <a:xfrm>
            <a:off x="287774" y="1399153"/>
            <a:ext cx="76209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57C6CF"/>
                </a:solidFill>
              </a:rPr>
              <a:t>［滨州中考］</a:t>
            </a:r>
            <a:r>
              <a:rPr lang="zh-CN" altLang="en-US" sz="3000" b="1" dirty="0" smtClean="0"/>
              <a:t>阅读下面的诗歌，回答问题。 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84" y="2067597"/>
            <a:ext cx="11168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0000"/>
                </a:solidFill>
              </a:rPr>
              <a:t>放清平乐</a:t>
            </a:r>
            <a:r>
              <a:rPr lang="en-US" altLang="zh-CN" sz="3000" b="1" dirty="0" smtClean="0">
                <a:solidFill>
                  <a:srgbClr val="FF0000"/>
                </a:solidFill>
              </a:rPr>
              <a:t>·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检校山园书所见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［宋］ 辛弃疾  </a:t>
            </a:r>
            <a:endParaRPr lang="en-US" altLang="zh-CN" sz="30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 连云松竹，万事从今足。拄杖东家分社肉， 白酒床头初熟。   </a:t>
            </a:r>
            <a:endParaRPr lang="en-US" altLang="zh-CN" sz="30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西风梨枣山园，儿童偷把长竿。莫遣旁人惊 去，老夫静处闲看。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 赏析“儿童偷把长竿”中“偷”字的妙处。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★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010" y="1897082"/>
            <a:ext cx="107885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57C6CF"/>
                </a:solidFill>
                <a:latin typeface="黑体" pitchFamily="49" charset="-122"/>
                <a:ea typeface="黑体" pitchFamily="49" charset="-122"/>
              </a:rPr>
              <a:t>答题思路：</a:t>
            </a:r>
            <a:endParaRPr lang="en-US" altLang="zh-CN" sz="2400" b="1" dirty="0" smtClean="0">
              <a:solidFill>
                <a:srgbClr val="57C6CF"/>
              </a:solidFill>
              <a:latin typeface="黑体" pitchFamily="49" charset="-122"/>
              <a:ea typeface="黑体" pitchFamily="49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 古人作诗讲究炼字，这种题型是要求 品味这些经锤炼的字的妙处。答题时不能把 该字孤立起来谈，要放在句中理解，并结合 全诗的意境情感来分析。解题的一般思路： 解释该字在句中的含义；展开联想把该字放 入原句中描述景象；点出该字烘托了怎样的 意境，或表达了怎样的感情。“儿童偷把长 竿”中的“偷”字，就儿童而言，则表现其 顽皮、天真、可爱；就词人而言，则表达了 词人对孩子们的喜爱之情。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初中专用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839</Words>
  <Application>WPS 演示</Application>
  <PresentationFormat>自定义</PresentationFormat>
  <Paragraphs>46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捂风挽笑</cp:lastModifiedBy>
  <cp:revision>211</cp:revision>
  <dcterms:created xsi:type="dcterms:W3CDTF">2018-02-07T00:47:00Z</dcterms:created>
  <dcterms:modified xsi:type="dcterms:W3CDTF">2019-07-19T05:31:45Z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