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Lst>
  <p:notesMasterIdLst>
    <p:notesMasterId r:id="rId16"/>
  </p:notesMasterIdLst>
  <p:sldIdLst>
    <p:sldId id="281" r:id="rId2"/>
    <p:sldId id="305" r:id="rId3"/>
    <p:sldId id="370" r:id="rId4"/>
    <p:sldId id="337" r:id="rId5"/>
    <p:sldId id="307" r:id="rId6"/>
    <p:sldId id="371" r:id="rId7"/>
    <p:sldId id="288" r:id="rId8"/>
    <p:sldId id="329" r:id="rId9"/>
    <p:sldId id="372" r:id="rId10"/>
    <p:sldId id="373" r:id="rId11"/>
    <p:sldId id="376" r:id="rId12"/>
    <p:sldId id="334" r:id="rId13"/>
    <p:sldId id="364" r:id="rId14"/>
    <p:sldId id="289" r:id="rId15"/>
  </p:sldIdLst>
  <p:sldSz cx="9144000" cy="5143500"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FF"/>
    <a:srgbClr val="6F9824"/>
    <a:srgbClr val="8C3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71" autoAdjust="0"/>
  </p:normalViewPr>
  <p:slideViewPr>
    <p:cSldViewPr showGuides="1">
      <p:cViewPr varScale="1">
        <p:scale>
          <a:sx n="151" d="100"/>
          <a:sy n="151" d="100"/>
        </p:scale>
        <p:origin x="474" y="132"/>
      </p:cViewPr>
      <p:guideLst>
        <p:guide orient="horz"/>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85D17-32E4-4FC2-B659-984107A165DE}" type="datetimeFigureOut">
              <a:rPr lang="zh-CN" altLang="en-US" smtClean="0"/>
              <a:pPr/>
              <a:t>2020/1/9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67DC6-43D7-4CEF-BEC1-3A1C2C6BFB3F}" type="slidenum">
              <a:rPr lang="zh-CN" altLang="en-US" smtClean="0"/>
              <a:pPr/>
              <a:t>‹#›</a:t>
            </a:fld>
            <a:endParaRPr lang="zh-CN" altLang="en-US"/>
          </a:p>
        </p:txBody>
      </p:sp>
    </p:spTree>
    <p:extLst>
      <p:ext uri="{BB962C8B-B14F-4D97-AF65-F5344CB8AC3E}">
        <p14:creationId xmlns:p14="http://schemas.microsoft.com/office/powerpoint/2010/main" val="27530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A6D33F-C330-4DBB-B1A0-E7615C252392}"/>
              </a:ext>
            </a:extLst>
          </p:cNvPr>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EAD67B8-7B4A-4C0E-9907-7C45BCE5DC8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5B75F06-7F10-4E13-A041-A20B38A70978}"/>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EF50161D-6DAE-4760-A730-A19F272642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4DD8ED-5EA2-4B85-B836-7FC9B791AEEA}"/>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369751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FB338-86AC-413E-A9FC-131375730DA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87CF374-EF94-40B1-892F-AC4C5C74247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F40F54-073F-4676-B1BD-8DF9028936D9}"/>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709318B2-E659-4AE8-A2C0-736783067B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CD823F-0870-4029-B935-BE1A8172DD41}"/>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409673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9BC861-0A2A-4CD0-A338-8A5FA4DD0E0D}"/>
              </a:ext>
            </a:extLst>
          </p:cNvPr>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9BC5EBF-ECBD-443E-AA80-50BA98ABD1E6}"/>
              </a:ext>
            </a:extLst>
          </p:cNvPr>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9E4526-7BFF-4993-BEC3-ECF6F989EE68}"/>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3E94A0A5-A5A7-4327-A91B-40C8277BC6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1B5FF0-3CC8-46A9-AC5C-6E6A954085E4}"/>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132518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64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5EFBBB-C662-4DB0-BB32-F713F15D19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8C61AB-1913-48F3-B59C-1864660C68F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C47778-E356-47D0-9193-815A07DD28E9}"/>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02D51A77-6C5E-41DE-AAB4-6029175FC0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D6B67A-9B69-4C37-B42A-10171D750D58}"/>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62967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F4B69-B047-44AE-A318-DBA903679A2F}"/>
              </a:ext>
            </a:extLst>
          </p:cNvPr>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439F481-7F7C-4908-B566-70ECB738A93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EE1B94C-9627-4D54-9C1D-59AA390D828B}"/>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883D24A1-B57F-42C4-B1D5-F3DC9A2D6E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AF5297-1B9D-477D-9335-2C15D2DC8005}"/>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356377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83CD21-FB08-4603-A428-B7723D271DD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0ED1E8-5F83-4778-85A8-519AB05E99D4}"/>
              </a:ext>
            </a:extLst>
          </p:cNvPr>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4FD80B-5956-4EF1-B60F-D9D45C4BA031}"/>
              </a:ext>
            </a:extLst>
          </p:cNvPr>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549B275-46B1-40BB-9C9F-F7FFDD1CE27D}"/>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6" name="页脚占位符 5">
            <a:extLst>
              <a:ext uri="{FF2B5EF4-FFF2-40B4-BE49-F238E27FC236}">
                <a16:creationId xmlns:a16="http://schemas.microsoft.com/office/drawing/2014/main" id="{83A44757-5E49-44DC-B278-6F654C9C07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791C3C-2A20-4550-9B58-1D473C61E265}"/>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404296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3D0469-7857-4441-8155-D6CB6F0CA52F}"/>
              </a:ext>
            </a:extLst>
          </p:cNvPr>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A517401-AE18-4BAF-96C8-61DF020972DD}"/>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7BB7107-A151-4B30-BBF7-88352B82DC27}"/>
              </a:ext>
            </a:extLst>
          </p:cNvPr>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F7DA869-0F9F-4426-98C7-6692D7B0FAF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172869E-07D8-4790-9914-C533E850014A}"/>
              </a:ext>
            </a:extLst>
          </p:cNvPr>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029325C-8F75-4786-9165-A668F68D9957}"/>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8" name="页脚占位符 7">
            <a:extLst>
              <a:ext uri="{FF2B5EF4-FFF2-40B4-BE49-F238E27FC236}">
                <a16:creationId xmlns:a16="http://schemas.microsoft.com/office/drawing/2014/main" id="{D73D75F2-4B6C-4150-8471-A324F3DEF9E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80C4EE0-A66F-4802-A795-FA1332979A00}"/>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245986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340C51-69EF-47C5-9704-416B6838D3B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2DB5F34-6E40-453F-966E-314C60E0D0DD}"/>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4" name="页脚占位符 3">
            <a:extLst>
              <a:ext uri="{FF2B5EF4-FFF2-40B4-BE49-F238E27FC236}">
                <a16:creationId xmlns:a16="http://schemas.microsoft.com/office/drawing/2014/main" id="{831AE7C5-655C-4D18-BBC6-4707671950D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FA3CC9-064A-409B-9D9B-10092CD946ED}"/>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251943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0ECAAF-261E-4E65-9A86-050A1AE22960}"/>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3" name="页脚占位符 2">
            <a:extLst>
              <a:ext uri="{FF2B5EF4-FFF2-40B4-BE49-F238E27FC236}">
                <a16:creationId xmlns:a16="http://schemas.microsoft.com/office/drawing/2014/main" id="{BAC3E181-EB51-4054-AA51-26128CEE81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7EB9E26-69FE-4B5A-9D4E-3875F02FAED3}"/>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186429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2BCB9-D34F-4CF6-A8FE-C497F39A57DD}"/>
              </a:ext>
            </a:extLst>
          </p:cNvPr>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B10C1EE-B455-4794-8E5F-87F627CD20A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1B11D87-9776-4E1C-BF71-8E141CB6C54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CDF5C0B-B223-41D6-8B55-B76939507DC3}"/>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6" name="页脚占位符 5">
            <a:extLst>
              <a:ext uri="{FF2B5EF4-FFF2-40B4-BE49-F238E27FC236}">
                <a16:creationId xmlns:a16="http://schemas.microsoft.com/office/drawing/2014/main" id="{4004DE63-9432-4DE6-AD20-8DC71C3CCD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1A7C59-2551-457A-A6EE-EEED14909EF7}"/>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48933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6EAF0-32E4-4598-BD0F-37B0AE091662}"/>
              </a:ext>
            </a:extLst>
          </p:cNvPr>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78C4BE-EFD8-4A46-A57F-3B24234DB4F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BB0ABB0-A191-47B2-8E89-BE1DA6803D5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0EEAA1-777B-484E-81C0-46C62CF00DFE}"/>
              </a:ext>
            </a:extLst>
          </p:cNvPr>
          <p:cNvSpPr>
            <a:spLocks noGrp="1"/>
          </p:cNvSpPr>
          <p:nvPr>
            <p:ph type="dt" sz="half" idx="10"/>
          </p:nvPr>
        </p:nvSpPr>
        <p:spPr/>
        <p:txBody>
          <a:bodyPr/>
          <a:lstStyle/>
          <a:p>
            <a:fld id="{D46A6FED-D4EA-4157-9E32-ED15F6503D1D}" type="datetimeFigureOut">
              <a:rPr lang="zh-CN" altLang="en-US" smtClean="0"/>
              <a:t>2020/1/9</a:t>
            </a:fld>
            <a:endParaRPr lang="zh-CN" altLang="en-US"/>
          </a:p>
        </p:txBody>
      </p:sp>
      <p:sp>
        <p:nvSpPr>
          <p:cNvPr id="6" name="页脚占位符 5">
            <a:extLst>
              <a:ext uri="{FF2B5EF4-FFF2-40B4-BE49-F238E27FC236}">
                <a16:creationId xmlns:a16="http://schemas.microsoft.com/office/drawing/2014/main" id="{EB0F897F-A361-4411-8F5D-C7000ED228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96545A-A8D3-4906-B7F0-720DDE3BFF2B}"/>
              </a:ext>
            </a:extLst>
          </p:cNvPr>
          <p:cNvSpPr>
            <a:spLocks noGrp="1"/>
          </p:cNvSpPr>
          <p:nvPr>
            <p:ph type="sldNum" sz="quarter" idx="12"/>
          </p:nvPr>
        </p:nvSpPr>
        <p:spPr/>
        <p:txBody>
          <a:body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346712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6D2DD23-11C9-4D89-BF0E-15C03B0D40F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67B79B9-67F0-4116-87E8-8B1499275F4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59429AF-E2D8-4445-B45A-027A6D89869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6A6FED-D4EA-4157-9E32-ED15F6503D1D}" type="datetimeFigureOut">
              <a:rPr lang="zh-CN" altLang="en-US" smtClean="0"/>
              <a:t>2020/1/9</a:t>
            </a:fld>
            <a:endParaRPr lang="zh-CN" altLang="en-US"/>
          </a:p>
        </p:txBody>
      </p:sp>
      <p:sp>
        <p:nvSpPr>
          <p:cNvPr id="5" name="页脚占位符 4">
            <a:extLst>
              <a:ext uri="{FF2B5EF4-FFF2-40B4-BE49-F238E27FC236}">
                <a16:creationId xmlns:a16="http://schemas.microsoft.com/office/drawing/2014/main" id="{3FC5310A-0DC0-41CE-BA30-E54F0F1F271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329362-4BC5-42A3-9D9D-C8B47E58A14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E02A1F-46C6-46DB-A31A-45BF279F69AA}" type="slidenum">
              <a:rPr lang="zh-CN" altLang="en-US" smtClean="0"/>
              <a:t>‹#›</a:t>
            </a:fld>
            <a:endParaRPr lang="zh-CN" altLang="en-US"/>
          </a:p>
        </p:txBody>
      </p:sp>
    </p:spTree>
    <p:extLst>
      <p:ext uri="{BB962C8B-B14F-4D97-AF65-F5344CB8AC3E}">
        <p14:creationId xmlns:p14="http://schemas.microsoft.com/office/powerpoint/2010/main" val="367995817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5" t="16144" r="16395" b="26211"/>
          <a:stretch/>
        </p:blipFill>
        <p:spPr bwMode="auto">
          <a:xfrm>
            <a:off x="4572000" y="1032768"/>
            <a:ext cx="2002972"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a:spLocks noChangeArrowheads="1"/>
          </p:cNvSpPr>
          <p:nvPr/>
        </p:nvSpPr>
        <p:spPr bwMode="auto">
          <a:xfrm>
            <a:off x="3143240" y="2606762"/>
            <a:ext cx="5286412" cy="1107996"/>
          </a:xfrm>
          <a:prstGeom prst="rect">
            <a:avLst/>
          </a:prstGeom>
          <a:noFill/>
          <a:ln w="9525">
            <a:noFill/>
            <a:miter lim="800000"/>
          </a:ln>
        </p:spPr>
        <p:txBody>
          <a:bodyPr wrap="square">
            <a:spAutoFit/>
          </a:bodyPr>
          <a:lstStyle/>
          <a:p>
            <a:pPr algn="dist" fontAlgn="auto">
              <a:spcBef>
                <a:spcPts val="0"/>
              </a:spcBef>
              <a:spcAft>
                <a:spcPts val="0"/>
              </a:spcAft>
              <a:defRPr/>
            </a:pPr>
            <a:r>
              <a:rPr lang="zh-CN" altLang="en-US" sz="66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微软雅黑" pitchFamily="34" charset="-122"/>
                <a:ea typeface="微软雅黑" pitchFamily="34" charset="-122"/>
              </a:rPr>
              <a:t>我的动物朋友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3" descr="C:\Users\Administrator\Desktop\17e1884f61f242d2a7c5ee365a480b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3162556"/>
            <a:ext cx="1738174" cy="17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6"/>
          <p:cNvGrpSpPr/>
          <p:nvPr/>
        </p:nvGrpSpPr>
        <p:grpSpPr>
          <a:xfrm>
            <a:off x="214282" y="1214428"/>
            <a:ext cx="1643042" cy="1214446"/>
            <a:chOff x="357158" y="1285866"/>
            <a:chExt cx="1714512" cy="1357322"/>
          </a:xfrm>
        </p:grpSpPr>
        <p:sp>
          <p:nvSpPr>
            <p:cNvPr id="6" name="云形标注 5"/>
            <p:cNvSpPr/>
            <p:nvPr/>
          </p:nvSpPr>
          <p:spPr>
            <a:xfrm>
              <a:off x="357158" y="1285866"/>
              <a:ext cx="1714512" cy="1357322"/>
            </a:xfrm>
            <a:prstGeom prst="cloudCallout">
              <a:avLst>
                <a:gd name="adj1" fmla="val -33426"/>
                <a:gd name="adj2" fmla="val 7372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400"/>
            </a:p>
          </p:txBody>
        </p:sp>
        <p:sp>
          <p:nvSpPr>
            <p:cNvPr id="5" name="矩形 4"/>
            <p:cNvSpPr/>
            <p:nvPr/>
          </p:nvSpPr>
          <p:spPr>
            <a:xfrm>
              <a:off x="534521" y="1300370"/>
              <a:ext cx="1537149" cy="1341544"/>
            </a:xfrm>
            <a:prstGeom prst="rect">
              <a:avLst/>
            </a:prstGeom>
          </p:spPr>
          <p:txBody>
            <a:bodyPr wrap="square">
              <a:spAutoFit/>
            </a:bodyPr>
            <a:lstStyle/>
            <a:p>
              <a:r>
                <a:rPr lang="zh-CN" altLang="en-US" sz="2400" b="1" dirty="0"/>
                <a:t>动物描写的方法有哪些呢？</a:t>
              </a:r>
            </a:p>
          </p:txBody>
        </p:sp>
      </p:grpSp>
      <p:sp>
        <p:nvSpPr>
          <p:cNvPr id="4" name="矩形 3"/>
          <p:cNvSpPr/>
          <p:nvPr/>
        </p:nvSpPr>
        <p:spPr>
          <a:xfrm>
            <a:off x="2051720" y="592782"/>
            <a:ext cx="6840760" cy="4283224"/>
          </a:xfrm>
          <a:prstGeom prst="rect">
            <a:avLst/>
          </a:prstGeom>
        </p:spPr>
        <p:txBody>
          <a:bodyPr wrap="square">
            <a:spAutoFit/>
          </a:bodyPr>
          <a:lstStyle/>
          <a:p>
            <a:pPr lvl="0" indent="536575" defTabSz="457200" rtl="0">
              <a:lnSpc>
                <a:spcPct val="120000"/>
              </a:lnSpc>
            </a:pPr>
            <a:r>
              <a:rPr lang="en-US" altLang="zh-CN" sz="2300" b="1" dirty="0">
                <a:solidFill>
                  <a:srgbClr val="0000FF"/>
                </a:solidFill>
                <a:latin typeface="黑体" pitchFamily="49" charset="-122"/>
                <a:ea typeface="黑体" pitchFamily="49" charset="-122"/>
                <a:cs typeface="+mn-cs"/>
              </a:rPr>
              <a:t>1.</a:t>
            </a:r>
            <a:r>
              <a:rPr lang="zh-CN" altLang="en-US" sz="2300" b="1" dirty="0">
                <a:solidFill>
                  <a:srgbClr val="0000FF"/>
                </a:solidFill>
                <a:latin typeface="黑体" pitchFamily="49" charset="-122"/>
                <a:ea typeface="黑体" pitchFamily="49" charset="-122"/>
                <a:cs typeface="+mn-cs"/>
              </a:rPr>
              <a:t>突出外形特征</a:t>
            </a:r>
          </a:p>
          <a:p>
            <a:pPr lvl="0" indent="536575" defTabSz="457200" rtl="0">
              <a:lnSpc>
                <a:spcPct val="120000"/>
              </a:lnSpc>
            </a:pPr>
            <a:r>
              <a:rPr lang="zh-CN" altLang="en-US" sz="2300" b="1" dirty="0">
                <a:solidFill>
                  <a:prstClr val="black"/>
                </a:solidFill>
                <a:latin typeface="宋体"/>
                <a:ea typeface="宋体"/>
                <a:cs typeface="+mn-cs"/>
              </a:rPr>
              <a:t>描写动物，首先对它的外形有一个整体的评价。即它是一种可爱的、威风凛凛的、美丽的、丑陋的、娇小的、还是灵巧的、笨拙的动物。然后要抓住最具特点的地方来写。为使描写更形象、具体，可以展开丰富的想象，恰当地运用比喻。</a:t>
            </a:r>
            <a:endParaRPr lang="en-US" altLang="zh-CN" sz="2300" b="1" dirty="0">
              <a:solidFill>
                <a:prstClr val="black"/>
              </a:solidFill>
              <a:latin typeface="宋体"/>
              <a:ea typeface="宋体"/>
              <a:cs typeface="+mn-cs"/>
            </a:endParaRPr>
          </a:p>
          <a:p>
            <a:pPr indent="536575" defTabSz="457200" rtl="0">
              <a:lnSpc>
                <a:spcPct val="120000"/>
              </a:lnSpc>
            </a:pPr>
            <a:r>
              <a:rPr lang="en-US" altLang="zh-CN" sz="2300" b="1" dirty="0">
                <a:solidFill>
                  <a:srgbClr val="0000FF"/>
                </a:solidFill>
                <a:latin typeface="黑体" pitchFamily="49" charset="-122"/>
                <a:ea typeface="黑体" pitchFamily="49" charset="-122"/>
              </a:rPr>
              <a:t>2.</a:t>
            </a:r>
            <a:r>
              <a:rPr lang="zh-CN" altLang="en-US" sz="2300" b="1" dirty="0">
                <a:solidFill>
                  <a:srgbClr val="0000FF"/>
                </a:solidFill>
                <a:latin typeface="黑体" pitchFamily="49" charset="-122"/>
                <a:ea typeface="黑体" pitchFamily="49" charset="-122"/>
              </a:rPr>
              <a:t>细描生活习性</a:t>
            </a:r>
          </a:p>
          <a:p>
            <a:pPr indent="536575" defTabSz="457200" rtl="0">
              <a:lnSpc>
                <a:spcPct val="120000"/>
              </a:lnSpc>
            </a:pPr>
            <a:r>
              <a:rPr lang="zh-CN" altLang="en-US" sz="2300" b="1" dirty="0">
                <a:latin typeface="+mn-ea"/>
              </a:rPr>
              <a:t>动物的生活习性主要指它的吃食、居住、睡眠、活动、性情等方面。抓住这些方面细致描写，才能将它们描写得惟妙惟肖。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592782"/>
            <a:ext cx="8496944" cy="4283224"/>
          </a:xfrm>
          <a:prstGeom prst="rect">
            <a:avLst/>
          </a:prstGeom>
        </p:spPr>
        <p:txBody>
          <a:bodyPr wrap="square">
            <a:spAutoFit/>
          </a:bodyPr>
          <a:lstStyle/>
          <a:p>
            <a:pPr lvl="0" indent="536575" defTabSz="457200" rtl="0">
              <a:lnSpc>
                <a:spcPct val="120000"/>
              </a:lnSpc>
            </a:pPr>
            <a:r>
              <a:rPr lang="en-US" altLang="zh-CN" sz="2300" b="1" dirty="0">
                <a:solidFill>
                  <a:srgbClr val="0000FF"/>
                </a:solidFill>
                <a:latin typeface="黑体" pitchFamily="49" charset="-122"/>
                <a:ea typeface="黑体" pitchFamily="49" charset="-122"/>
                <a:cs typeface="+mn-cs"/>
              </a:rPr>
              <a:t>3.</a:t>
            </a:r>
            <a:r>
              <a:rPr lang="zh-CN" altLang="en-US" sz="2300" b="1" dirty="0">
                <a:solidFill>
                  <a:srgbClr val="0000FF"/>
                </a:solidFill>
                <a:latin typeface="黑体" pitchFamily="49" charset="-122"/>
                <a:ea typeface="黑体" pitchFamily="49" charset="-122"/>
                <a:cs typeface="+mn-cs"/>
              </a:rPr>
              <a:t>比拟表达情感</a:t>
            </a:r>
          </a:p>
          <a:p>
            <a:pPr lvl="0" indent="536575" defTabSz="457200" rtl="0">
              <a:lnSpc>
                <a:spcPct val="120000"/>
              </a:lnSpc>
            </a:pPr>
            <a:r>
              <a:rPr lang="zh-CN" altLang="en-US" sz="2300" b="1" dirty="0">
                <a:solidFill>
                  <a:prstClr val="black"/>
                </a:solidFill>
                <a:latin typeface="宋体"/>
                <a:ea typeface="宋体"/>
                <a:cs typeface="+mn-cs"/>
              </a:rPr>
              <a:t>动物虽然不像人一样会思考、会说话，但是，它们也有自己的“喜怒哀乐”。我们在观察描写时，就应该从它们的动作、叫声中去体会和想象它们的“情绪、思想”变化。这样适当运用比拟，文中的动物才会更逼真。</a:t>
            </a:r>
          </a:p>
          <a:p>
            <a:pPr lvl="0" indent="536575" defTabSz="457200" rtl="0">
              <a:lnSpc>
                <a:spcPct val="120000"/>
              </a:lnSpc>
            </a:pPr>
            <a:r>
              <a:rPr lang="en-US" altLang="zh-CN" sz="2300" b="1" dirty="0">
                <a:solidFill>
                  <a:srgbClr val="0000FF"/>
                </a:solidFill>
                <a:latin typeface="黑体" pitchFamily="49" charset="-122"/>
                <a:ea typeface="黑体" pitchFamily="49" charset="-122"/>
                <a:cs typeface="+mn-cs"/>
              </a:rPr>
              <a:t>4.</a:t>
            </a:r>
            <a:r>
              <a:rPr lang="zh-CN" altLang="en-US" sz="2300" b="1" dirty="0">
                <a:solidFill>
                  <a:srgbClr val="0000FF"/>
                </a:solidFill>
                <a:latin typeface="黑体" pitchFamily="49" charset="-122"/>
                <a:ea typeface="黑体" pitchFamily="49" charset="-122"/>
                <a:cs typeface="+mn-cs"/>
              </a:rPr>
              <a:t>叙事有趣故事</a:t>
            </a:r>
          </a:p>
          <a:p>
            <a:pPr lvl="0" indent="536575" defTabSz="457200" rtl="0">
              <a:lnSpc>
                <a:spcPct val="120000"/>
              </a:lnSpc>
            </a:pPr>
            <a:r>
              <a:rPr lang="zh-CN" altLang="en-US" sz="2300" b="1" dirty="0">
                <a:solidFill>
                  <a:prstClr val="black"/>
                </a:solidFill>
                <a:latin typeface="宋体"/>
                <a:ea typeface="宋体"/>
                <a:cs typeface="+mn-cs"/>
              </a:rPr>
              <a:t>为体现你和小动物之间的友好关系，可将你与小动物之间发生的故事融在小动物的活动与生活习性的描写中，让读者感到小动物存在的确给你带来了乐趣，和你一样喜欢上它！选择的故事最好是有趣的，不要写司空见惯的人云亦云的事情。</a:t>
            </a:r>
          </a:p>
        </p:txBody>
      </p:sp>
    </p:spTree>
    <p:extLst>
      <p:ext uri="{BB962C8B-B14F-4D97-AF65-F5344CB8AC3E}">
        <p14:creationId xmlns:p14="http://schemas.microsoft.com/office/powerpoint/2010/main" val="11093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07504" y="1203598"/>
            <a:ext cx="6104384" cy="3785652"/>
          </a:xfrm>
          <a:prstGeom prst="rect">
            <a:avLst/>
          </a:prstGeom>
        </p:spPr>
        <p:txBody>
          <a:bodyPr wrap="square">
            <a:spAutoFit/>
          </a:bodyPr>
          <a:lstStyle/>
          <a:p>
            <a:pPr indent="457200">
              <a:lnSpc>
                <a:spcPct val="120000"/>
              </a:lnSpc>
              <a:defRPr/>
            </a:pPr>
            <a:r>
              <a:rPr lang="zh-CN" altLang="en-US" sz="2000" b="1" dirty="0">
                <a:latin typeface="楷体" pitchFamily="49" charset="-122"/>
                <a:ea typeface="楷体" pitchFamily="49" charset="-122"/>
              </a:rPr>
              <a:t>妞妞是别人送我的一只可爱的小狗。</a:t>
            </a:r>
            <a:r>
              <a:rPr lang="en-US" altLang="zh-CN" sz="2000" b="1" dirty="0">
                <a:solidFill>
                  <a:srgbClr val="FF0000"/>
                </a:solidFill>
                <a:latin typeface="楷体" pitchFamily="49" charset="-122"/>
                <a:ea typeface="楷体" pitchFamily="49" charset="-122"/>
                <a:cs typeface="Times New Roman" pitchFamily="18" charset="0"/>
              </a:rPr>
              <a:t> ❶</a:t>
            </a:r>
            <a:endParaRPr lang="zh-CN" altLang="en-US" sz="2000" b="1" dirty="0">
              <a:latin typeface="楷体" pitchFamily="49" charset="-122"/>
              <a:ea typeface="楷体" pitchFamily="49" charset="-122"/>
            </a:endParaRPr>
          </a:p>
          <a:p>
            <a:pPr indent="457200">
              <a:lnSpc>
                <a:spcPct val="120000"/>
              </a:lnSpc>
              <a:defRPr/>
            </a:pPr>
            <a:r>
              <a:rPr lang="zh-CN" altLang="en-US" sz="2000" b="1" dirty="0">
                <a:latin typeface="楷体" pitchFamily="49" charset="-122"/>
                <a:ea typeface="楷体" pitchFamily="49" charset="-122"/>
              </a:rPr>
              <a:t>它的身材极好，懂行的人说他的身体像个小板凳。妞妞的四条小腿又短又粗，浑身的浅棕色长毛中只有脚下端长着一圈白毛，正所谓四蹄踏雪。不过可惜的是，后来长大就不明显了。</a:t>
            </a:r>
            <a:r>
              <a:rPr lang="en-US" altLang="zh-CN" sz="2000" b="1" dirty="0">
                <a:solidFill>
                  <a:srgbClr val="FF0000"/>
                </a:solidFill>
                <a:latin typeface="楷体" pitchFamily="49" charset="-122"/>
                <a:ea typeface="楷体" pitchFamily="49" charset="-122"/>
                <a:cs typeface="Times New Roman" pitchFamily="18" charset="0"/>
              </a:rPr>
              <a:t> ❷</a:t>
            </a:r>
            <a:endParaRPr lang="en-US" altLang="zh-CN" sz="2000" b="1" dirty="0">
              <a:latin typeface="楷体" pitchFamily="49" charset="-122"/>
              <a:ea typeface="楷体" pitchFamily="49" charset="-122"/>
            </a:endParaRPr>
          </a:p>
          <a:p>
            <a:pPr indent="457200">
              <a:lnSpc>
                <a:spcPct val="120000"/>
              </a:lnSpc>
              <a:defRPr/>
            </a:pPr>
            <a:r>
              <a:rPr lang="zh-CN" altLang="en-US" sz="2000" b="1" dirty="0">
                <a:latin typeface="楷体" pitchFamily="49" charset="-122"/>
                <a:ea typeface="楷体" pitchFamily="49" charset="-122"/>
              </a:rPr>
              <a:t>它身上的毛摸上去很舒服，你一抚摸它，它就会顺势躺在你脚上，像个撒娇的孩子，特别可爱。我每次回去的时候，它都会摇着尾巴汪汪地叫，好像在欢迎我呢！</a:t>
            </a:r>
            <a:r>
              <a:rPr lang="en-US" altLang="zh-CN" sz="2000" b="1" dirty="0">
                <a:solidFill>
                  <a:srgbClr val="FF0000"/>
                </a:solidFill>
                <a:latin typeface="楷体" pitchFamily="49" charset="-122"/>
                <a:ea typeface="楷体" pitchFamily="49" charset="-122"/>
              </a:rPr>
              <a:t> ❸</a:t>
            </a:r>
            <a:r>
              <a:rPr lang="zh-CN" altLang="en-US" sz="2000" b="1" dirty="0">
                <a:latin typeface="楷体" pitchFamily="49" charset="-122"/>
                <a:ea typeface="楷体" pitchFamily="49" charset="-122"/>
              </a:rPr>
              <a:t>它心情好的时候，总会在我身上蹭来蹭去，大概是想让我摸摸它吧，有的时候还老往</a:t>
            </a:r>
          </a:p>
        </p:txBody>
      </p:sp>
      <p:sp>
        <p:nvSpPr>
          <p:cNvPr id="34" name="矩形 33"/>
          <p:cNvSpPr/>
          <p:nvPr/>
        </p:nvSpPr>
        <p:spPr>
          <a:xfrm>
            <a:off x="1933645" y="741933"/>
            <a:ext cx="2350323" cy="461665"/>
          </a:xfrm>
          <a:prstGeom prst="rect">
            <a:avLst/>
          </a:prstGeom>
        </p:spPr>
        <p:txBody>
          <a:bodyPr wrap="none">
            <a:spAutoFit/>
          </a:bodyPr>
          <a:lstStyle/>
          <a:p>
            <a:r>
              <a:rPr lang="zh-CN" altLang="en-US" sz="2400" b="1" dirty="0">
                <a:solidFill>
                  <a:prstClr val="black"/>
                </a:solidFill>
                <a:latin typeface="黑体" pitchFamily="49" charset="-122"/>
                <a:ea typeface="黑体" pitchFamily="49" charset="-122"/>
              </a:rPr>
              <a:t>妞妞猜猜他是谁</a:t>
            </a:r>
          </a:p>
        </p:txBody>
      </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633" b="32316"/>
          <a:stretch/>
        </p:blipFill>
        <p:spPr bwMode="auto">
          <a:xfrm>
            <a:off x="3000364" y="-20538"/>
            <a:ext cx="3060700" cy="59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5"/>
          <p:cNvSpPr>
            <a:spLocks noChangeArrowheads="1"/>
          </p:cNvSpPr>
          <p:nvPr/>
        </p:nvSpPr>
        <p:spPr bwMode="auto">
          <a:xfrm>
            <a:off x="395536" y="627534"/>
            <a:ext cx="180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66FF"/>
                </a:solidFill>
                <a:latin typeface="微软雅黑" pitchFamily="34" charset="-122"/>
                <a:ea typeface="微软雅黑" pitchFamily="34" charset="-122"/>
              </a:rPr>
              <a:t>佳作在线：</a:t>
            </a:r>
          </a:p>
        </p:txBody>
      </p:sp>
      <p:cxnSp>
        <p:nvCxnSpPr>
          <p:cNvPr id="14" name="直接连接符 13"/>
          <p:cNvCxnSpPr/>
          <p:nvPr/>
        </p:nvCxnSpPr>
        <p:spPr>
          <a:xfrm flipH="1">
            <a:off x="6211888" y="627534"/>
            <a:ext cx="0" cy="4183063"/>
          </a:xfrm>
          <a:prstGeom prst="line">
            <a:avLst/>
          </a:prstGeom>
          <a:ln w="12700">
            <a:solidFill>
              <a:schemeClr val="accent3">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8" name="矩形 17"/>
          <p:cNvSpPr>
            <a:spLocks noChangeArrowheads="1"/>
          </p:cNvSpPr>
          <p:nvPr/>
        </p:nvSpPr>
        <p:spPr bwMode="auto">
          <a:xfrm>
            <a:off x="6228184" y="711736"/>
            <a:ext cx="28083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rgbClr val="FF0000"/>
                </a:solidFill>
                <a:latin typeface="楷体" pitchFamily="49" charset="-122"/>
                <a:ea typeface="楷体" pitchFamily="49" charset="-122"/>
              </a:rPr>
              <a:t>❶</a:t>
            </a:r>
            <a:r>
              <a:rPr lang="zh-CN" altLang="en-US" sz="2000" b="1" dirty="0">
                <a:latin typeface="仿宋" pitchFamily="49" charset="-122"/>
                <a:ea typeface="仿宋" pitchFamily="49" charset="-122"/>
              </a:rPr>
              <a:t>开篇写了小狗的特点</a:t>
            </a:r>
          </a:p>
          <a:p>
            <a:r>
              <a:rPr lang="en-US" altLang="zh-CN" sz="2000" b="1" dirty="0">
                <a:latin typeface="仿宋" pitchFamily="49" charset="-122"/>
                <a:ea typeface="仿宋" pitchFamily="49" charset="-122"/>
              </a:rPr>
              <a:t>——</a:t>
            </a:r>
            <a:r>
              <a:rPr lang="zh-CN" altLang="en-US" sz="2000" b="1" dirty="0">
                <a:latin typeface="仿宋" pitchFamily="49" charset="-122"/>
                <a:ea typeface="仿宋" pitchFamily="49" charset="-122"/>
              </a:rPr>
              <a:t>可爱。</a:t>
            </a:r>
          </a:p>
        </p:txBody>
      </p:sp>
      <p:sp>
        <p:nvSpPr>
          <p:cNvPr id="19" name="矩形 18"/>
          <p:cNvSpPr>
            <a:spLocks noChangeArrowheads="1"/>
          </p:cNvSpPr>
          <p:nvPr/>
        </p:nvSpPr>
        <p:spPr bwMode="auto">
          <a:xfrm>
            <a:off x="6228184" y="1536343"/>
            <a:ext cx="27058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rgbClr val="FF0000"/>
                </a:solidFill>
                <a:latin typeface="楷体" pitchFamily="49" charset="-122"/>
                <a:ea typeface="楷体" pitchFamily="49" charset="-122"/>
              </a:rPr>
              <a:t>❷</a:t>
            </a:r>
            <a:r>
              <a:rPr lang="zh-CN" altLang="en-US" sz="2000" b="1" dirty="0">
                <a:latin typeface="仿宋" pitchFamily="49" charset="-122"/>
                <a:ea typeface="仿宋" pitchFamily="49" charset="-122"/>
              </a:rPr>
              <a:t>外形描写，通过身体像小板凳，脚下端长着一圈白毛，写出了小狗长相可爱。</a:t>
            </a:r>
          </a:p>
        </p:txBody>
      </p:sp>
      <p:sp>
        <p:nvSpPr>
          <p:cNvPr id="20" name="矩形 19"/>
          <p:cNvSpPr>
            <a:spLocks noChangeArrowheads="1"/>
          </p:cNvSpPr>
          <p:nvPr/>
        </p:nvSpPr>
        <p:spPr bwMode="auto">
          <a:xfrm>
            <a:off x="6228184" y="2931790"/>
            <a:ext cx="28803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rgbClr val="FF0000"/>
                </a:solidFill>
                <a:latin typeface="楷体" pitchFamily="49" charset="-122"/>
                <a:ea typeface="楷体" pitchFamily="49" charset="-122"/>
              </a:rPr>
              <a:t>❸</a:t>
            </a:r>
            <a:r>
              <a:rPr lang="zh-CN" altLang="en-US" sz="2000" b="1" dirty="0">
                <a:latin typeface="仿宋" pitchFamily="49" charset="-122"/>
                <a:ea typeface="仿宋" pitchFamily="49" charset="-122"/>
              </a:rPr>
              <a:t>写小狗撒娇可爱。作者采用了比喻的修辞手法，把小狗比作一个撒娇的孩子，字里行间透露出喜爱之情。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816" y="761672"/>
            <a:ext cx="5888360" cy="3970318"/>
          </a:xfrm>
          <a:prstGeom prst="rect">
            <a:avLst/>
          </a:prstGeom>
        </p:spPr>
        <p:txBody>
          <a:bodyPr wrap="square">
            <a:spAutoFit/>
          </a:bodyPr>
          <a:lstStyle/>
          <a:p>
            <a:pPr>
              <a:lnSpc>
                <a:spcPct val="140000"/>
              </a:lnSpc>
              <a:defRPr/>
            </a:pPr>
            <a:r>
              <a:rPr lang="zh-CN" altLang="en-US" sz="2000" b="1" dirty="0">
                <a:latin typeface="楷体" pitchFamily="49" charset="-122"/>
                <a:ea typeface="楷体" pitchFamily="49" charset="-122"/>
              </a:rPr>
              <a:t>我身上爬。我们吃饭的时候，妞妞眼睁睁地看着，我觉得它可怜，扔给它一块骨头，它就会猛地站起来一口接住，高兴地跑去一边吃。</a:t>
            </a:r>
            <a:r>
              <a:rPr lang="zh-CN" altLang="en-US" sz="2000" b="1" dirty="0">
                <a:solidFill>
                  <a:srgbClr val="FF0000"/>
                </a:solidFill>
                <a:latin typeface="楷体" pitchFamily="49" charset="-122"/>
                <a:ea typeface="楷体" pitchFamily="49" charset="-122"/>
              </a:rPr>
              <a:t> ❹</a:t>
            </a:r>
            <a:endParaRPr lang="en-US" altLang="zh-CN" sz="2000" b="1" dirty="0">
              <a:latin typeface="楷体" pitchFamily="49" charset="-122"/>
              <a:ea typeface="楷体" pitchFamily="49" charset="-122"/>
            </a:endParaRPr>
          </a:p>
          <a:p>
            <a:pPr>
              <a:lnSpc>
                <a:spcPct val="140000"/>
              </a:lnSpc>
              <a:defRPr/>
            </a:pPr>
            <a:r>
              <a:rPr lang="en-US" altLang="zh-CN" sz="2000" b="1" dirty="0">
                <a:latin typeface="楷体" pitchFamily="49" charset="-122"/>
                <a:ea typeface="楷体" pitchFamily="49" charset="-122"/>
              </a:rPr>
              <a:t>    </a:t>
            </a:r>
            <a:r>
              <a:rPr lang="zh-CN" altLang="en-US" sz="2000" b="1" dirty="0">
                <a:latin typeface="楷体" pitchFamily="49" charset="-122"/>
                <a:ea typeface="楷体" pitchFamily="49" charset="-122"/>
              </a:rPr>
              <a:t>妞妞的记忆力也很强，刚到我家没几天时，奶奶带它出去散步，半路如厕，妞妞竟自己识路回家了，单元和楼层丝毫不差，还知道用小爪子挠门呢。</a:t>
            </a:r>
          </a:p>
          <a:p>
            <a:pPr>
              <a:lnSpc>
                <a:spcPct val="140000"/>
              </a:lnSpc>
              <a:defRPr/>
            </a:pPr>
            <a:r>
              <a:rPr lang="zh-CN" altLang="en-US" sz="2000" b="1" dirty="0">
                <a:latin typeface="楷体" pitchFamily="49" charset="-122"/>
                <a:ea typeface="楷体" pitchFamily="49" charset="-122"/>
              </a:rPr>
              <a:t>    妞妞也很懂事，自己过繁华的大马路时知道避让过往的车辆。对主人的话大多都能听明白。</a:t>
            </a:r>
            <a:r>
              <a:rPr lang="zh-CN" altLang="en-US" sz="2000" b="1" dirty="0">
                <a:solidFill>
                  <a:srgbClr val="FF0000"/>
                </a:solidFill>
                <a:latin typeface="仿宋" pitchFamily="49" charset="-122"/>
                <a:ea typeface="仿宋" pitchFamily="49" charset="-122"/>
              </a:rPr>
              <a:t> ❺</a:t>
            </a:r>
            <a:endParaRPr lang="zh-CN" altLang="en-US" sz="2000" b="1" dirty="0">
              <a:latin typeface="楷体" pitchFamily="49" charset="-122"/>
              <a:ea typeface="楷体" pitchFamily="49" charset="-122"/>
            </a:endParaRPr>
          </a:p>
          <a:p>
            <a:pPr>
              <a:lnSpc>
                <a:spcPct val="140000"/>
              </a:lnSpc>
              <a:defRPr/>
            </a:pPr>
            <a:r>
              <a:rPr lang="zh-CN" altLang="en-US" sz="2000" b="1" dirty="0">
                <a:latin typeface="楷体" pitchFamily="49" charset="-122"/>
                <a:ea typeface="楷体" pitchFamily="49" charset="-122"/>
              </a:rPr>
              <a:t>    我喜欢我家的小狗。</a:t>
            </a:r>
            <a:endParaRPr lang="zh-CN" altLang="en-US" sz="2000" b="1" dirty="0">
              <a:solidFill>
                <a:prstClr val="black"/>
              </a:solidFill>
              <a:latin typeface="楷体" pitchFamily="49" charset="-122"/>
              <a:ea typeface="楷体" pitchFamily="49" charset="-122"/>
            </a:endParaRPr>
          </a:p>
        </p:txBody>
      </p:sp>
      <p:cxnSp>
        <p:nvCxnSpPr>
          <p:cNvPr id="7" name="直接连接符 6"/>
          <p:cNvCxnSpPr/>
          <p:nvPr/>
        </p:nvCxnSpPr>
        <p:spPr>
          <a:xfrm flipH="1">
            <a:off x="6211888" y="627534"/>
            <a:ext cx="0" cy="4183063"/>
          </a:xfrm>
          <a:prstGeom prst="line">
            <a:avLst/>
          </a:prstGeom>
          <a:ln w="12700">
            <a:solidFill>
              <a:schemeClr val="accent3">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矩形 8"/>
          <p:cNvSpPr>
            <a:spLocks noChangeArrowheads="1"/>
          </p:cNvSpPr>
          <p:nvPr/>
        </p:nvSpPr>
        <p:spPr bwMode="auto">
          <a:xfrm>
            <a:off x="6300192" y="724510"/>
            <a:ext cx="28083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FF0000"/>
                </a:solidFill>
                <a:latin typeface="楷体" pitchFamily="49" charset="-122"/>
                <a:ea typeface="楷体" pitchFamily="49" charset="-122"/>
              </a:rPr>
              <a:t>❹</a:t>
            </a:r>
            <a:r>
              <a:rPr lang="zh-CN" altLang="en-US" sz="2000" b="1" dirty="0">
                <a:latin typeface="仿宋" pitchFamily="49" charset="-122"/>
                <a:ea typeface="仿宋" pitchFamily="49" charset="-122"/>
              </a:rPr>
              <a:t>写小狗吃东西时，抓住“猛地站起来”“一口接住”“高兴地跑去</a:t>
            </a:r>
          </a:p>
          <a:p>
            <a:r>
              <a:rPr lang="zh-CN" altLang="en-US" sz="2000" b="1" dirty="0">
                <a:latin typeface="仿宋" pitchFamily="49" charset="-122"/>
                <a:ea typeface="仿宋" pitchFamily="49" charset="-122"/>
              </a:rPr>
              <a:t>一边吃”这几个动作，表现出小狗的可爱。</a:t>
            </a:r>
          </a:p>
        </p:txBody>
      </p:sp>
      <p:sp>
        <p:nvSpPr>
          <p:cNvPr id="10" name="矩形 9"/>
          <p:cNvSpPr>
            <a:spLocks noChangeArrowheads="1"/>
          </p:cNvSpPr>
          <p:nvPr/>
        </p:nvSpPr>
        <p:spPr bwMode="auto">
          <a:xfrm>
            <a:off x="6372101" y="2427734"/>
            <a:ext cx="2592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FF0000"/>
                </a:solidFill>
                <a:latin typeface="仿宋" pitchFamily="49" charset="-122"/>
                <a:ea typeface="仿宋" pitchFamily="49" charset="-122"/>
              </a:rPr>
              <a:t>❺</a:t>
            </a:r>
            <a:r>
              <a:rPr lang="zh-CN" altLang="en-US" sz="2000" b="1" dirty="0">
                <a:latin typeface="仿宋" pitchFamily="49" charset="-122"/>
                <a:ea typeface="仿宋" pitchFamily="49" charset="-122"/>
              </a:rPr>
              <a:t>举例说明小狗记忆力很强，很懂事。</a:t>
            </a:r>
          </a:p>
        </p:txBody>
      </p:sp>
      <p:pic>
        <p:nvPicPr>
          <p:cNvPr id="1025" name="Picture 1" descr="C:\Users\Administrator\AppData\Roaming\Tencent\Users\1061713465\QQ\WinTemp\RichOle\8$OATA2F0IVSUM)KRMZ~R9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832" y="4207186"/>
            <a:ext cx="432048" cy="3807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6372200" y="3363838"/>
            <a:ext cx="2808312" cy="400110"/>
            <a:chOff x="6372200" y="3363838"/>
            <a:chExt cx="2808312" cy="400110"/>
          </a:xfrm>
        </p:grpSpPr>
        <p:sp>
          <p:nvSpPr>
            <p:cNvPr id="14" name="矩形 13"/>
            <p:cNvSpPr>
              <a:spLocks noChangeArrowheads="1"/>
            </p:cNvSpPr>
            <p:nvPr/>
          </p:nvSpPr>
          <p:spPr bwMode="auto">
            <a:xfrm>
              <a:off x="6588224" y="3363838"/>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仿宋" pitchFamily="49" charset="-122"/>
                  <a:ea typeface="仿宋" pitchFamily="49" charset="-122"/>
                </a:rPr>
                <a:t>总结全文，表达情感。</a:t>
              </a:r>
            </a:p>
          </p:txBody>
        </p:sp>
        <p:pic>
          <p:nvPicPr>
            <p:cNvPr id="15" name="Picture 1" descr="C:\Users\Administrator\AppData\Roaming\Tencent\Users\1061713465\QQ\WinTemp\RichOle\8$OATA2F0IVSUM)KRMZ~R9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00" y="3424640"/>
              <a:ext cx="384984" cy="33930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14348" y="1714494"/>
            <a:ext cx="7745514" cy="2576667"/>
          </a:xfrm>
          <a:prstGeom prst="rect">
            <a:avLst/>
          </a:prstGeom>
          <a:noFill/>
          <a:ln w="28575">
            <a:noFill/>
          </a:ln>
          <a:effectLst>
            <a:outerShdw blurRad="63500" sx="102000" sy="102000" algn="ctr" rotWithShape="0">
              <a:prstClr val="black">
                <a:alpha val="40000"/>
              </a:prstClr>
            </a:outerShdw>
          </a:effectLst>
        </p:spPr>
        <p:txBody>
          <a:bodyPr wrap="square" anchor="ctr">
            <a:spAutoFit/>
          </a:bodyPr>
          <a:lstStyle/>
          <a:p>
            <a:pPr indent="612000">
              <a:lnSpc>
                <a:spcPct val="150000"/>
              </a:lnSpc>
              <a:defRPr/>
            </a:pPr>
            <a:r>
              <a:rPr lang="zh-CN" altLang="en-US" sz="2800" b="1" dirty="0">
                <a:latin typeface="+mn-ea"/>
                <a:ea typeface="+mn-ea"/>
              </a:rPr>
              <a:t>本文作者能抓住小狗的外形、吃东西、记忆力很强和很懂事这几个方面，运用了比喻、拟人等修辞方法，写出了小狗的可爱，表达了作者的喜爱之情。</a:t>
            </a:r>
          </a:p>
        </p:txBody>
      </p:sp>
      <p:pic>
        <p:nvPicPr>
          <p:cNvPr id="10" name="Picture 8" descr="https://ss0.bdstatic.com/70cFvHSh_Q1YnxGkpoWK1HF6hhy/it/u=2420330119,3946864923&amp;fm=23&amp;gp=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999"/>
          <a:stretch>
            <a:fillRect/>
          </a:stretch>
        </p:blipFill>
        <p:spPr bwMode="auto">
          <a:xfrm>
            <a:off x="642910" y="658782"/>
            <a:ext cx="1287056" cy="10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928681" y="992696"/>
            <a:ext cx="143981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总评：</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istrator\AppData\Roaming\Tencent\Users\541737432\QQ\WinTemp\RichOle\HTHU4RR$VC3OEWCV)[ZT7GI.png"/>
          <p:cNvPicPr>
            <a:picLocks noChangeAspect="1" noChangeArrowheads="1"/>
          </p:cNvPicPr>
          <p:nvPr/>
        </p:nvPicPr>
        <p:blipFill>
          <a:blip r:embed="rId2"/>
          <a:srcRect/>
          <a:stretch>
            <a:fillRect/>
          </a:stretch>
        </p:blipFill>
        <p:spPr bwMode="auto">
          <a:xfrm>
            <a:off x="4788024" y="1215800"/>
            <a:ext cx="3673548" cy="2724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57" name="Picture 1" descr="C:\Users\Administrator\AppData\Roaming\Tencent\Users\541737432\QQ\WinTemp\RichOle\A}9`YR[$0M$[11D5`]$AU$B.png"/>
          <p:cNvPicPr>
            <a:picLocks noChangeAspect="1" noChangeArrowheads="1"/>
          </p:cNvPicPr>
          <p:nvPr/>
        </p:nvPicPr>
        <p:blipFill>
          <a:blip r:embed="rId3"/>
          <a:srcRect/>
          <a:stretch>
            <a:fillRect/>
          </a:stretch>
        </p:blipFill>
        <p:spPr bwMode="auto">
          <a:xfrm>
            <a:off x="717768" y="1223302"/>
            <a:ext cx="3710216" cy="271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1" name="Picture 3" descr="C:\Users\Administrator\AppData\Roaming\Tencent\Users\541737432\QQ\WinTemp\RichOle\]AC~6@_JY{_06W(ZP~(}Q%W.png"/>
          <p:cNvPicPr>
            <a:picLocks noChangeAspect="1" noChangeArrowheads="1"/>
          </p:cNvPicPr>
          <p:nvPr/>
        </p:nvPicPr>
        <p:blipFill>
          <a:blip r:embed="rId4"/>
          <a:srcRect/>
          <a:stretch>
            <a:fillRect/>
          </a:stretch>
        </p:blipFill>
        <p:spPr bwMode="auto">
          <a:xfrm>
            <a:off x="2490732" y="853174"/>
            <a:ext cx="4134066" cy="3603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34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500" fill="hold"/>
                                        <p:tgtEl>
                                          <p:spTgt spid="19457"/>
                                        </p:tgtEl>
                                        <p:attrNameLst>
                                          <p:attrName>ppt_w</p:attrName>
                                        </p:attrNameLst>
                                      </p:cBhvr>
                                      <p:tavLst>
                                        <p:tav tm="0">
                                          <p:val>
                                            <p:fltVal val="0"/>
                                          </p:val>
                                        </p:tav>
                                        <p:tav tm="100000">
                                          <p:val>
                                            <p:strVal val="#ppt_w"/>
                                          </p:val>
                                        </p:tav>
                                      </p:tavLst>
                                    </p:anim>
                                    <p:anim calcmode="lin" valueType="num">
                                      <p:cBhvr>
                                        <p:cTn id="8" dur="500" fill="hold"/>
                                        <p:tgtEl>
                                          <p:spTgt spid="1945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p:cTn id="11" dur="500" fill="hold"/>
                                        <p:tgtEl>
                                          <p:spTgt spid="19458"/>
                                        </p:tgtEl>
                                        <p:attrNameLst>
                                          <p:attrName>ppt_w</p:attrName>
                                        </p:attrNameLst>
                                      </p:cBhvr>
                                      <p:tavLst>
                                        <p:tav tm="0">
                                          <p:val>
                                            <p:fltVal val="0"/>
                                          </p:val>
                                        </p:tav>
                                        <p:tav tm="100000">
                                          <p:val>
                                            <p:strVal val="#ppt_w"/>
                                          </p:val>
                                        </p:tav>
                                      </p:tavLst>
                                    </p:anim>
                                    <p:anim calcmode="lin" valueType="num">
                                      <p:cBhvr>
                                        <p:cTn id="12" dur="500" fill="hold"/>
                                        <p:tgtEl>
                                          <p:spTgt spid="1945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7651"/>
                                        </p:tgtEl>
                                        <p:attrNameLst>
                                          <p:attrName>style.visibility</p:attrName>
                                        </p:attrNameLst>
                                      </p:cBhvr>
                                      <p:to>
                                        <p:strVal val="visible"/>
                                      </p:to>
                                    </p:set>
                                    <p:anim calcmode="lin" valueType="num">
                                      <p:cBhvr>
                                        <p:cTn id="17" dur="500" fill="hold"/>
                                        <p:tgtEl>
                                          <p:spTgt spid="27651"/>
                                        </p:tgtEl>
                                        <p:attrNameLst>
                                          <p:attrName>ppt_w</p:attrName>
                                        </p:attrNameLst>
                                      </p:cBhvr>
                                      <p:tavLst>
                                        <p:tav tm="0">
                                          <p:val>
                                            <p:fltVal val="0"/>
                                          </p:val>
                                        </p:tav>
                                        <p:tav tm="100000">
                                          <p:val>
                                            <p:strVal val="#ppt_w"/>
                                          </p:val>
                                        </p:tav>
                                      </p:tavLst>
                                    </p:anim>
                                    <p:anim calcmode="lin" valueType="num">
                                      <p:cBhvr>
                                        <p:cTn id="18" dur="500" fill="hold"/>
                                        <p:tgtEl>
                                          <p:spTgt spid="276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Administrator\AppData\Roaming\Tencent\Users\541737432\QQ\WinTemp\RichOle\FC`5B~XFCPM7)~J{ZSPFNG6.png"/>
          <p:cNvPicPr>
            <a:picLocks noChangeAspect="1" noChangeArrowheads="1"/>
          </p:cNvPicPr>
          <p:nvPr/>
        </p:nvPicPr>
        <p:blipFill>
          <a:blip r:embed="rId2"/>
          <a:srcRect/>
          <a:stretch>
            <a:fillRect/>
          </a:stretch>
        </p:blipFill>
        <p:spPr bwMode="auto">
          <a:xfrm>
            <a:off x="683568" y="1357304"/>
            <a:ext cx="3424464" cy="2874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4" name="Picture 2" descr="C:\Users\Administrator\AppData\Roaming\Tencent\Users\541737432\QQ\WinTemp\RichOle\166NWI{SBX)TG([$5A}R{M2.png"/>
          <p:cNvPicPr>
            <a:picLocks noChangeAspect="1" noChangeArrowheads="1"/>
          </p:cNvPicPr>
          <p:nvPr/>
        </p:nvPicPr>
        <p:blipFill>
          <a:blip r:embed="rId3"/>
          <a:srcRect/>
          <a:stretch>
            <a:fillRect/>
          </a:stretch>
        </p:blipFill>
        <p:spPr bwMode="auto">
          <a:xfrm>
            <a:off x="4716016" y="1347614"/>
            <a:ext cx="3874941" cy="2802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5" name="Picture 3" descr="C:\Users\Administrator\AppData\Roaming\Tencent\Users\541737432\QQ\WinTemp\RichOle\8XE4BENA~Y6C(7401X`2SVX.png"/>
          <p:cNvPicPr>
            <a:picLocks noChangeAspect="1" noChangeArrowheads="1"/>
          </p:cNvPicPr>
          <p:nvPr/>
        </p:nvPicPr>
        <p:blipFill>
          <a:blip r:embed="rId4"/>
          <a:srcRect/>
          <a:stretch>
            <a:fillRect/>
          </a:stretch>
        </p:blipFill>
        <p:spPr bwMode="auto">
          <a:xfrm>
            <a:off x="2051720" y="915566"/>
            <a:ext cx="4817790" cy="3528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p:cTn id="7" dur="500" fill="hold"/>
                                        <p:tgtEl>
                                          <p:spTgt spid="18433"/>
                                        </p:tgtEl>
                                        <p:attrNameLst>
                                          <p:attrName>ppt_w</p:attrName>
                                        </p:attrNameLst>
                                      </p:cBhvr>
                                      <p:tavLst>
                                        <p:tav tm="0">
                                          <p:val>
                                            <p:fltVal val="0"/>
                                          </p:val>
                                        </p:tav>
                                        <p:tav tm="100000">
                                          <p:val>
                                            <p:strVal val="#ppt_w"/>
                                          </p:val>
                                        </p:tav>
                                      </p:tavLst>
                                    </p:anim>
                                    <p:anim calcmode="lin" valueType="num">
                                      <p:cBhvr>
                                        <p:cTn id="8" dur="500" fill="hold"/>
                                        <p:tgtEl>
                                          <p:spTgt spid="184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500" fill="hold"/>
                                        <p:tgtEl>
                                          <p:spTgt spid="18434"/>
                                        </p:tgtEl>
                                        <p:attrNameLst>
                                          <p:attrName>ppt_w</p:attrName>
                                        </p:attrNameLst>
                                      </p:cBhvr>
                                      <p:tavLst>
                                        <p:tav tm="0">
                                          <p:val>
                                            <p:fltVal val="0"/>
                                          </p:val>
                                        </p:tav>
                                        <p:tav tm="100000">
                                          <p:val>
                                            <p:strVal val="#ppt_w"/>
                                          </p:val>
                                        </p:tav>
                                      </p:tavLst>
                                    </p:anim>
                                    <p:anim calcmode="lin" valueType="num">
                                      <p:cBhvr>
                                        <p:cTn id="12"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dissolve">
                                      <p:cBhvr>
                                        <p:cTn id="1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573612" y="713936"/>
            <a:ext cx="4390876" cy="40756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66700" rtl="0">
              <a:lnSpc>
                <a:spcPct val="150000"/>
              </a:lnSpc>
            </a:pPr>
            <a:r>
              <a:rPr lang="zh-CN" altLang="en-US" sz="2200" b="1" dirty="0">
                <a:latin typeface="+mj-ea"/>
                <a:ea typeface="+mj-ea"/>
                <a:cs typeface="宋体" pitchFamily="2" charset="-122"/>
              </a:rPr>
              <a:t>  有时，我们需要向别人介绍自己的动物朋友。选择上面的一个情境或者自己创设一个，向别人介绍你的动物朋友。如果你没有养过动物，也可以写写你熟悉的。写之前想一想，你打算从哪些方面介绍它，它在这些方面有着怎样的特点。</a:t>
            </a:r>
            <a:endParaRPr kumimoji="0" lang="zh-CN" altLang="en-US" sz="2200" b="1" i="0" u="none" strike="noStrike" cap="none" normalizeH="0" baseline="0" dirty="0">
              <a:ln>
                <a:noFill/>
              </a:ln>
              <a:solidFill>
                <a:schemeClr val="tx1"/>
              </a:solidFill>
              <a:effectLst/>
              <a:latin typeface="+mj-ea"/>
              <a:ea typeface="+mj-ea"/>
              <a:cs typeface="宋体" pitchFamily="2" charset="-12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08570"/>
            <a:ext cx="30607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9" name="Picture 1" descr="C:\Users\Administrator\AppData\Roaming\Tencent\Users\541737432\QQ\WinTemp\RichOle\UO0`12T``DIDFB03{94YRGN.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216896" y="915566"/>
            <a:ext cx="4355104" cy="3435359"/>
          </a:xfrm>
          <a:prstGeom prst="rect">
            <a:avLst/>
          </a:prstGeom>
          <a:ln>
            <a:noFill/>
          </a:ln>
          <a:effectLst>
            <a:softEdge rad="112500"/>
          </a:effectLst>
        </p:spPr>
      </p:pic>
    </p:spTree>
    <p:extLst>
      <p:ext uri="{BB962C8B-B14F-4D97-AF65-F5344CB8AC3E}">
        <p14:creationId xmlns:p14="http://schemas.microsoft.com/office/powerpoint/2010/main" val="11734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wipe(left)">
                                      <p:cBhvr>
                                        <p:cTn id="7"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28596" y="1236197"/>
            <a:ext cx="8286808" cy="36215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rtl="0">
              <a:lnSpc>
                <a:spcPct val="140000"/>
              </a:lnSpc>
            </a:pPr>
            <a:r>
              <a:rPr lang="zh-CN" altLang="en-US" sz="2800" b="1" dirty="0">
                <a:latin typeface="+mj-ea"/>
                <a:ea typeface="+mj-ea"/>
                <a:cs typeface="Times New Roman" pitchFamily="18" charset="0"/>
              </a:rPr>
              <a:t> “我的动物朋友”要求我们写一个小动物，写的时候要学习本单元学到的方法：抓住动物的外形特点和生活习性，做到观察仔细，想象丰富合理，表达具体生动。还可以写自己了解的动物的趣事，抓住富有情趣的细节，进行生动的描写，并真挚的表达感情。</a:t>
            </a:r>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633" b="20748"/>
          <a:stretch/>
        </p:blipFill>
        <p:spPr bwMode="auto">
          <a:xfrm>
            <a:off x="3041650" y="-20538"/>
            <a:ext cx="3060700" cy="7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1"/>
          <p:cNvSpPr>
            <a:spLocks noChangeArrowheads="1"/>
          </p:cNvSpPr>
          <p:nvPr/>
        </p:nvSpPr>
        <p:spPr bwMode="auto">
          <a:xfrm>
            <a:off x="1142976" y="642924"/>
            <a:ext cx="7534050" cy="662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50000"/>
              </a:lnSpc>
              <a:spcBef>
                <a:spcPct val="0"/>
              </a:spcBef>
              <a:spcAft>
                <a:spcPct val="0"/>
              </a:spcAft>
              <a:buClrTx/>
              <a:buSzTx/>
              <a:buFontTx/>
              <a:buNone/>
              <a:tabLst/>
            </a:pPr>
            <a:r>
              <a:rPr kumimoji="0" lang="zh-CN" altLang="en-US" sz="2800" b="1" i="0" u="none" strike="noStrike" cap="none" normalizeH="0" baseline="0" dirty="0">
                <a:ln>
                  <a:noFill/>
                </a:ln>
                <a:solidFill>
                  <a:srgbClr val="0000FF"/>
                </a:solidFill>
                <a:effectLst/>
                <a:latin typeface="微软雅黑" pitchFamily="34" charset="-122"/>
                <a:ea typeface="微软雅黑" pitchFamily="34" charset="-122"/>
                <a:cs typeface="宋体" pitchFamily="2" charset="-122"/>
              </a:rPr>
              <a:t>说说本次习作对我们提出了哪些要求？ </a:t>
            </a:r>
            <a:endParaRPr kumimoji="0" lang="zh-CN" sz="2800" b="1" i="0" u="none" strike="noStrike" cap="none" normalizeH="0" baseline="0" dirty="0">
              <a:ln>
                <a:noFill/>
              </a:ln>
              <a:solidFill>
                <a:srgbClr val="0000FF"/>
              </a:solidFill>
              <a:effectLst/>
              <a:latin typeface="微软雅黑" pitchFamily="34" charset="-122"/>
              <a:ea typeface="微软雅黑" pitchFamily="34"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Effect transition="in" filter="randombar(horizontal)">
                                      <p:cBhvr>
                                        <p:cTn id="7" dur="500"/>
                                        <p:tgtEl>
                                          <p:spTgt spid="6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3" descr="C:\Users\Administrator\Desktop\17e1884f61f242d2a7c5ee365a480b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23928" y="1506587"/>
            <a:ext cx="210319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633" b="26700"/>
          <a:stretch/>
        </p:blipFill>
        <p:spPr bwMode="auto">
          <a:xfrm>
            <a:off x="3041650" y="0"/>
            <a:ext cx="3060700" cy="66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15816" y="2305779"/>
            <a:ext cx="1152128"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圆角矩形标注 35"/>
          <p:cNvSpPr/>
          <p:nvPr/>
        </p:nvSpPr>
        <p:spPr>
          <a:xfrm>
            <a:off x="5857884" y="763169"/>
            <a:ext cx="2714644" cy="1448541"/>
          </a:xfrm>
          <a:prstGeom prst="wedgeRoundRectCallout">
            <a:avLst>
              <a:gd name="adj1" fmla="val -64062"/>
              <a:gd name="adj2" fmla="val 45283"/>
              <a:gd name="adj3" fmla="val 16667"/>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选材时要注意选择自己熟悉的动物，要抓住动物的显著特征来写。</a:t>
            </a:r>
          </a:p>
        </p:txBody>
      </p:sp>
      <p:sp>
        <p:nvSpPr>
          <p:cNvPr id="38" name="圆角矩形标注 37"/>
          <p:cNvSpPr/>
          <p:nvPr/>
        </p:nvSpPr>
        <p:spPr>
          <a:xfrm>
            <a:off x="500034" y="1357304"/>
            <a:ext cx="2288367" cy="1408112"/>
          </a:xfrm>
          <a:prstGeom prst="wedgeRoundRectCallout">
            <a:avLst>
              <a:gd name="adj1" fmla="val 55470"/>
              <a:gd name="adj2" fmla="val 40102"/>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       如何把动物朋友介绍给别人呢？</a:t>
            </a:r>
          </a:p>
        </p:txBody>
      </p:sp>
      <p:sp>
        <p:nvSpPr>
          <p:cNvPr id="9" name="圆角矩形标注 8"/>
          <p:cNvSpPr/>
          <p:nvPr/>
        </p:nvSpPr>
        <p:spPr>
          <a:xfrm>
            <a:off x="5724128" y="3229512"/>
            <a:ext cx="3106034" cy="1214446"/>
          </a:xfrm>
          <a:prstGeom prst="wedgeRoundRectCallout">
            <a:avLst>
              <a:gd name="adj1" fmla="val -65050"/>
              <a:gd name="adj2" fmla="val -32152"/>
              <a:gd name="adj3" fmla="val 16667"/>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rtl="0"/>
            <a:r>
              <a:rPr lang="en-US" altLang="zh-CN" sz="2400" b="1" dirty="0">
                <a:solidFill>
                  <a:schemeClr val="tx1"/>
                </a:solidFill>
              </a:rPr>
              <a:t>1.</a:t>
            </a:r>
            <a:r>
              <a:rPr lang="zh-CN" altLang="en-US" sz="2400" b="1" dirty="0">
                <a:solidFill>
                  <a:schemeClr val="tx1"/>
                </a:solidFill>
              </a:rPr>
              <a:t>抓动物的外形特点。 </a:t>
            </a:r>
            <a:r>
              <a:rPr lang="en-US" altLang="zh-CN" sz="2400" b="1" dirty="0">
                <a:solidFill>
                  <a:schemeClr val="tx1"/>
                </a:solidFill>
              </a:rPr>
              <a:t>2.</a:t>
            </a:r>
            <a:r>
              <a:rPr lang="zh-CN" altLang="en-US" sz="2400" b="1" dirty="0">
                <a:solidFill>
                  <a:schemeClr val="tx1"/>
                </a:solidFill>
              </a:rPr>
              <a:t>写动物的生活习性。</a:t>
            </a:r>
          </a:p>
          <a:p>
            <a:pPr defTabSz="457200" rtl="0"/>
            <a:r>
              <a:rPr lang="en-US" altLang="zh-CN" sz="2400" b="1" dirty="0">
                <a:solidFill>
                  <a:schemeClr val="tx1"/>
                </a:solidFill>
              </a:rPr>
              <a:t>3.</a:t>
            </a:r>
            <a:r>
              <a:rPr lang="zh-CN" altLang="en-US" sz="2400" b="1" dirty="0">
                <a:solidFill>
                  <a:schemeClr val="tx1"/>
                </a:solidFill>
              </a:rPr>
              <a:t>写动物的趣事。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555776" y="3000378"/>
            <a:ext cx="1152128"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矩形 12"/>
          <p:cNvSpPr/>
          <p:nvPr/>
        </p:nvSpPr>
        <p:spPr>
          <a:xfrm>
            <a:off x="467544" y="766557"/>
            <a:ext cx="7786742" cy="657872"/>
          </a:xfrm>
          <a:prstGeom prst="rect">
            <a:avLst/>
          </a:prstGeom>
          <a:noFill/>
          <a:ln w="9525">
            <a:noFill/>
          </a:ln>
        </p:spPr>
        <p:txBody>
          <a:bodyPr wrap="square">
            <a:spAutoFit/>
          </a:bodyPr>
          <a:lstStyle/>
          <a:p>
            <a:pPr>
              <a:lnSpc>
                <a:spcPct val="150000"/>
              </a:lnSpc>
            </a:pPr>
            <a:r>
              <a:rPr lang="en-US" sz="2800" b="1" dirty="0">
                <a:solidFill>
                  <a:srgbClr val="0066FF"/>
                </a:solidFill>
                <a:latin typeface="微软雅黑" pitchFamily="34" charset="-122"/>
                <a:ea typeface="微软雅黑" pitchFamily="34" charset="-122"/>
              </a:rPr>
              <a:t> 1</a:t>
            </a:r>
            <a:r>
              <a:rPr lang="en-US" altLang="zh-CN" sz="2800" b="1" dirty="0">
                <a:solidFill>
                  <a:srgbClr val="0066FF"/>
                </a:solidFill>
                <a:latin typeface="微软雅黑" pitchFamily="34" charset="-122"/>
                <a:ea typeface="微软雅黑" pitchFamily="34" charset="-122"/>
              </a:rPr>
              <a:t>.</a:t>
            </a:r>
            <a:r>
              <a:rPr lang="zh-CN" altLang="en-US" sz="2800" b="1" dirty="0">
                <a:solidFill>
                  <a:srgbClr val="0066FF"/>
                </a:solidFill>
                <a:latin typeface="微软雅黑" pitchFamily="34" charset="-122"/>
                <a:ea typeface="微软雅黑" pitchFamily="34" charset="-122"/>
              </a:rPr>
              <a:t>抓特点，写外形。</a:t>
            </a: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169" b="25533"/>
          <a:stretch/>
        </p:blipFill>
        <p:spPr bwMode="auto">
          <a:xfrm>
            <a:off x="3041650" y="3419"/>
            <a:ext cx="3060700" cy="6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圆角矩形标注 27"/>
          <p:cNvSpPr/>
          <p:nvPr/>
        </p:nvSpPr>
        <p:spPr>
          <a:xfrm>
            <a:off x="428596" y="1785796"/>
            <a:ext cx="2199188" cy="1143144"/>
          </a:xfrm>
          <a:prstGeom prst="wedgeRoundRectCallout">
            <a:avLst>
              <a:gd name="adj1" fmla="val 47792"/>
              <a:gd name="adj2" fmla="val 60853"/>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    外形应该怎样去写呢？</a:t>
            </a:r>
          </a:p>
        </p:txBody>
      </p:sp>
      <p:sp>
        <p:nvSpPr>
          <p:cNvPr id="29" name="圆角矩形标注 28"/>
          <p:cNvSpPr/>
          <p:nvPr/>
        </p:nvSpPr>
        <p:spPr>
          <a:xfrm>
            <a:off x="5508104" y="1176621"/>
            <a:ext cx="3345122" cy="2547257"/>
          </a:xfrm>
          <a:prstGeom prst="wedgeRoundRectCallout">
            <a:avLst>
              <a:gd name="adj1" fmla="val -71767"/>
              <a:gd name="adj2" fmla="val -3316"/>
              <a:gd name="adj3" fmla="val 16667"/>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写外形时，要抓住外形中有特色的地方写，眼睛有特色，就重点写眼睛，鼻子有特色，就着重写鼻子。千万不能什么都写，面面俱到。</a:t>
            </a:r>
          </a:p>
        </p:txBody>
      </p:sp>
      <p:pic>
        <p:nvPicPr>
          <p:cNvPr id="32" name="Picture 13" descr="C:\Users\Administrator\Desktop\17e1884f61f242d2a7c5ee365a480b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19872" y="2285998"/>
            <a:ext cx="210319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2"/>
          <p:cNvSpPr/>
          <p:nvPr/>
        </p:nvSpPr>
        <p:spPr>
          <a:xfrm>
            <a:off x="457666" y="699542"/>
            <a:ext cx="7786742" cy="830997"/>
          </a:xfrm>
          <a:prstGeom prst="rect">
            <a:avLst/>
          </a:prstGeom>
          <a:noFill/>
          <a:ln w="9525">
            <a:noFill/>
          </a:ln>
        </p:spPr>
        <p:txBody>
          <a:bodyPr wrap="square">
            <a:spAutoFit/>
          </a:bodyPr>
          <a:lstStyle/>
          <a:p>
            <a:pPr>
              <a:lnSpc>
                <a:spcPct val="150000"/>
              </a:lnSpc>
            </a:pPr>
            <a:r>
              <a:rPr lang="en-US" altLang="zh-CN" sz="3200" b="1" dirty="0">
                <a:solidFill>
                  <a:srgbClr val="0066FF"/>
                </a:solidFill>
                <a:latin typeface="微软雅黑" pitchFamily="34" charset="-122"/>
                <a:ea typeface="微软雅黑" pitchFamily="34" charset="-122"/>
              </a:rPr>
              <a:t>2.</a:t>
            </a:r>
            <a:r>
              <a:rPr lang="zh-CN" altLang="en-US" sz="3200" b="1" dirty="0">
                <a:solidFill>
                  <a:srgbClr val="0066FF"/>
                </a:solidFill>
                <a:latin typeface="微软雅黑" pitchFamily="34" charset="-122"/>
                <a:ea typeface="微软雅黑" pitchFamily="34" charset="-122"/>
              </a:rPr>
              <a:t>抓习性，显性格。</a:t>
            </a:r>
          </a:p>
        </p:txBody>
      </p:sp>
      <p:pic>
        <p:nvPicPr>
          <p:cNvPr id="22" name="Picture 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555776" y="3071816"/>
            <a:ext cx="1152128"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descr="C:\Users\Administrator\Desktop\17e1884f61f242d2a7c5ee365a480b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04914" y="2357436"/>
            <a:ext cx="210319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圆角矩形标注 23"/>
          <p:cNvSpPr/>
          <p:nvPr/>
        </p:nvSpPr>
        <p:spPr>
          <a:xfrm>
            <a:off x="642910" y="2000246"/>
            <a:ext cx="2143140" cy="1143008"/>
          </a:xfrm>
          <a:prstGeom prst="wedgeRoundRectCallout">
            <a:avLst>
              <a:gd name="adj1" fmla="val 59206"/>
              <a:gd name="adj2" fmla="val 44399"/>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   如何表现它的一些特点呢？</a:t>
            </a:r>
          </a:p>
        </p:txBody>
      </p:sp>
      <p:sp>
        <p:nvSpPr>
          <p:cNvPr id="25" name="圆角矩形标注 24"/>
          <p:cNvSpPr/>
          <p:nvPr/>
        </p:nvSpPr>
        <p:spPr>
          <a:xfrm>
            <a:off x="5364088" y="1131590"/>
            <a:ext cx="3433584" cy="1868218"/>
          </a:xfrm>
          <a:prstGeom prst="wedgeRoundRectCallout">
            <a:avLst>
              <a:gd name="adj1" fmla="val -65632"/>
              <a:gd name="adj2" fmla="val 51954"/>
              <a:gd name="adj3" fmla="val 16667"/>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描写行为可以结合动物的动作、神态进行描写。动作描写要写出连贯的动作，准确运用动词描写动物的习性。</a:t>
            </a:r>
          </a:p>
        </p:txBody>
      </p:sp>
    </p:spTree>
    <p:extLst>
      <p:ext uri="{BB962C8B-B14F-4D97-AF65-F5344CB8AC3E}">
        <p14:creationId xmlns:p14="http://schemas.microsoft.com/office/powerpoint/2010/main" val="25850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2"/>
          <p:cNvSpPr/>
          <p:nvPr/>
        </p:nvSpPr>
        <p:spPr>
          <a:xfrm>
            <a:off x="457666" y="699542"/>
            <a:ext cx="7786742" cy="738664"/>
          </a:xfrm>
          <a:prstGeom prst="rect">
            <a:avLst/>
          </a:prstGeom>
          <a:noFill/>
          <a:ln w="9525">
            <a:noFill/>
          </a:ln>
        </p:spPr>
        <p:txBody>
          <a:bodyPr wrap="square">
            <a:spAutoFit/>
          </a:bodyPr>
          <a:lstStyle/>
          <a:p>
            <a:pPr>
              <a:lnSpc>
                <a:spcPct val="150000"/>
              </a:lnSpc>
            </a:pPr>
            <a:r>
              <a:rPr lang="en-US" altLang="zh-CN" sz="3200" b="1" dirty="0">
                <a:solidFill>
                  <a:srgbClr val="0066FF"/>
                </a:solidFill>
                <a:latin typeface="微软雅黑" pitchFamily="34" charset="-122"/>
                <a:ea typeface="微软雅黑" pitchFamily="34" charset="-122"/>
              </a:rPr>
              <a:t>3.</a:t>
            </a:r>
            <a:r>
              <a:rPr lang="zh-CN" altLang="en-US" sz="3200" b="1" dirty="0">
                <a:solidFill>
                  <a:srgbClr val="0066FF"/>
                </a:solidFill>
                <a:latin typeface="微软雅黑" pitchFamily="34" charset="-122"/>
                <a:ea typeface="微软雅黑" pitchFamily="34" charset="-122"/>
              </a:rPr>
              <a:t>抓趣事，表情感。</a:t>
            </a:r>
          </a:p>
        </p:txBody>
      </p:sp>
      <p:pic>
        <p:nvPicPr>
          <p:cNvPr id="22" name="Picture 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411760" y="3071816"/>
            <a:ext cx="1152128"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descr="C:\Users\Administrator\Desktop\17e1884f61f242d2a7c5ee365a480b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19872" y="2357436"/>
            <a:ext cx="210319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圆角矩形标注 23"/>
          <p:cNvSpPr/>
          <p:nvPr/>
        </p:nvSpPr>
        <p:spPr>
          <a:xfrm>
            <a:off x="714348" y="1995686"/>
            <a:ext cx="2071702" cy="1147568"/>
          </a:xfrm>
          <a:prstGeom prst="wedgeRoundRectCallout">
            <a:avLst>
              <a:gd name="adj1" fmla="val 30108"/>
              <a:gd name="adj2" fmla="val 60999"/>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写动物时我们还要注意什么？</a:t>
            </a:r>
          </a:p>
        </p:txBody>
      </p:sp>
      <p:sp>
        <p:nvSpPr>
          <p:cNvPr id="25" name="圆角矩形标注 24"/>
          <p:cNvSpPr/>
          <p:nvPr/>
        </p:nvSpPr>
        <p:spPr>
          <a:xfrm>
            <a:off x="5580112" y="1135670"/>
            <a:ext cx="3345122" cy="2516200"/>
          </a:xfrm>
          <a:prstGeom prst="wedgeRoundRectCallout">
            <a:avLst>
              <a:gd name="adj1" fmla="val -75123"/>
              <a:gd name="adj2" fmla="val -538"/>
              <a:gd name="adj3" fmla="val 16667"/>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rtl="0"/>
            <a:r>
              <a:rPr lang="zh-CN" altLang="en-US" sz="2400" b="1" dirty="0">
                <a:solidFill>
                  <a:schemeClr val="tx1"/>
                </a:solidFill>
              </a:rPr>
              <a:t>如果留心观察，就会发现许多发生在动物身上的事情，写的时候应该选择有意思的事情，这样才能吸引读者，同事更能表达出自己的情感。</a:t>
            </a:r>
          </a:p>
        </p:txBody>
      </p:sp>
    </p:spTree>
    <p:extLst>
      <p:ext uri="{BB962C8B-B14F-4D97-AF65-F5344CB8AC3E}">
        <p14:creationId xmlns:p14="http://schemas.microsoft.com/office/powerpoint/2010/main" val="25850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animBg="1"/>
      <p:bldP spid="25"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3030</TotalTime>
  <Words>1080</Words>
  <Application>Microsoft Office PowerPoint</Application>
  <PresentationFormat>全屏显示(16:9)</PresentationFormat>
  <Paragraphs>45</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等线</vt:lpstr>
      <vt:lpstr>等线 Light</vt:lpstr>
      <vt:lpstr>仿宋</vt:lpstr>
      <vt:lpstr>黑体</vt:lpstr>
      <vt:lpstr>楷体</vt:lpstr>
      <vt:lpstr>宋体</vt:lpstr>
      <vt:lpstr>微软雅黑</vt:lpstr>
      <vt:lpstr>Arial</vt:lpstr>
      <vt:lpstr>Calibri</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187</cp:revision>
  <dcterms:created xsi:type="dcterms:W3CDTF">2016-06-30T08:45:07Z</dcterms:created>
  <dcterms:modified xsi:type="dcterms:W3CDTF">2020-01-09T10:44:17Z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