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notesMasterIdLst>
    <p:notesMasterId r:id="rId26"/>
  </p:notesMasterIdLst>
  <p:sldIdLst>
    <p:sldId id="565" r:id="rId2"/>
    <p:sldId id="567" r:id="rId3"/>
    <p:sldId id="610" r:id="rId4"/>
    <p:sldId id="611" r:id="rId5"/>
    <p:sldId id="612" r:id="rId6"/>
    <p:sldId id="614" r:id="rId7"/>
    <p:sldId id="615" r:id="rId8"/>
    <p:sldId id="616" r:id="rId9"/>
    <p:sldId id="617" r:id="rId10"/>
    <p:sldId id="613" r:id="rId11"/>
    <p:sldId id="618" r:id="rId12"/>
    <p:sldId id="620" r:id="rId13"/>
    <p:sldId id="621" r:id="rId14"/>
    <p:sldId id="622" r:id="rId15"/>
    <p:sldId id="574" r:id="rId16"/>
    <p:sldId id="599" r:id="rId17"/>
    <p:sldId id="600" r:id="rId18"/>
    <p:sldId id="598" r:id="rId19"/>
    <p:sldId id="627" r:id="rId20"/>
    <p:sldId id="623" r:id="rId21"/>
    <p:sldId id="552" r:id="rId22"/>
    <p:sldId id="624" r:id="rId23"/>
    <p:sldId id="585" r:id="rId24"/>
    <p:sldId id="590" r:id="rId25"/>
  </p:sldIdLst>
  <p:sldSz cx="9144000" cy="5143500" type="screen16x9"/>
  <p:notesSz cx="6858000" cy="9144000"/>
  <p:defaultTextStyle>
    <a:defPPr>
      <a:defRPr lang="zh-CN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FF"/>
    <a:srgbClr val="3333FF"/>
    <a:srgbClr val="00FFFF"/>
    <a:srgbClr val="0000FF"/>
    <a:srgbClr val="0066FF"/>
    <a:srgbClr val="FFFF66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7"/>
    <p:restoredTop sz="85146"/>
  </p:normalViewPr>
  <p:slideViewPr>
    <p:cSldViewPr snapToGrid="0" snapToObjects="1" showGuides="1">
      <p:cViewPr varScale="1">
        <p:scale>
          <a:sx n="151" d="100"/>
          <a:sy n="151" d="100"/>
        </p:scale>
        <p:origin x="522" y="150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  <a:pPr lvl="0" algn="r" eaLnBrk="1" hangingPunct="1">
                <a:buChar char="•"/>
              </a:pPr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428787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29143C-03A3-45EE-9374-4EED20C86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2FAC80-2CD5-492A-B6D8-909A6DB00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9D9409-44FB-4970-853A-C189A95B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703B-EF88-4DE6-8354-001E696B964C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E256C6-92DE-4EAE-80A6-6F8F2588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B167AE-07A6-42BF-B6E6-0ADEB189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2BF9-A28F-480E-A301-C5358D9F2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2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B9A026-5D13-4D30-B231-8EEECA9E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21B28C-92C0-4B3D-BFCE-35F95CEA9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7C928-ED9F-4DE9-9A82-B9FB3DD1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703B-EF88-4DE6-8354-001E696B964C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9FF1B4-7C15-4292-ABEE-9162C9D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F2AAF5-7A39-48DB-A8ED-93B6A1F1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2BF9-A28F-480E-A301-C5358D9F2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61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8A662ED-7EFD-4159-A80F-CF47F3380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FB2C82-F13C-46E4-9EAC-846E7A7F3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BD5A64-1ADD-4F49-832F-4DA9674A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703B-EF88-4DE6-8354-001E696B964C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C7A7B3-915F-45C0-B72B-6093CF86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AB7913-976B-4244-8C07-E27F70D6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2BF9-A28F-480E-A301-C5358D9F2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09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36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B220C-91FE-4BFB-A3C0-FF1C6623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9A1A40-841C-4320-B9E7-C2FF9FA15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384AE6-FBE0-47B1-961F-668E6630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703B-EF88-4DE6-8354-001E696B964C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8CB2E0-3987-4F5C-9BDD-A9994AD0E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841F8C-48F5-4A80-97BC-7014E127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2BF9-A28F-480E-A301-C5358D9F2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0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5F7731-FC82-4BC5-8814-8CF54FCB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F141FF-BD93-4028-92AF-008A53C79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A8F5D5-B062-417F-AD62-A4345AE1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703B-EF88-4DE6-8354-001E696B964C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2743AE-BE20-4739-8DE9-F504C577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77E4F-328B-479F-A224-B8E467AD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2BF9-A28F-480E-A301-C5358D9F2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3D940B-E8E2-4886-B976-4AF46C42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3EF911-D503-466F-8B50-4F7DF7B4E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14B68C-BB9D-4401-8A09-322D38B45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945640-0598-403B-9095-0D52674F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703B-EF88-4DE6-8354-001E696B964C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8F42CA-BAB8-4726-8D6F-309A8100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D4E247-8881-4F80-8CA2-10035339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2BF9-A28F-480E-A301-C5358D9F2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5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54A8CF-766F-4F56-BC95-162FBDF5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1458F8-55CA-43BA-B60C-5E8CBFC08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3949B2-3D6F-44E2-8C81-C23D51C83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81E48B4-D886-44A1-B8C0-AD7183F5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7EC3C04-5F1A-4098-99C6-AF4170362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64FEF2-25D4-4A9F-83E9-5934F3F62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703B-EF88-4DE6-8354-001E696B964C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D4A5D8-6680-4333-9912-C7969A3E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CAC9AC-0766-42C3-AA4C-7918CB89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2BF9-A28F-480E-A301-C5358D9F2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65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F434A7-FAAB-4C1E-B1AB-C4FD1EF16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1CA65B8-FD4E-4CE0-855E-B07256E03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703B-EF88-4DE6-8354-001E696B964C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D74D91-B425-49C5-9457-A09F2C84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FFFFBE-41D4-4C20-A0D6-67CE2E02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2BF9-A28F-480E-A301-C5358D9F2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72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42E017B-FB62-47CD-B3C7-2CFFBF45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703B-EF88-4DE6-8354-001E696B964C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ED4EF4-15D1-4D86-BE6E-395567A4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ECB4B9-D9F1-47E1-ACF0-EC27FC92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2BF9-A28F-480E-A301-C5358D9F2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99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A79F38-5CE6-4FA3-9518-97767D19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58B4BF-B512-4018-94C6-6A49DDDA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45F0BA-F890-49C2-9B45-674987872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6E3D33-FEDA-4AE9-877F-1483C43A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703B-EF88-4DE6-8354-001E696B964C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B6BE6-D93D-434A-A528-251D127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8298EB-ECDC-44E3-BE72-4689D328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2BF9-A28F-480E-A301-C5358D9F2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2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00C58-DB32-4CDB-81CF-EBBFCAF9F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01AB0B6-1AD9-4B64-91B4-59116B7A3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68E14B-58B2-4362-9EC5-75D7B631C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CD5DE5-B139-4054-96E9-DBA19B4CB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703B-EF88-4DE6-8354-001E696B964C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AAF6E2-67EC-44DD-A04D-50D9584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778563-B2DA-4DB1-8665-2DAB09DF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2BF9-A28F-480E-A301-C5358D9F2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68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5BDCD7B-C9A6-4DDC-9A03-AD474D0E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300138-55B3-4AD6-A69A-6A35EE5F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CA90CD-1FB1-4F7E-ADDA-7ACE81EC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703B-EF88-4DE6-8354-001E696B964C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6BBDE3-611B-48E1-9EA2-D45A4352F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60C2FA-E0C9-41BD-8F47-A515F5198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02BF9-A28F-480E-A301-C5358D9F2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17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8150" y="1490663"/>
            <a:ext cx="578008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9"/>
          <p:cNvSpPr txBox="1"/>
          <p:nvPr/>
        </p:nvSpPr>
        <p:spPr>
          <a:xfrm>
            <a:off x="419100" y="861516"/>
            <a:ext cx="8293100" cy="3808735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Dot"/>
          </a:ln>
        </p:spPr>
        <p:txBody>
          <a:bodyPr wrap="square">
            <a:spAutoFit/>
          </a:bodyPr>
          <a:lstStyle/>
          <a:p>
            <a:pPr lvl="0" indent="304800">
              <a:lnSpc>
                <a:spcPct val="150000"/>
              </a:lnSpc>
            </a:pPr>
            <a:r>
              <a:rPr lang="zh-CN" altLang="en-US" sz="23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_GB2312" panose="02010609030101010101" charset="-122"/>
              </a:rPr>
              <a:t> </a:t>
            </a:r>
            <a:r>
              <a:rPr lang="zh-CN" altLang="en-US" sz="2300" b="1" dirty="0">
                <a:latin typeface="楷体" pitchFamily="49" charset="-122"/>
                <a:ea typeface="楷体" pitchFamily="49" charset="-122"/>
                <a:cs typeface="楷体_GB2312" panose="02010609030101010101" charset="-122"/>
              </a:rPr>
              <a:t> </a:t>
            </a:r>
            <a:r>
              <a:rPr lang="zh-CN" altLang="en-US" sz="2300" b="1" dirty="0">
                <a:latin typeface="黑体" pitchFamily="49" charset="-122"/>
                <a:ea typeface="黑体" pitchFamily="49" charset="-122"/>
                <a:cs typeface="楷体_GB2312" panose="02010609030101010101" charset="-122"/>
              </a:rPr>
              <a:t>屈原</a:t>
            </a:r>
            <a:r>
              <a:rPr lang="zh-CN" altLang="en-US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是战国时期楚国诗人、政治家。屈原是中国历史上第一位伟大的爱国诗人，中国浪漫主义文学的奠基人，被誉为“中华诗祖”“辞赋之祖”。</a:t>
            </a:r>
            <a:r>
              <a:rPr lang="en-US" altLang="zh-CN" sz="23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1953</a:t>
            </a:r>
            <a:r>
              <a:rPr lang="zh-CN" altLang="en-US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年是屈原逝世</a:t>
            </a:r>
            <a:r>
              <a:rPr lang="en-US" altLang="zh-CN" sz="23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2230</a:t>
            </a:r>
            <a:r>
              <a:rPr lang="zh-CN" altLang="en-US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周年，世界和平理事会通过决议，确定屈原为当年纪念的世界四大文化名人之一。主要作品有</a:t>
            </a:r>
            <a:r>
              <a:rPr lang="en-US" altLang="zh-CN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《</a:t>
            </a:r>
            <a:r>
              <a:rPr lang="zh-CN" altLang="en-US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离骚</a:t>
            </a:r>
            <a:r>
              <a:rPr lang="en-US" altLang="zh-CN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》《</a:t>
            </a:r>
            <a:r>
              <a:rPr lang="zh-CN" altLang="en-US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九歌</a:t>
            </a:r>
            <a:r>
              <a:rPr lang="en-US" altLang="zh-CN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》《</a:t>
            </a:r>
            <a:r>
              <a:rPr lang="zh-CN" altLang="en-US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九章</a:t>
            </a:r>
            <a:r>
              <a:rPr lang="en-US" altLang="zh-CN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》《</a:t>
            </a:r>
            <a:r>
              <a:rPr lang="zh-CN" altLang="en-US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天问</a:t>
            </a:r>
            <a:r>
              <a:rPr lang="en-US" altLang="zh-CN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</a:t>
            </a:r>
            <a:r>
              <a:rPr lang="zh-CN" altLang="en-US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等。他创作的</a:t>
            </a:r>
            <a:r>
              <a:rPr lang="en-US" altLang="zh-CN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《</a:t>
            </a:r>
            <a:r>
              <a:rPr lang="zh-CN" altLang="en-US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楚辞</a:t>
            </a:r>
            <a:r>
              <a:rPr lang="en-US" altLang="zh-CN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</a:t>
            </a:r>
            <a:r>
              <a:rPr lang="zh-CN" altLang="en-US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是中国浪漫主义文学的源头，与</a:t>
            </a:r>
            <a:r>
              <a:rPr lang="en-US" altLang="zh-CN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《</a:t>
            </a:r>
            <a:r>
              <a:rPr lang="zh-CN" altLang="en-US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诗经</a:t>
            </a:r>
            <a:r>
              <a:rPr lang="en-US" altLang="zh-CN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</a:t>
            </a:r>
            <a:r>
              <a:rPr lang="zh-CN" altLang="en-US" sz="23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并称“风骚”，对后世诗歌产生了深远影响。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9"/>
          <p:cNvSpPr txBox="1"/>
          <p:nvPr/>
        </p:nvSpPr>
        <p:spPr>
          <a:xfrm>
            <a:off x="482600" y="749300"/>
            <a:ext cx="8089900" cy="1930337"/>
          </a:xfrm>
          <a:prstGeom prst="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txBody>
          <a:bodyPr wrap="square">
            <a:spAutoFit/>
          </a:bodyPr>
          <a:lstStyle/>
          <a:p>
            <a:pPr lvl="0" indent="30480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_GB2312" panose="02010609030101010101" charset="-122"/>
              </a:rPr>
              <a:t>  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  <a:cs typeface="楷体_GB2312" panose="02010609030101010101" charset="-122"/>
              </a:rPr>
              <a:t>陶渊明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是东晋末至南朝宋初期伟大的诗人、辞赋家。他是中国第一位田园诗人，被称为“古今隐逸诗人之宗”，代表作有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陶渊明集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。</a:t>
            </a:r>
          </a:p>
        </p:txBody>
      </p:sp>
      <p:sp>
        <p:nvSpPr>
          <p:cNvPr id="4" name="文本框 99"/>
          <p:cNvSpPr txBox="1"/>
          <p:nvPr/>
        </p:nvSpPr>
        <p:spPr>
          <a:xfrm>
            <a:off x="482600" y="2844800"/>
            <a:ext cx="8089900" cy="1930337"/>
          </a:xfrm>
          <a:prstGeom prst="rect">
            <a:avLst/>
          </a:prstGeom>
          <a:noFill/>
          <a:ln w="28575">
            <a:solidFill>
              <a:srgbClr val="0000FF"/>
            </a:solidFill>
            <a:prstDash val="lgDashDot"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_GB2312" panose="02010609030101010101" charset="-122"/>
              </a:rPr>
              <a:t> 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  <a:cs typeface="楷体_GB2312" panose="02010609030101010101" charset="-122"/>
              </a:rPr>
              <a:t> 孟浩然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是唐代著名的山水田园派诗人，世称“孟襄阳”。因他未曾入仕，又称之为“孟山人”。代表作品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春晓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》《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宿建德江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9"/>
          <p:cNvSpPr txBox="1"/>
          <p:nvPr/>
        </p:nvSpPr>
        <p:spPr>
          <a:xfrm>
            <a:off x="495300" y="937716"/>
            <a:ext cx="8191500" cy="3329758"/>
          </a:xfrm>
          <a:prstGeom prst="rect">
            <a:avLst/>
          </a:prstGeom>
          <a:noFill/>
          <a:ln w="28575">
            <a:solidFill>
              <a:srgbClr val="3333FF"/>
            </a:solidFill>
            <a:prstDash val="lgDashDotDot"/>
          </a:ln>
        </p:spPr>
        <p:txBody>
          <a:bodyPr wrap="square">
            <a:spAutoFit/>
          </a:bodyPr>
          <a:lstStyle/>
          <a:p>
            <a:pPr lvl="0" indent="30480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_GB2312" panose="02010609030101010101" charset="-122"/>
              </a:rPr>
              <a:t>  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  <a:cs typeface="楷体_GB2312" panose="02010609030101010101" charset="-122"/>
              </a:rPr>
              <a:t>杜甫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是唐代伟大的现实主义诗人，与李白合称“李杜”。杜甫的一生正处于大唐帝国由盛而衰的关键时期。这样的历史时代，使他的一生颠沛流离，尝尽种种的痛若。然而，这种大不幸却成为杜甫艺术生命的大幸。创作了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登高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》《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春望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》《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北征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》《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三吏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》《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三别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等名作。虽然杜甫是个现实主义诗人，但他也有狂放不羁的一面他的诗以豪放著称。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9"/>
          <p:cNvSpPr txBox="1"/>
          <p:nvPr/>
        </p:nvSpPr>
        <p:spPr>
          <a:xfrm>
            <a:off x="482600" y="749300"/>
            <a:ext cx="8267700" cy="1667764"/>
          </a:xfrm>
          <a:prstGeom prst="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_GB2312" panose="02010609030101010101" charset="-122"/>
              </a:rPr>
              <a:t>  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  <a:cs typeface="楷体_GB2312" panose="02010609030101010101" charset="-122"/>
              </a:rPr>
              <a:t>韩愈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是唐代文学家、哲学家、思想家，韩愈是唐代古文运动的倡导者，被后人尊为“唐宋八大家”之首，著有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韩昌黎集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等。</a:t>
            </a:r>
          </a:p>
        </p:txBody>
      </p:sp>
      <p:sp>
        <p:nvSpPr>
          <p:cNvPr id="4" name="文本框 99"/>
          <p:cNvSpPr txBox="1"/>
          <p:nvPr/>
        </p:nvSpPr>
        <p:spPr>
          <a:xfrm>
            <a:off x="482600" y="2565400"/>
            <a:ext cx="8267700" cy="2221762"/>
          </a:xfrm>
          <a:prstGeom prst="rect">
            <a:avLst/>
          </a:prstGeom>
          <a:noFill/>
          <a:ln w="28575">
            <a:solidFill>
              <a:srgbClr val="0000FF"/>
            </a:solidFill>
            <a:prstDash val="lgDashDot"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_GB2312" panose="02010609030101010101" charset="-122"/>
              </a:rPr>
              <a:t>  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  <a:cs typeface="楷体_GB2312" panose="02010609030101010101" charset="-122"/>
              </a:rPr>
              <a:t>刘禹锡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是唐朝文学家、哲学家，有“诗豪”之称。刘禹锡诗文俱佳，涉猎题材广泛，与柳宗元并称“刘柳”，与韦应物、白居易合称“三杰”，并与白居易合称“刘白”，有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陋室铭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》《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竹枝词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》《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杨柳枝词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》《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乌衣巷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等名篇。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9"/>
          <p:cNvSpPr txBox="1"/>
          <p:nvPr/>
        </p:nvSpPr>
        <p:spPr>
          <a:xfrm>
            <a:off x="482600" y="934641"/>
            <a:ext cx="8089900" cy="1760097"/>
          </a:xfrm>
          <a:prstGeom prst="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_GB2312" panose="02010609030101010101" charset="-122"/>
              </a:rPr>
              <a:t>  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  <a:cs typeface="楷体_GB2312" panose="02010609030101010101" charset="-122"/>
              </a:rPr>
              <a:t>范仲淹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是北宋杰出的思想家、政治家、文学家。他倡导的“先天下之忧而忧，后天下之乐而乐”思想对后世影响深远。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4" name="文本框 99"/>
          <p:cNvSpPr txBox="1"/>
          <p:nvPr/>
        </p:nvSpPr>
        <p:spPr>
          <a:xfrm>
            <a:off x="508000" y="3124200"/>
            <a:ext cx="8064500" cy="1206099"/>
          </a:xfrm>
          <a:prstGeom prst="rect">
            <a:avLst/>
          </a:prstGeom>
          <a:noFill/>
          <a:ln w="28575">
            <a:solidFill>
              <a:srgbClr val="FF00FF"/>
            </a:solidFill>
            <a:prstDash val="lgDashDot"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_GB2312" panose="02010609030101010101" charset="-122"/>
              </a:rPr>
              <a:t>  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  <a:cs typeface="楷体_GB2312" panose="02010609030101010101" charset="-122"/>
              </a:rPr>
              <a:t>龚自珍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是清代思想家、诗人、文学家和改良主义的先驱者。著名诗作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己亥杂诗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》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共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350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首。多咏怀和讽喻之作。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219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5"/>
          <p:cNvSpPr/>
          <p:nvPr/>
        </p:nvSpPr>
        <p:spPr>
          <a:xfrm>
            <a:off x="647700" y="1334119"/>
            <a:ext cx="8001000" cy="559769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400" b="1" dirty="0">
                <a:latin typeface="+mj-ea"/>
                <a:ea typeface="+mj-ea"/>
              </a:rPr>
              <a:t>看一看，连一连</a:t>
            </a:r>
            <a:endParaRPr lang="en-US" altLang="zh-CN" sz="2400" b="1" dirty="0">
              <a:latin typeface="+mj-ea"/>
              <a:ea typeface="+mj-ea"/>
            </a:endParaRPr>
          </a:p>
        </p:txBody>
      </p:sp>
      <p:sp>
        <p:nvSpPr>
          <p:cNvPr id="9221" name="矩形 1"/>
          <p:cNvSpPr/>
          <p:nvPr/>
        </p:nvSpPr>
        <p:spPr>
          <a:xfrm>
            <a:off x="330200" y="774700"/>
            <a:ext cx="3733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练一练，学运用。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47700" y="2020888"/>
            <a:ext cx="8117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yuān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mèng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fǔ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hán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yù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yǔ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xī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zhōng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gōng</a:t>
            </a:r>
            <a:endParaRPr lang="en-US" altLang="zh-CN" sz="2400" b="1" dirty="0">
              <a:latin typeface="方正姚体" pitchFamily="2" charset="-122"/>
              <a:ea typeface="方正姚体" pitchFamily="2" charset="-122"/>
            </a:endParaRPr>
          </a:p>
          <a:p>
            <a:endParaRPr lang="en-US" altLang="zh-CN" sz="24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215900" y="3225021"/>
            <a:ext cx="8763000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622300" latinLnBrk="1"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甫   韩   渊   孟   禹   锡   愈   龚   仲 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117600" y="2527300"/>
            <a:ext cx="1752600" cy="889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311400" y="2527300"/>
            <a:ext cx="1473200" cy="889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0800000" flipV="1">
            <a:off x="1117600" y="2420084"/>
            <a:ext cx="2082800" cy="9962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10800000" flipV="1">
            <a:off x="1981200" y="2420085"/>
            <a:ext cx="2082800" cy="9962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26000" y="2420086"/>
            <a:ext cx="1549400" cy="9962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5400000">
            <a:off x="4543792" y="2537194"/>
            <a:ext cx="996216" cy="762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5388342" y="2619744"/>
            <a:ext cx="996216" cy="5969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175500" y="2527300"/>
            <a:ext cx="1130300" cy="889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7198092" y="2600694"/>
            <a:ext cx="996216" cy="635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3315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Rectangle 5"/>
          <p:cNvSpPr/>
          <p:nvPr/>
        </p:nvSpPr>
        <p:spPr>
          <a:xfrm>
            <a:off x="557213" y="804863"/>
            <a:ext cx="7924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我拓展，我积累。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5299869" y="921465"/>
            <a:ext cx="3601720" cy="1944846"/>
          </a:xfrm>
          <a:prstGeom prst="wedgeRoundRectCallout">
            <a:avLst>
              <a:gd name="adj1" fmla="val -45026"/>
              <a:gd name="adj2" fmla="val 8043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</a:rPr>
              <a:t>我还知道其他中国古代文人的名字，如王维、王昌龄、高适、白居易、李商隐、苏轼、陆游等。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836614" y="1701165"/>
            <a:ext cx="2265362" cy="1279525"/>
          </a:xfrm>
          <a:prstGeom prst="wedgeRoundRectCallout">
            <a:avLst>
              <a:gd name="adj1" fmla="val 55746"/>
              <a:gd name="adj2" fmla="val 806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小朋友，你还知道哪些</a:t>
            </a:r>
            <a:r>
              <a:rPr lang="zh-CN" altLang="en-US" sz="2000" b="1" dirty="0">
                <a:solidFill>
                  <a:schemeClr val="tx1"/>
                </a:solidFill>
              </a:rPr>
              <a:t>中国古代文人的名字？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9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2488" y="3367088"/>
            <a:ext cx="1274762" cy="145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575" y="2725738"/>
            <a:ext cx="2073275" cy="207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69900" y="544513"/>
            <a:ext cx="8450263" cy="1113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971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400" b="1" kern="100" dirty="0">
                <a:latin typeface="黑体" panose="02010600030101010101" pitchFamily="49" charset="-122"/>
                <a:ea typeface="黑体" panose="02010600030101010101" pitchFamily="49" charset="-122"/>
                <a:cs typeface="Times New Roman" panose="02020603050405020304"/>
              </a:rPr>
              <a:t>读一读，注意加点的部分，再找一找其他描写颜色的句子，和同学交流。</a:t>
            </a:r>
          </a:p>
        </p:txBody>
      </p:sp>
      <p:pic>
        <p:nvPicPr>
          <p:cNvPr id="18437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-309562"/>
            <a:ext cx="3633788" cy="129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圆角矩形标注 13"/>
          <p:cNvSpPr/>
          <p:nvPr/>
        </p:nvSpPr>
        <p:spPr>
          <a:xfrm>
            <a:off x="603250" y="3941445"/>
            <a:ext cx="1968500" cy="757555"/>
          </a:xfrm>
          <a:prstGeom prst="wedgeRoundRectCallout">
            <a:avLst>
              <a:gd name="adj1" fmla="val 38655"/>
              <a:gd name="adj2" fmla="val -862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读一读，你发现了什么？</a:t>
            </a:r>
          </a:p>
        </p:txBody>
      </p:sp>
      <p:sp>
        <p:nvSpPr>
          <p:cNvPr id="16" name="矩形 15"/>
          <p:cNvSpPr/>
          <p:nvPr/>
        </p:nvSpPr>
        <p:spPr>
          <a:xfrm>
            <a:off x="2717799" y="3128221"/>
            <a:ext cx="6202363" cy="16850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33400">
              <a:lnSpc>
                <a:spcPct val="150000"/>
              </a:lnSpc>
            </a:pPr>
            <a:r>
              <a:rPr lang="zh-CN" altLang="en-US" sz="2300" b="1" dirty="0">
                <a:solidFill>
                  <a:srgbClr val="C00000"/>
                </a:solidFill>
              </a:rPr>
              <a:t>这些句子中加点的部分都是描写颜色的短语，我们通过读句子可以想象这些短语所描绘的画面，感受语言的优美，想象诗歌的意境。</a:t>
            </a:r>
          </a:p>
        </p:txBody>
      </p:sp>
      <p:sp>
        <p:nvSpPr>
          <p:cNvPr id="18440" name="TextBox 9"/>
          <p:cNvSpPr txBox="1"/>
          <p:nvPr/>
        </p:nvSpPr>
        <p:spPr>
          <a:xfrm>
            <a:off x="819150" y="1569379"/>
            <a:ext cx="8139113" cy="18668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在我的窗前，有一棵白桦，仿佛涂上银霜，披了一身雪花。</a:t>
            </a:r>
            <a:br>
              <a:rPr lang="zh-CN" altLang="en-US" sz="2000" b="1" dirty="0">
                <a:latin typeface="楷体" pitchFamily="49" charset="-122"/>
                <a:ea typeface="楷体" pitchFamily="49" charset="-122"/>
              </a:rPr>
            </a:b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白雾与远天睛空连在一起，晶白中透着淡蓝、青苍，一碧万顷。</a:t>
            </a:r>
            <a:br>
              <a:rPr lang="zh-CN" altLang="en-US" sz="2000" b="1" dirty="0">
                <a:latin typeface="楷体" pitchFamily="49" charset="-122"/>
                <a:ea typeface="楷体" pitchFamily="49" charset="-122"/>
              </a:rPr>
            </a:b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那草滩的绿，绿得娇嫩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;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那菜花的黄，黄得蓬勃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;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而那湖水的蓝，又是蓝得多么醉人啊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!</a:t>
            </a:r>
          </a:p>
        </p:txBody>
      </p:sp>
      <p:sp>
        <p:nvSpPr>
          <p:cNvPr id="11" name="菱形 10"/>
          <p:cNvSpPr/>
          <p:nvPr/>
        </p:nvSpPr>
        <p:spPr>
          <a:xfrm>
            <a:off x="628650" y="1728788"/>
            <a:ext cx="215900" cy="287337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603250" y="2189163"/>
            <a:ext cx="215900" cy="287337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>
            <a:off x="603250" y="2632734"/>
            <a:ext cx="215900" cy="287337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041838" y="1799937"/>
            <a:ext cx="1673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·  ·  ·  ·  ·  ·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41838" y="2323157"/>
            <a:ext cx="3133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·  ·  ·  ·  ·  ·  ·     ·  ·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95676" y="2747361"/>
            <a:ext cx="1673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·  ·  ·  · 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49976" y="2732077"/>
            <a:ext cx="1673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·  ·  ·  · 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46150" y="3187327"/>
            <a:ext cx="1673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·  ·  ·  ·  ·  ·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06265" y="2823561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·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/>
          <p:nvPr/>
        </p:nvSpPr>
        <p:spPr>
          <a:xfrm>
            <a:off x="379413" y="692894"/>
            <a:ext cx="8386762" cy="230832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457200" latinLnBrk="1"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从“仿佛涂上了银霜”</a:t>
            </a:r>
            <a:r>
              <a:rPr lang="zh-CN" altLang="en-US" sz="2400" b="1" dirty="0">
                <a:solidFill>
                  <a:srgbClr val="FF6600"/>
                </a:solidFill>
                <a:latin typeface="+mj-ea"/>
                <a:ea typeface="+mj-ea"/>
              </a:rPr>
              <a:t>我们能想到的画面是白桦树的树皮是白色的，远远看去像抹上了一层霜。</a:t>
            </a:r>
          </a:p>
          <a:p>
            <a:pPr indent="457200" latinLnBrk="1"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从“晶白中透着淡蓝、青苍”</a:t>
            </a:r>
            <a:r>
              <a:rPr lang="zh-CN" altLang="en-US" sz="2400" b="1" dirty="0">
                <a:solidFill>
                  <a:srgbClr val="FF6600"/>
                </a:solidFill>
                <a:latin typeface="+mj-ea"/>
                <a:ea typeface="+mj-ea"/>
              </a:rPr>
              <a:t>我们能想到的画面是远看，大雾朦朦胧胧，像青烟，像蓝纱，显得轻柔细腻。</a:t>
            </a:r>
          </a:p>
        </p:txBody>
      </p:sp>
      <p:sp>
        <p:nvSpPr>
          <p:cNvPr id="4" name="菱形 3"/>
          <p:cNvSpPr/>
          <p:nvPr/>
        </p:nvSpPr>
        <p:spPr>
          <a:xfrm>
            <a:off x="615950" y="889000"/>
            <a:ext cx="215900" cy="287337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590550" y="1970088"/>
            <a:ext cx="215900" cy="287337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379413" y="894844"/>
            <a:ext cx="8386762" cy="332975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457200" latinLnBrk="1"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从“绿得娇嫩”“黄得蓬勃“蓝得多么醉人”</a:t>
            </a:r>
            <a:r>
              <a:rPr lang="zh-CN" altLang="en-US" sz="2400" b="1" dirty="0">
                <a:solidFill>
                  <a:srgbClr val="FF6600"/>
                </a:solidFill>
                <a:latin typeface="+mj-ea"/>
                <a:ea typeface="+mj-ea"/>
              </a:rPr>
              <a:t>我们能想到的画面是春天是一个绿色的世界。地上绿芽刚刚冒出来，它们在阳光的照耀下更加可爱，更加嫩绿。油菜花开得正旺的时候，远远望去大地像铺上了一条金色的地毯，又像大自然撒了一地的金子，还像一副美丽的图画。湖水蓝盈盈的，真像一块蓝色的宝石镶嵌在大地上。</a:t>
            </a:r>
          </a:p>
        </p:txBody>
      </p:sp>
      <p:sp>
        <p:nvSpPr>
          <p:cNvPr id="4" name="菱形 3"/>
          <p:cNvSpPr/>
          <p:nvPr/>
        </p:nvSpPr>
        <p:spPr>
          <a:xfrm>
            <a:off x="644526" y="1093788"/>
            <a:ext cx="215900" cy="287337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8195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6" name="矩形 15"/>
          <p:cNvSpPr/>
          <p:nvPr/>
        </p:nvSpPr>
        <p:spPr>
          <a:xfrm>
            <a:off x="4775200" y="1195388"/>
            <a:ext cx="4284663" cy="3732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60680">
              <a:lnSpc>
                <a:spcPct val="130000"/>
              </a:lnSpc>
              <a:spcAft>
                <a:spcPts val="60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读一读这些句子，我发现这他们三个人交流的语言都是如何朗读、理解诗歌的好方法，学会这些方法，可以更好地帮助我们理解诗歌。</a:t>
            </a:r>
          </a:p>
          <a:p>
            <a:pPr indent="360680">
              <a:lnSpc>
                <a:spcPct val="130000"/>
              </a:lnSpc>
              <a:spcAft>
                <a:spcPts val="60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归纳起来有三点：</a:t>
            </a:r>
            <a:r>
              <a:rPr lang="en-US" altLang="zh-CN" sz="2000" b="1" dirty="0">
                <a:solidFill>
                  <a:srgbClr val="C00000"/>
                </a:solidFill>
              </a:rPr>
              <a:t>1.</a:t>
            </a:r>
            <a:r>
              <a:rPr lang="zh-CN" altLang="en-US" sz="2000" b="1" dirty="0">
                <a:solidFill>
                  <a:srgbClr val="C00000"/>
                </a:solidFill>
              </a:rPr>
              <a:t>朗读诗歌的时候要注意朗读的语调、速度、停顿，读出诗歌的节奏。</a:t>
            </a:r>
            <a:r>
              <a:rPr lang="en-US" altLang="zh-CN" sz="2000" b="1" dirty="0">
                <a:solidFill>
                  <a:srgbClr val="C00000"/>
                </a:solidFill>
              </a:rPr>
              <a:t>2.</a:t>
            </a:r>
            <a:r>
              <a:rPr lang="zh-CN" altLang="en-US" sz="2000" b="1" dirty="0">
                <a:solidFill>
                  <a:srgbClr val="C00000"/>
                </a:solidFill>
              </a:rPr>
              <a:t>根据诗歌的内容，展开丰富的想象，感受诗歌语言的魅力。</a:t>
            </a:r>
            <a:r>
              <a:rPr lang="en-US" altLang="zh-CN" sz="2000" b="1" dirty="0">
                <a:solidFill>
                  <a:srgbClr val="C00000"/>
                </a:solidFill>
              </a:rPr>
              <a:t>3.</a:t>
            </a:r>
            <a:r>
              <a:rPr lang="zh-CN" altLang="en-US" sz="2000" b="1" dirty="0">
                <a:solidFill>
                  <a:srgbClr val="C00000"/>
                </a:solidFill>
              </a:rPr>
              <a:t>体会诗歌表达的情感。</a:t>
            </a:r>
          </a:p>
        </p:txBody>
      </p:sp>
      <p:pic>
        <p:nvPicPr>
          <p:cNvPr id="8197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650" y="-315913"/>
            <a:ext cx="3060700" cy="1292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6"/>
          <p:cNvGrpSpPr/>
          <p:nvPr/>
        </p:nvGrpSpPr>
        <p:grpSpPr>
          <a:xfrm>
            <a:off x="4720112" y="635000"/>
            <a:ext cx="3791766" cy="725488"/>
            <a:chOff x="1195939" y="1335679"/>
            <a:chExt cx="4443411" cy="725920"/>
          </a:xfrm>
        </p:grpSpPr>
        <p:pic>
          <p:nvPicPr>
            <p:cNvPr id="8202" name="Picture 11" descr="C:\Users\Administrator\Desktop\资源 1@4x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1195939" y="1335679"/>
              <a:ext cx="4443411" cy="7259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3" name="矩形 19"/>
            <p:cNvSpPr/>
            <p:nvPr/>
          </p:nvSpPr>
          <p:spPr>
            <a:xfrm>
              <a:off x="1366578" y="1412941"/>
              <a:ext cx="425788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你读了这些话，你了解了什么？</a:t>
              </a:r>
            </a:p>
          </p:txBody>
        </p:sp>
      </p:grpSp>
      <p:sp>
        <p:nvSpPr>
          <p:cNvPr id="8199" name="TextBox 6"/>
          <p:cNvSpPr txBox="1"/>
          <p:nvPr/>
        </p:nvSpPr>
        <p:spPr>
          <a:xfrm>
            <a:off x="454024" y="808037"/>
            <a:ext cx="33861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读一读，找规律。</a:t>
            </a:r>
          </a:p>
        </p:txBody>
      </p:sp>
      <p:pic>
        <p:nvPicPr>
          <p:cNvPr id="25601" name="Picture 1" descr="C:\Users\Administrator\AppData\Roaming\Tencent\Users\541737432\QQ\WinTemp\RichOle\W~%KYQA$445(_)OGQ%T{LK7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6170" y="1454986"/>
            <a:ext cx="4313930" cy="2875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Rectangle 5"/>
          <p:cNvSpPr/>
          <p:nvPr/>
        </p:nvSpPr>
        <p:spPr>
          <a:xfrm>
            <a:off x="202088" y="534988"/>
            <a:ext cx="3006725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3333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我拓展，我积累。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2098675" y="1164272"/>
            <a:ext cx="5915025" cy="478155"/>
          </a:xfrm>
          <a:prstGeom prst="wedgeRoundRectCallout">
            <a:avLst>
              <a:gd name="adj1" fmla="val -56932"/>
              <a:gd name="adj2" fmla="val 411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小朋友，你还积累了哪些描写颜色的句子。</a:t>
            </a:r>
          </a:p>
        </p:txBody>
      </p:sp>
      <p:pic>
        <p:nvPicPr>
          <p:cNvPr id="30725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3665" y="3293746"/>
            <a:ext cx="1278255" cy="1532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612" y="1300798"/>
            <a:ext cx="1792287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 8"/>
          <p:cNvSpPr/>
          <p:nvPr/>
        </p:nvSpPr>
        <p:spPr>
          <a:xfrm>
            <a:off x="1433354" y="2084388"/>
            <a:ext cx="6311900" cy="1811129"/>
          </a:xfrm>
          <a:prstGeom prst="roundRect">
            <a:avLst>
              <a:gd name="adj" fmla="val 1149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3538">
              <a:defRPr/>
            </a:pPr>
            <a:r>
              <a:rPr lang="zh-CN" altLang="en-US" sz="2100" b="1" dirty="0">
                <a:solidFill>
                  <a:schemeClr val="tx1"/>
                </a:solidFill>
              </a:rPr>
              <a:t>其他描写颜色的句子有（</a:t>
            </a:r>
            <a:r>
              <a:rPr lang="en-US" altLang="zh-CN" sz="2100" b="1" dirty="0">
                <a:solidFill>
                  <a:schemeClr val="tx1"/>
                </a:solidFill>
              </a:rPr>
              <a:t>1</a:t>
            </a:r>
            <a:r>
              <a:rPr lang="zh-CN" altLang="en-US" sz="2100" b="1" dirty="0">
                <a:solidFill>
                  <a:schemeClr val="tx1"/>
                </a:solidFill>
              </a:rPr>
              <a:t>）翠鸟喜欢停在水边的苇秆上</a:t>
            </a:r>
            <a:r>
              <a:rPr lang="en-US" altLang="zh-CN" sz="2100" b="1" dirty="0">
                <a:solidFill>
                  <a:schemeClr val="tx1"/>
                </a:solidFill>
              </a:rPr>
              <a:t>,</a:t>
            </a:r>
            <a:r>
              <a:rPr lang="zh-CN" altLang="en-US" sz="2100" b="1" dirty="0">
                <a:solidFill>
                  <a:schemeClr val="tx1"/>
                </a:solidFill>
              </a:rPr>
              <a:t>一双红色的小爪子紧紧地抓住苇秆。它的颜色非常鲜艳，头上的羽毛像橄榄色的头巾，绣满了翠绿色的花纹，背上的羽毛像浅绿色的外衣，腹部的羽毛像赤褐色的衬衫。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433354" y="2084388"/>
            <a:ext cx="6287611" cy="2514601"/>
          </a:xfrm>
          <a:prstGeom prst="roundRect">
            <a:avLst>
              <a:gd name="adj" fmla="val 1149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3538">
              <a:defRPr/>
            </a:pPr>
            <a:r>
              <a:rPr lang="zh-CN" altLang="en-US" sz="2100" b="1" dirty="0">
                <a:solidFill>
                  <a:schemeClr val="tx1"/>
                </a:solidFill>
              </a:rPr>
              <a:t>（</a:t>
            </a:r>
            <a:r>
              <a:rPr lang="en-US" altLang="zh-CN" sz="2100" b="1" dirty="0">
                <a:solidFill>
                  <a:schemeClr val="tx1"/>
                </a:solidFill>
              </a:rPr>
              <a:t>2</a:t>
            </a:r>
            <a:r>
              <a:rPr lang="zh-CN" altLang="en-US" sz="2100" b="1" dirty="0">
                <a:solidFill>
                  <a:schemeClr val="tx1"/>
                </a:solidFill>
              </a:rPr>
              <a:t>）秋天的山不再是一种颜色了。下过一场秋霜，有的树林变成了金黄色，好像所有的阳光都集中到那儿去了；有的树林变成了杏黄色，远远望去，就像枝头挂满了熟透的杏和梨；有的树林变成了火红色，风一吹，树林跳起舞来，就像一簇簇火苗在跳跃；还有的树林变得紫红紫红，跟剧场里紫绒幕布的颜色一样。只有松柏不怕秋霜，针一样的叶子还是那么翠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9" grpId="0" animBg="1"/>
      <p:bldP spid="9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48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Box 6"/>
          <p:cNvSpPr txBox="1"/>
          <p:nvPr/>
        </p:nvSpPr>
        <p:spPr>
          <a:xfrm>
            <a:off x="629285" y="803275"/>
            <a:ext cx="78854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zh-CN" altLang="en-US" sz="20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0485" name="矩形 15"/>
          <p:cNvSpPr/>
          <p:nvPr/>
        </p:nvSpPr>
        <p:spPr>
          <a:xfrm>
            <a:off x="5454650" y="3694113"/>
            <a:ext cx="293370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Calibri" pitchFamily="34" charset="0"/>
              </a:rPr>
              <a:t>        </a:t>
            </a:r>
          </a:p>
        </p:txBody>
      </p:sp>
      <p:sp>
        <p:nvSpPr>
          <p:cNvPr id="3" name="矩形 2"/>
          <p:cNvSpPr/>
          <p:nvPr/>
        </p:nvSpPr>
        <p:spPr>
          <a:xfrm>
            <a:off x="795338" y="1202055"/>
            <a:ext cx="8297862" cy="24006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33400">
              <a:lnSpc>
                <a:spcPct val="150000"/>
              </a:lnSpc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这些事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——                       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春天的早晨，</a:t>
            </a:r>
            <a:br>
              <a:rPr lang="zh-CN" altLang="en-US" sz="2000" b="1" dirty="0">
                <a:latin typeface="楷体" pitchFamily="49" charset="-122"/>
                <a:ea typeface="楷体" pitchFamily="49" charset="-122"/>
              </a:rPr>
            </a:b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   是永不漫灭的回忆：               怎样的可爱呢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!</a:t>
            </a:r>
            <a:br>
              <a:rPr lang="en-US" altLang="zh-CN" sz="2000" b="1" dirty="0">
                <a:latin typeface="楷体" pitchFamily="49" charset="-122"/>
                <a:ea typeface="楷体" pitchFamily="49" charset="-122"/>
              </a:rPr>
            </a:b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月明的园中，                     融冶的风，</a:t>
            </a:r>
            <a:br>
              <a:rPr lang="zh-CN" altLang="en-US" sz="2000" b="1" dirty="0">
                <a:latin typeface="楷体" pitchFamily="49" charset="-122"/>
                <a:ea typeface="楷体" pitchFamily="49" charset="-122"/>
              </a:rPr>
            </a:b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  藤萝的叶下，                     飘扬的衣袖，</a:t>
            </a:r>
          </a:p>
          <a:p>
            <a:pPr indent="533400">
              <a:lnSpc>
                <a:spcPct val="150000"/>
              </a:lnSpc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母亲的膝上。                     静悄的心情。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449" y="663575"/>
            <a:ext cx="84502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37971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400" b="1" kern="100" dirty="0">
                <a:latin typeface="黑体" panose="02010600030101010101" pitchFamily="49" charset="-122"/>
                <a:ea typeface="黑体" panose="02010600030101010101" pitchFamily="49" charset="-122"/>
                <a:cs typeface="Times New Roman" panose="02020603050405020304"/>
              </a:rPr>
              <a:t>读一读，注意加点的部分，再仿照着写一写。</a:t>
            </a:r>
            <a:br>
              <a:rPr lang="zh-CN" altLang="en-US" sz="2400" b="1" kern="100" dirty="0">
                <a:latin typeface="黑体" panose="02010600030101010101" pitchFamily="49" charset="-122"/>
                <a:ea typeface="黑体" panose="02010600030101010101" pitchFamily="49" charset="-122"/>
                <a:cs typeface="Times New Roman" panose="02020603050405020304"/>
              </a:rPr>
            </a:br>
            <a:endParaRPr lang="zh-CN" altLang="en-US" sz="2400" b="1" kern="100" dirty="0">
              <a:latin typeface="黑体" panose="02010600030101010101" pitchFamily="49" charset="-122"/>
              <a:ea typeface="黑体" panose="02010600030101010101" pitchFamily="49" charset="-122"/>
              <a:cs typeface="Times New Roman" panose="02020603050405020304"/>
            </a:endParaRPr>
          </a:p>
        </p:txBody>
      </p:sp>
      <p:sp>
        <p:nvSpPr>
          <p:cNvPr id="15" name="矩形 15"/>
          <p:cNvSpPr/>
          <p:nvPr/>
        </p:nvSpPr>
        <p:spPr>
          <a:xfrm>
            <a:off x="3121998" y="3526512"/>
            <a:ext cx="5870714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60680">
              <a:spcAft>
                <a:spcPts val="600"/>
              </a:spcAft>
            </a:pPr>
            <a:r>
              <a:rPr lang="zh-CN" altLang="en-US" sz="2100" b="1" dirty="0">
                <a:solidFill>
                  <a:srgbClr val="FF6600"/>
                </a:solidFill>
              </a:rPr>
              <a:t>读一读，我们发现加点的部分月明的园中、藤萝的叶下、母亲的膝上，融冶的风等，前面的月明、藤萝、母亲、融冶都是修饰后面的园中、叶下、膝上和风的。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393955" y="2340947"/>
            <a:ext cx="1673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·  ·  ·  ·  · 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60655" y="2813367"/>
            <a:ext cx="1673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·  ·  ·  ·  · 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91736" y="3265477"/>
            <a:ext cx="1673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·  ·  ·  ·  · 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94350" y="2340947"/>
            <a:ext cx="1673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·  ·  ·  ·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886450" y="2787967"/>
            <a:ext cx="1673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·  ·  ·  ·  · 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61138" y="3247093"/>
            <a:ext cx="1673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·  ·  ·  ·  · 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圆角矩形标注 29"/>
          <p:cNvSpPr/>
          <p:nvPr/>
        </p:nvSpPr>
        <p:spPr>
          <a:xfrm>
            <a:off x="807486" y="3941445"/>
            <a:ext cx="1968500" cy="757555"/>
          </a:xfrm>
          <a:prstGeom prst="wedgeRoundRectCallout">
            <a:avLst>
              <a:gd name="adj1" fmla="val 38655"/>
              <a:gd name="adj2" fmla="val -862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读一读，你发现了什么？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3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4"/>
          <p:cNvSpPr/>
          <p:nvPr/>
        </p:nvSpPr>
        <p:spPr>
          <a:xfrm>
            <a:off x="555625" y="614362"/>
            <a:ext cx="3416320" cy="637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3333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练一练，学运用。</a:t>
            </a:r>
          </a:p>
        </p:txBody>
      </p:sp>
      <p:sp>
        <p:nvSpPr>
          <p:cNvPr id="6" name="矩形 5"/>
          <p:cNvSpPr/>
          <p:nvPr/>
        </p:nvSpPr>
        <p:spPr>
          <a:xfrm>
            <a:off x="555625" y="1798019"/>
            <a:ext cx="8297862" cy="286232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33400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这些事</a:t>
            </a:r>
            <a:r>
              <a:rPr lang="en-US" altLang="zh-CN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——                   </a:t>
            </a:r>
            <a: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夏天的正午，</a:t>
            </a:r>
            <a:b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  是永不漫灭的回忆：            怎样的热情呢</a:t>
            </a:r>
            <a:r>
              <a:rPr lang="en-US" altLang="zh-CN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!</a:t>
            </a:r>
            <a:br>
              <a:rPr lang="en-US" altLang="zh-CN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</a:br>
            <a:r>
              <a:rPr lang="en-US" altLang="zh-CN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月下的田野，                  鸣叫的蝉，</a:t>
            </a:r>
            <a:b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  地上的西瓜，                  淋漓的汗水，</a:t>
            </a:r>
          </a:p>
          <a:p>
            <a:pPr indent="533400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父亲的背上。                   快乐的心情。 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82663" y="1225550"/>
            <a:ext cx="4935537" cy="559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 latinLnBrk="1">
              <a:lnSpc>
                <a:spcPct val="150000"/>
              </a:lnSpc>
              <a:defRPr/>
            </a:pPr>
            <a:r>
              <a:rPr lang="zh-CN" altLang="en-US" sz="2400" b="1" dirty="0">
                <a:latin typeface="+mj-ea"/>
                <a:ea typeface="+mj-ea"/>
                <a:cs typeface="Times New Roman" panose="02020603050405020304" pitchFamily="18" charset="0"/>
              </a:rPr>
              <a:t>仿写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7" name="TextBox 11"/>
          <p:cNvSpPr txBox="1"/>
          <p:nvPr/>
        </p:nvSpPr>
        <p:spPr>
          <a:xfrm>
            <a:off x="742950" y="813435"/>
            <a:ext cx="7876540" cy="31393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latin typeface="楷体" pitchFamily="49" charset="-122"/>
                <a:ea typeface="楷体" pitchFamily="49" charset="-122"/>
              </a:rPr>
              <a:t>诗是人类向未来寄发的信息，诗给人类以朝向理想的勇气。</a:t>
            </a:r>
            <a:endParaRPr lang="en-US" altLang="zh-CN" sz="22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latin typeface="楷体" pitchFamily="49" charset="-122"/>
                <a:ea typeface="楷体" pitchFamily="49" charset="-122"/>
              </a:rPr>
              <a:t>                                     ——</a:t>
            </a:r>
            <a:r>
              <a:rPr lang="zh-CN" altLang="en-US" sz="2200" b="1" dirty="0">
                <a:latin typeface="楷体" pitchFamily="49" charset="-122"/>
                <a:ea typeface="楷体" pitchFamily="49" charset="-122"/>
              </a:rPr>
              <a:t>艾青</a:t>
            </a: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latin typeface="楷体" pitchFamily="49" charset="-122"/>
                <a:ea typeface="楷体" pitchFamily="49" charset="-122"/>
              </a:rPr>
              <a:t>诗和音乐一样，生命全在节奏。</a:t>
            </a:r>
            <a:r>
              <a:rPr lang="en-US" altLang="zh-CN" sz="2200" b="1" dirty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200" b="1" dirty="0">
                <a:latin typeface="楷体" pitchFamily="49" charset="-122"/>
                <a:ea typeface="楷体" pitchFamily="49" charset="-122"/>
              </a:rPr>
              <a:t>朱光潜</a:t>
            </a: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latin typeface="楷体" pitchFamily="49" charset="-122"/>
                <a:ea typeface="楷体" pitchFamily="49" charset="-122"/>
              </a:rPr>
              <a:t>诗是强烈感情的自然流露，它源于宁静中回忆起来的情感。</a:t>
            </a: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latin typeface="楷体" pitchFamily="49" charset="-122"/>
                <a:ea typeface="楷体" pitchFamily="49" charset="-122"/>
              </a:rPr>
              <a:t>                               ——[</a:t>
            </a:r>
            <a:r>
              <a:rPr lang="zh-CN" altLang="en-US" sz="2200" b="1" dirty="0">
                <a:latin typeface="楷体" pitchFamily="49" charset="-122"/>
                <a:ea typeface="楷体" pitchFamily="49" charset="-122"/>
              </a:rPr>
              <a:t>英国</a:t>
            </a:r>
            <a:r>
              <a:rPr lang="en-US" altLang="zh-CN" sz="2200" b="1" dirty="0">
                <a:latin typeface="楷体" pitchFamily="49" charset="-122"/>
                <a:ea typeface="楷体" pitchFamily="49" charset="-122"/>
              </a:rPr>
              <a:t>]</a:t>
            </a:r>
            <a:r>
              <a:rPr lang="zh-CN" altLang="en-US" sz="2200" b="1" dirty="0">
                <a:latin typeface="楷体" pitchFamily="49" charset="-122"/>
                <a:ea typeface="楷体" pitchFamily="49" charset="-122"/>
              </a:rPr>
              <a:t>华兹华斯</a:t>
            </a: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latin typeface="楷体" pitchFamily="49" charset="-122"/>
                <a:ea typeface="楷体" pitchFamily="49" charset="-122"/>
              </a:rPr>
              <a:t>  </a:t>
            </a:r>
          </a:p>
        </p:txBody>
      </p:sp>
      <p:pic>
        <p:nvPicPr>
          <p:cNvPr id="26628" name="Picture 7"/>
          <p:cNvPicPr>
            <a:picLocks noChangeAspect="1"/>
          </p:cNvPicPr>
          <p:nvPr/>
        </p:nvPicPr>
        <p:blipFill>
          <a:blip r:embed="rId2"/>
          <a:srcRect l="11800" t="20515" r="7144" b="24937"/>
          <a:stretch>
            <a:fillRect/>
          </a:stretch>
        </p:blipFill>
        <p:spPr>
          <a:xfrm>
            <a:off x="3328988" y="-34925"/>
            <a:ext cx="2486025" cy="70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AutoShape 8" descr="C:\Users\Administrator\AppData\Roaming\Tencent\Users\541737432\QQ\WinTemp\RichOle\YFH8_K]KI%pCA14TK@6{R.pn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65730" y="3272155"/>
            <a:ext cx="6208395" cy="1602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00" b="1" dirty="0">
                <a:solidFill>
                  <a:srgbClr val="FF6600"/>
                </a:solidFill>
                <a:latin typeface="+mj-ea"/>
                <a:ea typeface="+mj-ea"/>
              </a:rPr>
              <a:t>    以上三条都是关于诗歌的名言</a:t>
            </a:r>
            <a:r>
              <a:rPr lang="en-US" altLang="zh-CN" sz="2300" b="1" dirty="0">
                <a:solidFill>
                  <a:srgbClr val="FF6600"/>
                </a:solidFill>
                <a:latin typeface="+mj-ea"/>
                <a:ea typeface="+mj-ea"/>
              </a:rPr>
              <a:t>,</a:t>
            </a:r>
            <a:r>
              <a:rPr lang="zh-CN" altLang="en-US" sz="2300" b="1" dirty="0">
                <a:solidFill>
                  <a:srgbClr val="FF6600"/>
                </a:solidFill>
                <a:latin typeface="+mj-ea"/>
                <a:ea typeface="+mj-ea"/>
              </a:rPr>
              <a:t>从诗歌的对人的意义、诗歌的形式、诗歌的内容方面对诗歌进行了赞美或说明。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742950" y="3719195"/>
            <a:ext cx="1758950" cy="749300"/>
          </a:xfrm>
          <a:prstGeom prst="wedgeRoundRectCallout">
            <a:avLst>
              <a:gd name="adj1" fmla="val 38655"/>
              <a:gd name="adj2" fmla="val -862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读一读，你发现了什么？</a:t>
            </a:r>
          </a:p>
        </p:txBody>
      </p:sp>
      <p:sp>
        <p:nvSpPr>
          <p:cNvPr id="9" name="菱形 8"/>
          <p:cNvSpPr/>
          <p:nvPr/>
        </p:nvSpPr>
        <p:spPr>
          <a:xfrm>
            <a:off x="565150" y="965200"/>
            <a:ext cx="215900" cy="287337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577850" y="1968500"/>
            <a:ext cx="215900" cy="287337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577850" y="2476500"/>
            <a:ext cx="215900" cy="287337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Rectangle 5"/>
          <p:cNvSpPr/>
          <p:nvPr/>
        </p:nvSpPr>
        <p:spPr>
          <a:xfrm>
            <a:off x="277813" y="534988"/>
            <a:ext cx="3006725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3333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我拓展，我积累。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1108075" y="1250950"/>
            <a:ext cx="5089525" cy="478155"/>
          </a:xfrm>
          <a:prstGeom prst="wedgeRoundRectCallout">
            <a:avLst>
              <a:gd name="adj1" fmla="val -61897"/>
              <a:gd name="adj2" fmla="val 597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小朋友，你还积累了</a:t>
            </a:r>
            <a:r>
              <a:rPr lang="zh-CN" altLang="en-US" sz="2000" b="1" dirty="0">
                <a:solidFill>
                  <a:schemeClr val="tx1"/>
                </a:solidFill>
              </a:rPr>
              <a:t>哪些关于诗歌的名言？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5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3665" y="3268346"/>
            <a:ext cx="1278255" cy="1532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" y="1893888"/>
            <a:ext cx="1792287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/>
          <p:nvPr/>
        </p:nvSpPr>
        <p:spPr>
          <a:xfrm>
            <a:off x="1485900" y="1792605"/>
            <a:ext cx="6692265" cy="28555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我还积累了那些很多关于诗歌的名言。如：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）和谐是诗的语言的生命。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郭沫若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）一般来说，诗可以理解为“想象的表现”。自有人类便有诗。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                                 ——[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英国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]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雪莱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）诗歌是一团火，在人的灵魂里燃烧。这火燃烧着，发热发光。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                                 ——[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俄国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]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列夫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·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托尔斯泰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）诗的词句含有能走动的意义与能飞翔的音乐。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——[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印度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]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泰戈尔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5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）伟大的诗，是民族最珍贵的宝石。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——[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德国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]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贝多芬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70"/>
          <p:cNvSpPr>
            <a:spLocks noChangeAspect="1" noChangeArrowheads="1" noTextEdit="1"/>
          </p:cNvSpPr>
          <p:nvPr/>
        </p:nvSpPr>
        <p:spPr bwMode="auto"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1267" name="Picture 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43350" y="534988"/>
            <a:ext cx="18970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63713" y="1050925"/>
            <a:ext cx="6692900" cy="1057275"/>
          </a:xfrm>
          <a:prstGeom prst="wedgeRectCallout">
            <a:avLst>
              <a:gd name="adj1" fmla="val -52969"/>
              <a:gd name="adj2" fmla="val -8813"/>
            </a:avLst>
          </a:prstGeom>
          <a:solidFill>
            <a:srgbClr val="DBEEF4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我也有一些阅读理解诗歌的方法：如通过把握理解拟人、比喻、排比、设问、对偶、夸张、象征等修辞手法，展开想象和联想感受诗中所描绘的画面，体会诗歌表达的情感。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68375" y="2347914"/>
            <a:ext cx="6276859" cy="787400"/>
          </a:xfrm>
          <a:prstGeom prst="wedgeRectCallout">
            <a:avLst>
              <a:gd name="adj1" fmla="val 54116"/>
              <a:gd name="adj2" fmla="val -5588"/>
            </a:avLst>
          </a:prstGeom>
          <a:solidFill>
            <a:srgbClr val="EBF1DE"/>
          </a:solidFill>
          <a:ln w="9525">
            <a:solidFill>
              <a:schemeClr val="accent3">
                <a:lumMod val="75000"/>
              </a:schemeClr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defRPr/>
            </a:pPr>
            <a:endParaRPr lang="en-US" altLang="zh-CN" sz="1900" b="1" dirty="0">
              <a:latin typeface="仿宋" pitchFamily="49" charset="-122"/>
              <a:ea typeface="仿宋" pitchFamily="49" charset="-122"/>
            </a:endParaRPr>
          </a:p>
          <a:p>
            <a:pPr algn="just" eaLnBrk="1" hangingPunct="1">
              <a:defRPr/>
            </a:pPr>
            <a:r>
              <a:rPr lang="zh-CN" altLang="en-US" sz="1900" b="1" dirty="0">
                <a:latin typeface="仿宋" pitchFamily="49" charset="-122"/>
                <a:ea typeface="仿宋" pitchFamily="49" charset="-122"/>
              </a:rPr>
              <a:t>我的摘抄本有一个可爱的名字教</a:t>
            </a:r>
            <a:r>
              <a:rPr lang="en-US" altLang="zh-CN" sz="1900" b="1" dirty="0">
                <a:latin typeface="仿宋" pitchFamily="49" charset="-122"/>
                <a:ea typeface="仿宋" pitchFamily="49" charset="-122"/>
              </a:rPr>
              <a:t>《</a:t>
            </a:r>
            <a:r>
              <a:rPr lang="zh-CN" altLang="en-US" sz="1900" b="1" dirty="0">
                <a:latin typeface="仿宋" pitchFamily="49" charset="-122"/>
                <a:ea typeface="仿宋" pitchFamily="49" charset="-122"/>
              </a:rPr>
              <a:t>艺海拾贝</a:t>
            </a:r>
            <a:r>
              <a:rPr lang="en-US" altLang="zh-CN" sz="1900" b="1" dirty="0">
                <a:latin typeface="仿宋" pitchFamily="49" charset="-122"/>
                <a:ea typeface="仿宋" pitchFamily="49" charset="-122"/>
              </a:rPr>
              <a:t>》</a:t>
            </a:r>
            <a:r>
              <a:rPr lang="zh-CN" altLang="en-US" sz="1900" b="1" dirty="0">
                <a:latin typeface="仿宋" pitchFamily="49" charset="-122"/>
                <a:ea typeface="仿宋" pitchFamily="49" charset="-122"/>
              </a:rPr>
              <a:t>，我要像勤劳的小蜜蜂一样，把我阅读的优美的诗歌摘抄下来。</a:t>
            </a:r>
          </a:p>
          <a:p>
            <a:pPr algn="just" eaLnBrk="1" hangingPunct="1">
              <a:defRPr/>
            </a:pPr>
            <a:endParaRPr lang="zh-CN" altLang="zh-CN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954214" y="3533775"/>
            <a:ext cx="6630986" cy="1060450"/>
          </a:xfrm>
          <a:prstGeom prst="wedgeRectCallout">
            <a:avLst>
              <a:gd name="adj1" fmla="val -55867"/>
              <a:gd name="adj2" fmla="val -18242"/>
            </a:avLst>
          </a:prstGeom>
          <a:solidFill>
            <a:srgbClr val="DCE6F2"/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indent="444500" algn="just" eaLnBrk="1" hangingPunct="1">
              <a:defRPr/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有些诗人的诗歌是在特定的历史条件或特殊生活经历下写出来的，我们只有了解了诗人创作的背景，才能准确的把握诗歌所表达的情感。</a:t>
            </a:r>
          </a:p>
        </p:txBody>
      </p:sp>
      <p:sp>
        <p:nvSpPr>
          <p:cNvPr id="11271" name="矩形 4"/>
          <p:cNvSpPr>
            <a:spLocks noChangeArrowheads="1"/>
          </p:cNvSpPr>
          <p:nvPr/>
        </p:nvSpPr>
        <p:spPr bwMode="auto">
          <a:xfrm>
            <a:off x="447675" y="468313"/>
            <a:ext cx="3006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b="1" dirty="0">
                <a:solidFill>
                  <a:srgbClr val="3333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我交流，我积累。</a:t>
            </a:r>
          </a:p>
        </p:txBody>
      </p:sp>
      <p:pic>
        <p:nvPicPr>
          <p:cNvPr id="35842" name="Picture 2" descr="C:\Users\Administrator\Desktop\2019四年级下\四年级下册\点拨语文4下（R）第三单元 发排\图片\图1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743" y="1127125"/>
            <a:ext cx="1185863" cy="1260602"/>
          </a:xfrm>
          <a:prstGeom prst="rect">
            <a:avLst/>
          </a:prstGeom>
          <a:noFill/>
        </p:spPr>
      </p:pic>
      <p:pic>
        <p:nvPicPr>
          <p:cNvPr id="35843" name="Picture 3" descr="C:\Users\Administrator\Desktop\2019四年级下\四年级下册\点拨语文4下（R）第三单元 发排\图片\图2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7763" y="2173289"/>
            <a:ext cx="1355936" cy="1360486"/>
          </a:xfrm>
          <a:prstGeom prst="rect">
            <a:avLst/>
          </a:prstGeom>
          <a:noFill/>
        </p:spPr>
      </p:pic>
      <p:pic>
        <p:nvPicPr>
          <p:cNvPr id="35844" name="Picture 4" descr="C:\Users\Administrator\Desktop\2019四年级下\四年级下册\点拨语文4下（R）第三单元 发排\图片\图3.t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377" y="3416300"/>
            <a:ext cx="1221336" cy="128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8"/>
          <p:cNvSpPr>
            <a:spLocks noChangeArrowheads="1"/>
          </p:cNvSpPr>
          <p:nvPr/>
        </p:nvSpPr>
        <p:spPr bwMode="auto">
          <a:xfrm>
            <a:off x="1562658" y="1991064"/>
            <a:ext cx="78184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8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原   陶  明    浩然  杜</a:t>
            </a:r>
            <a:endParaRPr lang="en-US" altLang="zh-CN" sz="38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339" name="矩形 27"/>
          <p:cNvSpPr>
            <a:spLocks noChangeArrowheads="1"/>
          </p:cNvSpPr>
          <p:nvPr/>
        </p:nvSpPr>
        <p:spPr bwMode="auto">
          <a:xfrm>
            <a:off x="2751138" y="3378727"/>
            <a:ext cx="80565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8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刘      范  淹    自珍</a:t>
            </a:r>
          </a:p>
        </p:txBody>
      </p:sp>
      <p:sp>
        <p:nvSpPr>
          <p:cNvPr id="8" name="矩形 7">
            <a:hlinkClick r:id="rId2" action="ppaction://hlinksldjump"/>
          </p:cNvPr>
          <p:cNvSpPr/>
          <p:nvPr/>
        </p:nvSpPr>
        <p:spPr>
          <a:xfrm>
            <a:off x="1018694" y="1991064"/>
            <a:ext cx="722939" cy="67710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屈</a:t>
            </a:r>
          </a:p>
        </p:txBody>
      </p:sp>
      <p:sp>
        <p:nvSpPr>
          <p:cNvPr id="14" name="矩形 13">
            <a:hlinkClick r:id="rId2" action="ppaction://hlinksldjump"/>
          </p:cNvPr>
          <p:cNvSpPr/>
          <p:nvPr/>
        </p:nvSpPr>
        <p:spPr>
          <a:xfrm>
            <a:off x="3276817" y="1991064"/>
            <a:ext cx="702475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渊</a:t>
            </a: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066513" y="3364891"/>
            <a:ext cx="724064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韩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015713" y="3005534"/>
            <a:ext cx="7877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2000" b="1" dirty="0" err="1">
                <a:latin typeface="方正姚体" pitchFamily="2" charset="-122"/>
                <a:ea typeface="方正姚体" pitchFamily="2" charset="-122"/>
              </a:rPr>
              <a:t>hán</a:t>
            </a:r>
            <a:r>
              <a:rPr lang="en-US" altLang="zh-CN" sz="2000" b="1" dirty="0">
                <a:latin typeface="方正姚体" pitchFamily="2" charset="-122"/>
                <a:ea typeface="方正姚体" pitchFamily="2" charset="-122"/>
              </a:rPr>
              <a:t>    </a:t>
            </a:r>
            <a:r>
              <a:rPr lang="en-US" altLang="zh-CN" sz="2000" b="1" dirty="0" err="1">
                <a:latin typeface="方正姚体" pitchFamily="2" charset="-122"/>
                <a:ea typeface="方正姚体" pitchFamily="2" charset="-122"/>
              </a:rPr>
              <a:t>yù</a:t>
            </a:r>
            <a:r>
              <a:rPr lang="en-US" altLang="zh-CN" sz="2000" b="1" dirty="0">
                <a:latin typeface="方正姚体" pitchFamily="2" charset="-122"/>
                <a:ea typeface="方正姚体" pitchFamily="2" charset="-122"/>
              </a:rPr>
              <a:t>                     </a:t>
            </a:r>
            <a:r>
              <a:rPr lang="en-US" altLang="zh-CN" sz="2000" b="1" dirty="0" err="1">
                <a:latin typeface="方正姚体" pitchFamily="2" charset="-122"/>
                <a:ea typeface="方正姚体" pitchFamily="2" charset="-122"/>
              </a:rPr>
              <a:t>yǔ</a:t>
            </a:r>
            <a:r>
              <a:rPr lang="en-US" altLang="zh-CN" sz="2000" b="1" dirty="0">
                <a:latin typeface="方正姚体" pitchFamily="2" charset="-122"/>
                <a:ea typeface="方正姚体" pitchFamily="2" charset="-122"/>
              </a:rPr>
              <a:t>    </a:t>
            </a:r>
            <a:r>
              <a:rPr lang="en-US" altLang="zh-CN" sz="2000" b="1" dirty="0" err="1">
                <a:latin typeface="方正姚体" pitchFamily="2" charset="-122"/>
                <a:ea typeface="方正姚体" pitchFamily="2" charset="-122"/>
              </a:rPr>
              <a:t>xī</a:t>
            </a:r>
            <a:r>
              <a:rPr lang="en-US" altLang="zh-CN" sz="2000" b="1" dirty="0">
                <a:latin typeface="方正姚体" pitchFamily="2" charset="-122"/>
                <a:ea typeface="方正姚体" pitchFamily="2" charset="-122"/>
              </a:rPr>
              <a:t>                 </a:t>
            </a:r>
            <a:r>
              <a:rPr lang="en-US" altLang="zh-CN" sz="2000" b="1" dirty="0" err="1">
                <a:latin typeface="方正姚体" pitchFamily="2" charset="-122"/>
                <a:ea typeface="方正姚体" pitchFamily="2" charset="-122"/>
              </a:rPr>
              <a:t>zhòng</a:t>
            </a:r>
            <a:r>
              <a:rPr lang="en-US" altLang="zh-CN" sz="2000" b="1" dirty="0">
                <a:latin typeface="方正姚体" pitchFamily="2" charset="-122"/>
                <a:ea typeface="方正姚体" pitchFamily="2" charset="-122"/>
              </a:rPr>
              <a:t>              </a:t>
            </a:r>
            <a:r>
              <a:rPr lang="en-US" altLang="zh-CN" sz="2000" b="1" dirty="0" err="1">
                <a:latin typeface="方正姚体" pitchFamily="2" charset="-122"/>
                <a:ea typeface="方正姚体" pitchFamily="2" charset="-122"/>
              </a:rPr>
              <a:t>gōng</a:t>
            </a:r>
            <a:endParaRPr lang="en-US" altLang="zh-CN" sz="20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5" name="矩形 34">
            <a:hlinkClick r:id="rId4" action="ppaction://hlinksldjump"/>
          </p:cNvPr>
          <p:cNvSpPr/>
          <p:nvPr/>
        </p:nvSpPr>
        <p:spPr>
          <a:xfrm>
            <a:off x="3211170" y="3380244"/>
            <a:ext cx="751075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禹</a:t>
            </a:r>
          </a:p>
        </p:txBody>
      </p:sp>
      <p:sp>
        <p:nvSpPr>
          <p:cNvPr id="36" name="矩形 35">
            <a:hlinkClick r:id="rId5" action="ppaction://hlinksldjump"/>
          </p:cNvPr>
          <p:cNvSpPr/>
          <p:nvPr/>
        </p:nvSpPr>
        <p:spPr>
          <a:xfrm>
            <a:off x="7141377" y="1991064"/>
            <a:ext cx="687304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甫</a:t>
            </a:r>
          </a:p>
        </p:txBody>
      </p:sp>
      <p:sp>
        <p:nvSpPr>
          <p:cNvPr id="37" name="矩形 36">
            <a:hlinkClick r:id="rId6" action="ppaction://hlinksldjump"/>
          </p:cNvPr>
          <p:cNvSpPr/>
          <p:nvPr/>
        </p:nvSpPr>
        <p:spPr>
          <a:xfrm>
            <a:off x="5149850" y="3380244"/>
            <a:ext cx="68134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仲</a:t>
            </a:r>
          </a:p>
        </p:txBody>
      </p:sp>
      <p:sp>
        <p:nvSpPr>
          <p:cNvPr id="24" name="矩形 23">
            <a:hlinkClick r:id="rId3" action="ppaction://hlinksldjump"/>
          </p:cNvPr>
          <p:cNvSpPr/>
          <p:nvPr/>
        </p:nvSpPr>
        <p:spPr>
          <a:xfrm>
            <a:off x="1600758" y="3359469"/>
            <a:ext cx="700552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愈</a:t>
            </a:r>
          </a:p>
        </p:txBody>
      </p:sp>
      <p:sp>
        <p:nvSpPr>
          <p:cNvPr id="26" name="矩形 25">
            <a:hlinkClick r:id="rId4" action="ppaction://hlinksldjump"/>
          </p:cNvPr>
          <p:cNvSpPr/>
          <p:nvPr/>
        </p:nvSpPr>
        <p:spPr>
          <a:xfrm>
            <a:off x="3685237" y="3405644"/>
            <a:ext cx="70282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锡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173163" y="1637121"/>
            <a:ext cx="7851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 err="1">
                <a:latin typeface="方正姚体" pitchFamily="2" charset="-122"/>
                <a:ea typeface="方正姚体" pitchFamily="2" charset="-122"/>
              </a:rPr>
              <a:t>qū</a:t>
            </a:r>
            <a:r>
              <a:rPr lang="en-US" altLang="zh-CN" sz="2000" b="1" dirty="0">
                <a:latin typeface="方正姚体" pitchFamily="2" charset="-122"/>
                <a:ea typeface="方正姚体" pitchFamily="2" charset="-122"/>
              </a:rPr>
              <a:t>                             </a:t>
            </a:r>
            <a:r>
              <a:rPr lang="en-US" altLang="zh-CN" sz="2000" b="1" dirty="0" err="1">
                <a:latin typeface="方正姚体" pitchFamily="2" charset="-122"/>
                <a:ea typeface="方正姚体" pitchFamily="2" charset="-122"/>
              </a:rPr>
              <a:t>yuān</a:t>
            </a:r>
            <a:r>
              <a:rPr lang="en-US" altLang="zh-CN" sz="2000" b="1" dirty="0">
                <a:latin typeface="方正姚体" pitchFamily="2" charset="-122"/>
                <a:ea typeface="方正姚体" pitchFamily="2" charset="-122"/>
              </a:rPr>
              <a:t>            </a:t>
            </a:r>
            <a:r>
              <a:rPr lang="en-US" altLang="zh-CN" sz="2000" b="1" dirty="0" err="1">
                <a:latin typeface="方正姚体" pitchFamily="2" charset="-122"/>
                <a:ea typeface="方正姚体" pitchFamily="2" charset="-122"/>
              </a:rPr>
              <a:t>mèng</a:t>
            </a:r>
            <a:r>
              <a:rPr lang="en-US" altLang="zh-CN" sz="2000" b="1" dirty="0">
                <a:latin typeface="方正姚体" pitchFamily="2" charset="-122"/>
                <a:ea typeface="方正姚体" pitchFamily="2" charset="-122"/>
              </a:rPr>
              <a:t>                                </a:t>
            </a:r>
            <a:r>
              <a:rPr lang="en-US" altLang="zh-CN" sz="2000" b="1" dirty="0" err="1">
                <a:latin typeface="方正姚体" pitchFamily="2" charset="-122"/>
                <a:ea typeface="方正姚体" pitchFamily="2" charset="-122"/>
              </a:rPr>
              <a:t>fǔ</a:t>
            </a:r>
            <a:endParaRPr lang="en-US" altLang="zh-CN" sz="2000" b="1" dirty="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7"/>
          <a:srcRect l="8389" t="20024" r="7471" b="26044"/>
          <a:stretch>
            <a:fillRect/>
          </a:stretch>
        </p:blipFill>
        <p:spPr bwMode="auto">
          <a:xfrm>
            <a:off x="3043238" y="-47625"/>
            <a:ext cx="3057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>
            <a:hlinkClick r:id="rId6" action="ppaction://hlinksldjump"/>
          </p:cNvPr>
          <p:cNvSpPr/>
          <p:nvPr/>
        </p:nvSpPr>
        <p:spPr>
          <a:xfrm>
            <a:off x="6634129" y="3379481"/>
            <a:ext cx="68134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龚</a:t>
            </a:r>
          </a:p>
        </p:txBody>
      </p:sp>
      <p:sp>
        <p:nvSpPr>
          <p:cNvPr id="19" name="Rectangle 5"/>
          <p:cNvSpPr/>
          <p:nvPr/>
        </p:nvSpPr>
        <p:spPr>
          <a:xfrm>
            <a:off x="922338" y="755626"/>
            <a:ext cx="8001000" cy="6376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800" b="1" dirty="0">
                <a:latin typeface="+mj-ea"/>
                <a:ea typeface="+mj-ea"/>
              </a:rPr>
              <a:t>你了解下面这些古代文人吗？和同学交流。</a:t>
            </a:r>
          </a:p>
        </p:txBody>
      </p:sp>
      <p:sp>
        <p:nvSpPr>
          <p:cNvPr id="22" name="矩形 21">
            <a:hlinkClick r:id="rId5" action="ppaction://hlinksldjump"/>
          </p:cNvPr>
          <p:cNvSpPr/>
          <p:nvPr/>
        </p:nvSpPr>
        <p:spPr>
          <a:xfrm>
            <a:off x="4579083" y="1991064"/>
            <a:ext cx="687304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0" grpId="0"/>
      <p:bldP spid="27" grpId="0"/>
      <p:bldP spid="35" grpId="0"/>
      <p:bldP spid="37" grpId="0"/>
      <p:bldP spid="24" grpId="0"/>
      <p:bldP spid="26" grpId="0"/>
      <p:bldP spid="32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679700" y="2955925"/>
            <a:ext cx="1436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屈伸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093913" y="3651250"/>
            <a:ext cx="28479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屈指可数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858838" y="2505075"/>
            <a:ext cx="8947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qū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5365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6" name="TextBox 44"/>
          <p:cNvSpPr txBox="1">
            <a:spLocks noChangeArrowheads="1"/>
          </p:cNvSpPr>
          <p:nvPr/>
        </p:nvSpPr>
        <p:spPr bwMode="auto">
          <a:xfrm>
            <a:off x="1625600" y="1408113"/>
            <a:ext cx="2284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屈</a:t>
            </a:r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原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77050" y="2984500"/>
            <a:ext cx="1436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渊博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35713" y="3651250"/>
            <a:ext cx="279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鱼跃于渊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084763" y="2500313"/>
            <a:ext cx="12875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yuān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5370" name="TextBox 44"/>
          <p:cNvSpPr txBox="1">
            <a:spLocks noChangeArrowheads="1"/>
          </p:cNvSpPr>
          <p:nvPr/>
        </p:nvSpPr>
        <p:spPr bwMode="auto">
          <a:xfrm>
            <a:off x="5719763" y="1403350"/>
            <a:ext cx="29670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陶</a:t>
            </a:r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渊</a:t>
            </a:r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明</a:t>
            </a: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579438" y="771525"/>
            <a:ext cx="1331912" cy="530225"/>
            <a:chOff x="579880" y="770997"/>
            <a:chExt cx="1331484" cy="531209"/>
          </a:xfrm>
        </p:grpSpPr>
        <p:sp>
          <p:nvSpPr>
            <p:cNvPr id="26" name="圆角矩形 25"/>
            <p:cNvSpPr/>
            <p:nvPr/>
          </p:nvSpPr>
          <p:spPr>
            <a:xfrm>
              <a:off x="590550" y="770997"/>
              <a:ext cx="1310700" cy="53120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我会认</a:t>
              </a:r>
            </a:p>
          </p:txBody>
        </p:sp>
        <p:sp>
          <p:nvSpPr>
            <p:cNvPr id="27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95885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97472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屈</a:t>
            </a:r>
          </a:p>
        </p:txBody>
      </p:sp>
      <p:graphicFrame>
        <p:nvGraphicFramePr>
          <p:cNvPr id="30" name="Group 47"/>
          <p:cNvGraphicFramePr>
            <a:graphicFrameLocks noGrp="1"/>
          </p:cNvGraphicFramePr>
          <p:nvPr/>
        </p:nvGraphicFramePr>
        <p:xfrm>
          <a:off x="523240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24827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渊</a:t>
            </a:r>
          </a:p>
        </p:txBody>
      </p:sp>
      <p:pic>
        <p:nvPicPr>
          <p:cNvPr id="19" name="Picture 3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813" y="704850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1" grpId="0" autoUpdateAnimBg="0"/>
      <p:bldP spid="20" grpId="0" autoUpdateAnimBg="0"/>
      <p:bldP spid="15" grpId="0" autoUpdateAnimBg="0"/>
      <p:bldP spid="16" grpId="0" autoUpdateAnimBg="0"/>
      <p:bldP spid="17" grpId="0" autoUpdateAnimBg="0"/>
      <p:bldP spid="29" grpId="0" autoUpdateAnimBg="0"/>
      <p:bldP spid="3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773363" y="2898775"/>
            <a:ext cx="1903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孟兄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182813" y="3665538"/>
            <a:ext cx="29829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 孟冬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98513" y="2576513"/>
            <a:ext cx="14446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mèng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6389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0" name="TextBox 44"/>
          <p:cNvSpPr txBox="1">
            <a:spLocks noChangeArrowheads="1"/>
          </p:cNvSpPr>
          <p:nvPr/>
        </p:nvSpPr>
        <p:spPr bwMode="auto">
          <a:xfrm>
            <a:off x="1625600" y="1408113"/>
            <a:ext cx="2284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孟</a:t>
            </a:r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浩然</a:t>
            </a:r>
          </a:p>
        </p:txBody>
      </p:sp>
      <p:sp>
        <p:nvSpPr>
          <p:cNvPr id="5" name="TextBox 38"/>
          <p:cNvSpPr txBox="1">
            <a:spLocks noChangeArrowheads="1"/>
          </p:cNvSpPr>
          <p:nvPr/>
        </p:nvSpPr>
        <p:spPr bwMode="auto">
          <a:xfrm>
            <a:off x="6575425" y="2916238"/>
            <a:ext cx="20526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台甫</a:t>
            </a:r>
          </a:p>
        </p:txBody>
      </p:sp>
      <p:sp>
        <p:nvSpPr>
          <p:cNvPr id="6" name="TextBox 40"/>
          <p:cNvSpPr txBox="1">
            <a:spLocks noChangeArrowheads="1"/>
          </p:cNvSpPr>
          <p:nvPr/>
        </p:nvSpPr>
        <p:spPr bwMode="auto">
          <a:xfrm>
            <a:off x="6316663" y="3683000"/>
            <a:ext cx="26606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 神甫</a:t>
            </a:r>
          </a:p>
        </p:txBody>
      </p:sp>
      <p:sp>
        <p:nvSpPr>
          <p:cNvPr id="7" name="矩形 19"/>
          <p:cNvSpPr>
            <a:spLocks noChangeArrowheads="1"/>
          </p:cNvSpPr>
          <p:nvPr/>
        </p:nvSpPr>
        <p:spPr bwMode="auto">
          <a:xfrm>
            <a:off x="5410200" y="2593975"/>
            <a:ext cx="6270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fǔ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6394" name="TextBox 44"/>
          <p:cNvSpPr txBox="1">
            <a:spLocks noChangeArrowheads="1"/>
          </p:cNvSpPr>
          <p:nvPr/>
        </p:nvSpPr>
        <p:spPr bwMode="auto">
          <a:xfrm>
            <a:off x="5699125" y="1397000"/>
            <a:ext cx="2284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杜</a:t>
            </a:r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甫</a:t>
            </a: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579438" y="771525"/>
            <a:ext cx="1331912" cy="530225"/>
            <a:chOff x="579880" y="770997"/>
            <a:chExt cx="1331484" cy="531209"/>
          </a:xfrm>
        </p:grpSpPr>
        <p:sp>
          <p:nvSpPr>
            <p:cNvPr id="24" name="圆角矩形 23"/>
            <p:cNvSpPr/>
            <p:nvPr/>
          </p:nvSpPr>
          <p:spPr>
            <a:xfrm>
              <a:off x="590550" y="770997"/>
              <a:ext cx="1310700" cy="53120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我会认</a:t>
              </a: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26" name="Group 47"/>
          <p:cNvGraphicFramePr>
            <a:graphicFrameLocks noGrp="1"/>
          </p:cNvGraphicFramePr>
          <p:nvPr/>
        </p:nvGraphicFramePr>
        <p:xfrm>
          <a:off x="95885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97472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孟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23240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24827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甫</a:t>
            </a:r>
          </a:p>
        </p:txBody>
      </p:sp>
      <p:pic>
        <p:nvPicPr>
          <p:cNvPr id="19" name="Picture 3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813" y="704850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1" grpId="0" autoUpdateAnimBg="0"/>
      <p:bldP spid="20" grpId="0" autoUpdateAnimBg="0"/>
      <p:bldP spid="5" grpId="0" autoUpdateAnimBg="0"/>
      <p:bldP spid="6" grpId="0" autoUpdateAnimBg="0"/>
      <p:bldP spid="7" grpId="0" autoUpdateAnimBg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17763" y="2903538"/>
            <a:ext cx="25812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韩国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16138" y="3633788"/>
            <a:ext cx="28257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 韩流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990600" y="2608263"/>
            <a:ext cx="10358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hán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7414" name="TextBox 44"/>
          <p:cNvSpPr txBox="1">
            <a:spLocks noChangeArrowheads="1"/>
          </p:cNvSpPr>
          <p:nvPr/>
        </p:nvSpPr>
        <p:spPr bwMode="auto">
          <a:xfrm>
            <a:off x="1609725" y="1393825"/>
            <a:ext cx="209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韩</a:t>
            </a:r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愈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573838" y="2900363"/>
            <a:ext cx="19399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病愈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321425" y="3644900"/>
            <a:ext cx="28368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愈来愈好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411788" y="2592388"/>
            <a:ext cx="7200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yù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7418" name="TextBox 44"/>
          <p:cNvSpPr txBox="1">
            <a:spLocks noChangeArrowheads="1"/>
          </p:cNvSpPr>
          <p:nvPr/>
        </p:nvSpPr>
        <p:spPr bwMode="auto">
          <a:xfrm>
            <a:off x="5681663" y="1374775"/>
            <a:ext cx="2284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韩</a:t>
            </a:r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愈</a:t>
            </a: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579438" y="771525"/>
            <a:ext cx="1331912" cy="530225"/>
            <a:chOff x="579880" y="770997"/>
            <a:chExt cx="1331484" cy="531209"/>
          </a:xfrm>
        </p:grpSpPr>
        <p:sp>
          <p:nvSpPr>
            <p:cNvPr id="25" name="圆角矩形 24"/>
            <p:cNvSpPr/>
            <p:nvPr/>
          </p:nvSpPr>
          <p:spPr>
            <a:xfrm>
              <a:off x="590550" y="770997"/>
              <a:ext cx="1310700" cy="53120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我会认</a:t>
              </a:r>
            </a:p>
          </p:txBody>
        </p:sp>
        <p:sp>
          <p:nvSpPr>
            <p:cNvPr id="26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27" name="Group 47"/>
          <p:cNvGraphicFramePr>
            <a:graphicFrameLocks noGrp="1"/>
          </p:cNvGraphicFramePr>
          <p:nvPr/>
        </p:nvGraphicFramePr>
        <p:xfrm>
          <a:off x="95885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97472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韩</a:t>
            </a:r>
          </a:p>
        </p:txBody>
      </p:sp>
      <p:graphicFrame>
        <p:nvGraphicFramePr>
          <p:cNvPr id="29" name="Group 47"/>
          <p:cNvGraphicFramePr>
            <a:graphicFrameLocks noGrp="1"/>
          </p:cNvGraphicFramePr>
          <p:nvPr/>
        </p:nvGraphicFramePr>
        <p:xfrm>
          <a:off x="523240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24827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愈</a:t>
            </a:r>
          </a:p>
        </p:txBody>
      </p:sp>
      <p:pic>
        <p:nvPicPr>
          <p:cNvPr id="21" name="Picture 3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813" y="704850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39" grpId="0" autoUpdateAnimBg="0"/>
      <p:bldP spid="41" grpId="0" autoUpdateAnimBg="0"/>
      <p:bldP spid="20" grpId="0" autoUpdateAnimBg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679700" y="2955925"/>
            <a:ext cx="1436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大禹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122488" y="3651250"/>
            <a:ext cx="28479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大禹治水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09638" y="2505075"/>
            <a:ext cx="8627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yǔ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8437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8" name="TextBox 44"/>
          <p:cNvSpPr txBox="1">
            <a:spLocks noChangeArrowheads="1"/>
          </p:cNvSpPr>
          <p:nvPr/>
        </p:nvSpPr>
        <p:spPr bwMode="auto">
          <a:xfrm>
            <a:off x="1625600" y="1408113"/>
            <a:ext cx="2284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刘</a:t>
            </a:r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禹</a:t>
            </a:r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锡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96100" y="2984500"/>
            <a:ext cx="1436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锡纸 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16663" y="3651250"/>
            <a:ext cx="279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锡伯族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427663" y="2500313"/>
            <a:ext cx="5613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xī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8442" name="TextBox 44"/>
          <p:cNvSpPr txBox="1">
            <a:spLocks noChangeArrowheads="1"/>
          </p:cNvSpPr>
          <p:nvPr/>
        </p:nvSpPr>
        <p:spPr bwMode="auto">
          <a:xfrm>
            <a:off x="5719763" y="1403350"/>
            <a:ext cx="2613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刘禹</a:t>
            </a:r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锡</a:t>
            </a: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579438" y="771525"/>
            <a:ext cx="1331912" cy="530225"/>
            <a:chOff x="579880" y="770997"/>
            <a:chExt cx="1331484" cy="531209"/>
          </a:xfrm>
        </p:grpSpPr>
        <p:sp>
          <p:nvSpPr>
            <p:cNvPr id="26" name="圆角矩形 25"/>
            <p:cNvSpPr/>
            <p:nvPr/>
          </p:nvSpPr>
          <p:spPr>
            <a:xfrm>
              <a:off x="590550" y="770997"/>
              <a:ext cx="1310700" cy="53120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我会认</a:t>
              </a:r>
            </a:p>
          </p:txBody>
        </p:sp>
        <p:sp>
          <p:nvSpPr>
            <p:cNvPr id="27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95885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97472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禹</a:t>
            </a:r>
          </a:p>
        </p:txBody>
      </p:sp>
      <p:graphicFrame>
        <p:nvGraphicFramePr>
          <p:cNvPr id="30" name="Group 47"/>
          <p:cNvGraphicFramePr>
            <a:graphicFrameLocks noGrp="1"/>
          </p:cNvGraphicFramePr>
          <p:nvPr/>
        </p:nvGraphicFramePr>
        <p:xfrm>
          <a:off x="523240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24827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锡</a:t>
            </a:r>
          </a:p>
        </p:txBody>
      </p:sp>
      <p:pic>
        <p:nvPicPr>
          <p:cNvPr id="21" name="Picture 3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813" y="704850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1" grpId="0" autoUpdateAnimBg="0"/>
      <p:bldP spid="20" grpId="0" autoUpdateAnimBg="0"/>
      <p:bldP spid="15" grpId="0" autoUpdateAnimBg="0"/>
      <p:bldP spid="16" grpId="0" autoUpdateAnimBg="0"/>
      <p:bldP spid="17" grpId="0" autoUpdateAnimBg="0"/>
      <p:bldP spid="29" grpId="0" autoUpdateAnimBg="0"/>
      <p:bldP spid="3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17763" y="2903538"/>
            <a:ext cx="25812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仲兄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16138" y="3633788"/>
            <a:ext cx="28257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不分伯仲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74700" y="2608263"/>
            <a:ext cx="15408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zhòng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7414" name="TextBox 44"/>
          <p:cNvSpPr txBox="1">
            <a:spLocks noChangeArrowheads="1"/>
          </p:cNvSpPr>
          <p:nvPr/>
        </p:nvSpPr>
        <p:spPr bwMode="auto">
          <a:xfrm>
            <a:off x="1609724" y="1393825"/>
            <a:ext cx="2619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范</a:t>
            </a:r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仲</a:t>
            </a:r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淹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573838" y="2900363"/>
            <a:ext cx="19399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姓龚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308725" y="3644900"/>
            <a:ext cx="28368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 龚召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081588" y="2592388"/>
            <a:ext cx="13195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gōng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7418" name="TextBox 44"/>
          <p:cNvSpPr txBox="1">
            <a:spLocks noChangeArrowheads="1"/>
          </p:cNvSpPr>
          <p:nvPr/>
        </p:nvSpPr>
        <p:spPr bwMode="auto">
          <a:xfrm>
            <a:off x="5681663" y="1374775"/>
            <a:ext cx="2284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龚</a:t>
            </a:r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自珍</a:t>
            </a: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579438" y="771525"/>
            <a:ext cx="1331912" cy="530225"/>
            <a:chOff x="579880" y="770997"/>
            <a:chExt cx="1331484" cy="531209"/>
          </a:xfrm>
        </p:grpSpPr>
        <p:sp>
          <p:nvSpPr>
            <p:cNvPr id="25" name="圆角矩形 24"/>
            <p:cNvSpPr/>
            <p:nvPr/>
          </p:nvSpPr>
          <p:spPr>
            <a:xfrm>
              <a:off x="590550" y="770997"/>
              <a:ext cx="1310700" cy="53120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我会认</a:t>
              </a:r>
            </a:p>
          </p:txBody>
        </p:sp>
        <p:sp>
          <p:nvSpPr>
            <p:cNvPr id="26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27" name="Group 47"/>
          <p:cNvGraphicFramePr>
            <a:graphicFrameLocks noGrp="1"/>
          </p:cNvGraphicFramePr>
          <p:nvPr/>
        </p:nvGraphicFramePr>
        <p:xfrm>
          <a:off x="95885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97472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仲</a:t>
            </a:r>
          </a:p>
        </p:txBody>
      </p:sp>
      <p:graphicFrame>
        <p:nvGraphicFramePr>
          <p:cNvPr id="29" name="Group 47"/>
          <p:cNvGraphicFramePr>
            <a:graphicFrameLocks noGrp="1"/>
          </p:cNvGraphicFramePr>
          <p:nvPr/>
        </p:nvGraphicFramePr>
        <p:xfrm>
          <a:off x="523240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24827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龚</a:t>
            </a:r>
          </a:p>
        </p:txBody>
      </p:sp>
      <p:pic>
        <p:nvPicPr>
          <p:cNvPr id="21" name="Picture 3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813" y="704850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39" grpId="0" autoUpdateAnimBg="0"/>
      <p:bldP spid="41" grpId="0" autoUpdateAnimBg="0"/>
      <p:bldP spid="20" grpId="0" autoUpdateAnimBg="0"/>
      <p:bldP spid="28" grpId="0"/>
      <p:bldP spid="30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1883</Words>
  <Application>Microsoft Office PowerPoint</Application>
  <PresentationFormat>全屏显示(16:9)</PresentationFormat>
  <Paragraphs>145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等线</vt:lpstr>
      <vt:lpstr>等线 Light</vt:lpstr>
      <vt:lpstr>方正姚体</vt:lpstr>
      <vt:lpstr>仿宋</vt:lpstr>
      <vt:lpstr>黑体</vt:lpstr>
      <vt:lpstr>楷体</vt:lpstr>
      <vt:lpstr>微软雅黑</vt:lpstr>
      <vt:lpstr>Arial</vt:lpstr>
      <vt:lpstr>Calibri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665</cp:revision>
  <dcterms:created xsi:type="dcterms:W3CDTF">2015-12-30T08:03:25Z</dcterms:created>
  <dcterms:modified xsi:type="dcterms:W3CDTF">2020-01-09T10:39:53Z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