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1" r:id="rId3"/>
    <p:sldId id="381" r:id="rId4"/>
    <p:sldId id="337" r:id="rId5"/>
    <p:sldId id="307" r:id="rId6"/>
    <p:sldId id="371" r:id="rId7"/>
    <p:sldId id="379" r:id="rId8"/>
    <p:sldId id="288" r:id="rId9"/>
    <p:sldId id="374" r:id="rId10"/>
    <p:sldId id="334" r:id="rId11"/>
    <p:sldId id="380" r:id="rId12"/>
    <p:sldId id="378" r:id="rId13"/>
  </p:sldIdLst>
  <p:sldSz cx="9144000" cy="5143500" type="screen16x9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FF"/>
    <a:srgbClr val="6F9824"/>
    <a:srgbClr val="8C36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1" autoAdjust="0"/>
    <p:restoredTop sz="94471" autoAdjust="0"/>
  </p:normalViewPr>
  <p:slideViewPr>
    <p:cSldViewPr showGuides="1">
      <p:cViewPr>
        <p:scale>
          <a:sx n="75" d="100"/>
          <a:sy n="75" d="100"/>
        </p:scale>
        <p:origin x="-240" y="-111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85D17-32E4-4FC2-B659-984107A165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67DC6-43D7-4CEF-BEC1-3A1C2C6BFB3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444" y="3383756"/>
            <a:ext cx="8139178" cy="808489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8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8" y="972000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972000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341782"/>
            <a:ext cx="3962432" cy="341417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1.xml"/><Relationship Id="rId18" Type="http://schemas.openxmlformats.org/officeDocument/2006/relationships/tags" Target="../tags/tag60.xml"/><Relationship Id="rId17" Type="http://schemas.openxmlformats.org/officeDocument/2006/relationships/tags" Target="../tags/tag59.xml"/><Relationship Id="rId16" Type="http://schemas.openxmlformats.org/officeDocument/2006/relationships/tags" Target="../tags/tag58.xml"/><Relationship Id="rId15" Type="http://schemas.openxmlformats.org/officeDocument/2006/relationships/tags" Target="../tags/tag57.xml"/><Relationship Id="rId14" Type="http://schemas.openxmlformats.org/officeDocument/2006/relationships/tags" Target="../tags/tag56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5" t="16144" r="16395" b="26211"/>
          <a:stretch>
            <a:fillRect/>
          </a:stretch>
        </p:blipFill>
        <p:spPr bwMode="auto">
          <a:xfrm>
            <a:off x="4572000" y="1032768"/>
            <a:ext cx="2002972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67830" y="2492462"/>
            <a:ext cx="5286412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di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写作品梗概</a:t>
            </a:r>
            <a:endParaRPr lang="zh-CN" altLang="en-US" sz="6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628689"/>
            <a:ext cx="58326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周游</a:t>
            </a: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各地，从南方一直飞到最北部的拉普兰省，历时</a:t>
            </a:r>
            <a:r>
              <a:rPr lang="en-US" altLang="zh-CN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个月才返回家乡。他骑在鹅背上看到了自己祖国的奇峰异川、旖旎风光，学习了祖国的地理历史，听了许多故事传说，也饱尝了不少风险和苦难</a:t>
            </a:r>
            <a:r>
              <a:rPr lang="zh-CN" altLang="en-US" sz="20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。在</a:t>
            </a:r>
            <a:r>
              <a:rPr lang="zh-CN" altLang="en-US" sz="20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漫游中，他从旅伴和其他动物身上学到不少优点，逐渐改正了自己淘气调皮的缺点，培养了勇于舍己、助人为乐的优秀品德。当他重返家乡时，不仅重新变成了一个高大漂亮的男孩子，而且成了一个温柔、善良、乐于助人且又勤劳的好孩子。</a:t>
            </a:r>
            <a:endParaRPr lang="zh-CN" altLang="en-US" sz="2000" b="1" dirty="0" smtClean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6211984" y="642048"/>
            <a:ext cx="0" cy="4182224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364088" y="204099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❺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372200" y="1025331"/>
            <a:ext cx="2536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❺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概括介绍尼尔斯骑鹅旅行的经历。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915816" y="3795886"/>
            <a:ext cx="3024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23528" y="4299942"/>
            <a:ext cx="57606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23528" y="4762500"/>
            <a:ext cx="39604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372200" y="3441943"/>
            <a:ext cx="2536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概括介绍尼尔斯旅行结束回到家乡以后的显著变化。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85786" y="1928808"/>
            <a:ext cx="7745514" cy="1930337"/>
          </a:xfrm>
          <a:prstGeom prst="rect">
            <a:avLst/>
          </a:prstGeom>
          <a:noFill/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612140">
              <a:lnSpc>
                <a:spcPct val="150000"/>
              </a:lnSpc>
              <a:defRPr/>
            </a:pPr>
            <a:r>
              <a:rPr lang="zh-CN" altLang="en-US" sz="2800" b="1" dirty="0" smtClean="0">
                <a:latin typeface="+mn-ea"/>
                <a:ea typeface="+mn-ea"/>
              </a:rPr>
              <a:t>本文能抓住原文的主要内容，用简练的语言进行概括。语句通顺，衔接自然。做到了描写顺序不变，人称不变，中心不变，语言简练。</a:t>
            </a:r>
            <a:endParaRPr lang="zh-CN" altLang="en-US" sz="2800" b="1" dirty="0" smtClean="0">
              <a:latin typeface="+mn-ea"/>
              <a:ea typeface="+mn-ea"/>
            </a:endParaRPr>
          </a:p>
        </p:txBody>
      </p:sp>
      <p:pic>
        <p:nvPicPr>
          <p:cNvPr id="10" name="Picture 8" descr="https://ss0.bdstatic.com/70cFvHSh_Q1YnxGkpoWK1HF6hhy/it/u=2420330119,3946864923&amp;fm=23&amp;gp=0.jpg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9"/>
          <a:stretch>
            <a:fillRect/>
          </a:stretch>
        </p:blipFill>
        <p:spPr bwMode="auto">
          <a:xfrm>
            <a:off x="642910" y="816966"/>
            <a:ext cx="1287056" cy="10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1928681" y="1150880"/>
            <a:ext cx="143981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总评：</a:t>
            </a:r>
            <a:endParaRPr lang="zh-CN" alt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928662" y="730250"/>
            <a:ext cx="7524785" cy="4002088"/>
            <a:chOff x="332027" y="729587"/>
            <a:chExt cx="8197431" cy="4003187"/>
          </a:xfrm>
        </p:grpSpPr>
        <p:sp>
          <p:nvSpPr>
            <p:cNvPr id="19460" name="矩形 3"/>
            <p:cNvSpPr/>
            <p:nvPr/>
          </p:nvSpPr>
          <p:spPr>
            <a:xfrm>
              <a:off x="954618" y="1428271"/>
              <a:ext cx="7433425" cy="245615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6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   </a:t>
              </a:r>
              <a:r>
                <a:rPr lang="zh-CN" altLang="en-US" sz="3600" b="1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写梗概</a:t>
              </a:r>
              <a:r>
                <a:rPr lang="zh-CN" altLang="en-US" sz="36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，就是把书、文章或影视作品的主要内容用简练的语言写下来。</a:t>
              </a:r>
              <a:endParaRPr lang="zh-CN" altLang="zh-CN" sz="3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461" name="横卷形 4"/>
            <p:cNvSpPr/>
            <p:nvPr/>
          </p:nvSpPr>
          <p:spPr>
            <a:xfrm>
              <a:off x="332027" y="729587"/>
              <a:ext cx="8197431" cy="4003187"/>
            </a:xfrm>
            <a:prstGeom prst="horizontalScroll">
              <a:avLst>
                <a:gd name="adj" fmla="val 12500"/>
              </a:avLst>
            </a:prstGeom>
            <a:noFill/>
            <a:ln w="76200" cap="flat" cmpd="sng">
              <a:solidFill>
                <a:srgbClr val="3399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28596" y="3003798"/>
            <a:ext cx="8143932" cy="1113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rtl="0"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  <a:cs typeface="宋体" panose="02010600030101010101" pitchFamily="2" charset="-122"/>
              </a:rPr>
              <a:t>  遇到以上情况，需要我们对书的内容进行概括，一梗概的形式，用十分简练的语言介绍这本书。</a:t>
            </a:r>
            <a:endParaRPr kumimoji="0" lang="zh-CN" alt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宋体" panose="02010600030101010101" pitchFamily="2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-276185"/>
            <a:ext cx="30607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5" name="Picture 1" descr="C:\Users\Administrator\AppData\Roaming\Tencent\Users\541737432\QQ\WinTemp\RichOle\@H4P$}_TWDRF2J]K[R2Y[M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699542"/>
            <a:ext cx="8220345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90410" y="1563638"/>
            <a:ext cx="8286808" cy="31085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457200" rtl="0">
              <a:lnSpc>
                <a:spcPct val="140000"/>
              </a:lnSpc>
            </a:pPr>
            <a:r>
              <a:rPr lang="zh-CN" altLang="en-US" sz="2800" b="1" dirty="0" smtClean="0">
                <a:latin typeface="+mj-ea"/>
                <a:ea typeface="+mj-ea"/>
                <a:cs typeface="Times New Roman" panose="02020603050405020304" pitchFamily="18" charset="0"/>
              </a:rPr>
              <a:t> 有时候</a:t>
            </a:r>
            <a:r>
              <a:rPr lang="zh-CN" altLang="en-US" sz="2800" b="1" dirty="0">
                <a:latin typeface="+mj-ea"/>
                <a:ea typeface="+mj-ea"/>
                <a:cs typeface="Times New Roman" panose="02020603050405020304" pitchFamily="18" charset="0"/>
              </a:rPr>
              <a:t>我们需要向别人推荐一本喜欢的书，这就需要我们把书的内容进行概括，以梗概的形式，用十分简练的语言介绍这本书。这次习作，就要求写作品梗概，注意把树的大意介绍清楚。</a:t>
            </a:r>
            <a:endParaRPr lang="zh-CN" altLang="en-US" sz="2800" b="1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457200" rtl="0">
              <a:lnSpc>
                <a:spcPct val="140000"/>
              </a:lnSpc>
            </a:pPr>
            <a:endParaRPr lang="zh-CN" altLang="en-US" sz="2800" b="1" dirty="0" smtClean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33" b="20748"/>
          <a:stretch>
            <a:fillRect/>
          </a:stretch>
        </p:blipFill>
        <p:spPr bwMode="auto">
          <a:xfrm>
            <a:off x="3041650" y="0"/>
            <a:ext cx="3060700" cy="7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1214414" y="901084"/>
            <a:ext cx="7534050" cy="6625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说说本次习作对我们提出了哪些要求？ 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13" descr="C:\Users\Administrator\Desktop\17e1884f61f242d2a7c5ee365a480b19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1840" y="2000246"/>
            <a:ext cx="210319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33" b="26700"/>
          <a:stretch>
            <a:fillRect/>
          </a:stretch>
        </p:blipFill>
        <p:spPr bwMode="auto">
          <a:xfrm>
            <a:off x="3041650" y="0"/>
            <a:ext cx="3060700" cy="66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32774" y="2714626"/>
            <a:ext cx="1152128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圆角矩形标注 35"/>
          <p:cNvSpPr/>
          <p:nvPr/>
        </p:nvSpPr>
        <p:spPr>
          <a:xfrm>
            <a:off x="5508104" y="843558"/>
            <a:ext cx="3456384" cy="2736304"/>
          </a:xfrm>
          <a:prstGeom prst="wedgeRoundRectCallout">
            <a:avLst>
              <a:gd name="adj1" fmla="val -64246"/>
              <a:gd name="adj2" fmla="val 3141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rtl="0"/>
            <a:r>
              <a:rPr lang="zh-CN" altLang="en-US" sz="2000" b="1" dirty="0">
                <a:solidFill>
                  <a:schemeClr val="tx1"/>
                </a:solidFill>
              </a:rPr>
              <a:t>１</a:t>
            </a:r>
            <a:r>
              <a:rPr lang="en-US" altLang="zh-CN" sz="2000" b="1" dirty="0">
                <a:solidFill>
                  <a:schemeClr val="tx1"/>
                </a:solidFill>
              </a:rPr>
              <a:t>.</a:t>
            </a:r>
            <a:r>
              <a:rPr lang="zh-CN" altLang="en-US" sz="2000" b="1" dirty="0">
                <a:solidFill>
                  <a:schemeClr val="tx1"/>
                </a:solidFill>
              </a:rPr>
              <a:t>读懂内容，把握脉络。</a:t>
            </a:r>
            <a:endParaRPr lang="zh-CN" altLang="en-US" sz="2000" b="1" dirty="0">
              <a:solidFill>
                <a:schemeClr val="tx1"/>
              </a:solidFill>
            </a:endParaRPr>
          </a:p>
          <a:p>
            <a:pPr defTabSz="457200" rtl="0"/>
            <a:r>
              <a:rPr lang="zh-CN" altLang="en-US" sz="2000" b="1" dirty="0">
                <a:solidFill>
                  <a:schemeClr val="tx1"/>
                </a:solidFill>
              </a:rPr>
              <a:t>２</a:t>
            </a:r>
            <a:r>
              <a:rPr lang="en-US" altLang="zh-CN" sz="2000" b="1" dirty="0">
                <a:solidFill>
                  <a:schemeClr val="tx1"/>
                </a:solidFill>
              </a:rPr>
              <a:t>.</a:t>
            </a:r>
            <a:r>
              <a:rPr lang="zh-CN" altLang="en-US" sz="2000" b="1" dirty="0">
                <a:solidFill>
                  <a:schemeClr val="tx1"/>
                </a:solidFill>
              </a:rPr>
              <a:t>精选概括，合并成段。保留“主干”，去除“枝叶”。用简明的叙述性的语言概括每个章节的内容。  </a:t>
            </a:r>
            <a:endParaRPr lang="zh-CN" altLang="en-US" sz="2000" b="1" dirty="0">
              <a:solidFill>
                <a:schemeClr val="tx1"/>
              </a:solidFill>
            </a:endParaRPr>
          </a:p>
          <a:p>
            <a:pPr defTabSz="457200" rtl="0"/>
            <a:r>
              <a:rPr lang="en-US" altLang="zh-CN" sz="2000" b="1" dirty="0">
                <a:solidFill>
                  <a:schemeClr val="tx1"/>
                </a:solidFill>
              </a:rPr>
              <a:t>3.</a:t>
            </a:r>
            <a:r>
              <a:rPr lang="zh-CN" altLang="en-US" sz="2000" b="1" dirty="0">
                <a:solidFill>
                  <a:schemeClr val="tx1"/>
                </a:solidFill>
              </a:rPr>
              <a:t>锤炼语言，表达连贯。适当补充一些内容，使段落之间自然衔接，语意清楚连贯。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57144" y="1543092"/>
            <a:ext cx="2143140" cy="1171534"/>
          </a:xfrm>
          <a:prstGeom prst="wedgeRoundRectCallout">
            <a:avLst>
              <a:gd name="adj1" fmla="val 51755"/>
              <a:gd name="adj2" fmla="val 8108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rtl="0"/>
            <a:endParaRPr lang="en-US" altLang="zh-CN" sz="2400" b="1" dirty="0" smtClean="0">
              <a:solidFill>
                <a:schemeClr val="tx1"/>
              </a:solidFill>
            </a:endParaRPr>
          </a:p>
          <a:p>
            <a:pPr defTabSz="457200" rtl="0"/>
            <a:r>
              <a:rPr lang="zh-CN" altLang="en-US" sz="2400" b="1" dirty="0" smtClean="0">
                <a:solidFill>
                  <a:schemeClr val="tx1"/>
                </a:solidFill>
              </a:rPr>
              <a:t>怎样写作品梗概呢？</a:t>
            </a:r>
            <a:endParaRPr lang="zh-CN" altLang="en-US" sz="2400" b="1" dirty="0" smtClean="0">
              <a:solidFill>
                <a:schemeClr val="tx1"/>
              </a:solidFill>
            </a:endParaRPr>
          </a:p>
          <a:p>
            <a:pPr defTabSz="457200" rtl="0"/>
            <a:endParaRPr lang="zh-CN" altLang="en-US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9" b="25533"/>
          <a:stretch>
            <a:fillRect/>
          </a:stretch>
        </p:blipFill>
        <p:spPr bwMode="auto">
          <a:xfrm>
            <a:off x="3041650" y="80498"/>
            <a:ext cx="3060700" cy="62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71538" y="-1857406"/>
            <a:ext cx="7715304" cy="637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304800" rtl="0">
              <a:lnSpc>
                <a:spcPct val="150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effectLst/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15" name="Picture 13" descr="C:\Users\Administrator\Desktop\17e1884f61f242d2a7c5ee365a480b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91680" y="2802731"/>
            <a:ext cx="210319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标注 8"/>
          <p:cNvSpPr/>
          <p:nvPr/>
        </p:nvSpPr>
        <p:spPr>
          <a:xfrm>
            <a:off x="4001593" y="1995686"/>
            <a:ext cx="3810767" cy="1872208"/>
          </a:xfrm>
          <a:prstGeom prst="wedgeRoundRectCallout">
            <a:avLst>
              <a:gd name="adj1" fmla="val -65732"/>
              <a:gd name="adj2" fmla="val -114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rtl="0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</a:rPr>
              <a:t>    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800" b="1" dirty="0">
                <a:solidFill>
                  <a:schemeClr val="tx1"/>
                </a:solidFill>
              </a:rPr>
              <a:t>概 括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。每个</a:t>
            </a:r>
            <a:r>
              <a:rPr lang="zh-CN" altLang="en-US" sz="2800" b="1" dirty="0">
                <a:solidFill>
                  <a:schemeClr val="tx1"/>
                </a:solidFill>
              </a:rPr>
              <a:t>章节的内容用简练的语言概括成一段话。</a:t>
            </a:r>
            <a:endParaRPr lang="zh-CN" alt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矩形 12"/>
          <p:cNvSpPr/>
          <p:nvPr/>
        </p:nvSpPr>
        <p:spPr>
          <a:xfrm>
            <a:off x="467544" y="766557"/>
            <a:ext cx="7786742" cy="662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800" b="1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标注 28"/>
          <p:cNvSpPr/>
          <p:nvPr/>
        </p:nvSpPr>
        <p:spPr>
          <a:xfrm>
            <a:off x="3995936" y="1439828"/>
            <a:ext cx="3433584" cy="1861378"/>
          </a:xfrm>
          <a:prstGeom prst="wedgeRoundRectCallout">
            <a:avLst>
              <a:gd name="adj1" fmla="val -61896"/>
              <a:gd name="adj2" fmla="val 4723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rtl="0"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b="1" dirty="0">
                <a:solidFill>
                  <a:schemeClr val="tx1"/>
                </a:solidFill>
                <a:latin typeface="+mn-ea"/>
              </a:rPr>
              <a:t>去掉对人物语言、外貌、心理描写的句子。</a:t>
            </a:r>
            <a:endParaRPr lang="en-US" altLang="zh-CN" sz="2800" b="1" dirty="0" smtClean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32" name="Picture 13" descr="C:\Users\Administrator\Desktop\17e1884f61f242d2a7c5ee365a480b19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92746" y="2802731"/>
            <a:ext cx="210319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13" descr="C:\Users\Administrator\Desktop\17e1884f61f242d2a7c5ee365a480b19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928940"/>
            <a:ext cx="1738174" cy="171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22"/>
          <p:cNvSpPr/>
          <p:nvPr/>
        </p:nvSpPr>
        <p:spPr>
          <a:xfrm>
            <a:off x="2339752" y="642925"/>
            <a:ext cx="6746522" cy="4143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 defTabSz="457200" rtl="0">
              <a:lnSpc>
                <a:spcPct val="130000"/>
              </a:lnSpc>
            </a:pPr>
            <a:r>
              <a:rPr lang="zh-CN" altLang="en-US" sz="2000" b="1" dirty="0">
                <a:solidFill>
                  <a:schemeClr val="tx1"/>
                </a:solidFill>
              </a:rPr>
              <a:t>概括文章主要内容的方法有以下几点：</a:t>
            </a:r>
            <a:endParaRPr lang="zh-CN" altLang="en-US" sz="2000" b="1" dirty="0">
              <a:solidFill>
                <a:schemeClr val="tx1"/>
              </a:solidFill>
            </a:endParaRPr>
          </a:p>
          <a:p>
            <a:pPr indent="457200" defTabSz="457200" rtl="0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</a:rPr>
              <a:t>1.</a:t>
            </a:r>
            <a:r>
              <a:rPr lang="zh-CN" altLang="en-US" sz="2000" b="1" dirty="0">
                <a:solidFill>
                  <a:srgbClr val="0000FF"/>
                </a:solidFill>
              </a:rPr>
              <a:t>要素归纳法。</a:t>
            </a:r>
            <a:r>
              <a:rPr lang="zh-CN" altLang="en-US" sz="2000" b="1" dirty="0">
                <a:solidFill>
                  <a:schemeClr val="tx1"/>
                </a:solidFill>
              </a:rPr>
              <a:t>弄清记叙文六要素，综合起来，再整理好语序，就是文章的主要内容。</a:t>
            </a:r>
            <a:endParaRPr lang="zh-CN" altLang="en-US" sz="2000" b="1" dirty="0">
              <a:solidFill>
                <a:schemeClr val="tx1"/>
              </a:solidFill>
            </a:endParaRPr>
          </a:p>
          <a:p>
            <a:pPr indent="457200" defTabSz="457200" rtl="0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</a:rPr>
              <a:t>2.</a:t>
            </a:r>
            <a:r>
              <a:rPr lang="zh-CN" altLang="en-US" sz="2000" b="1" dirty="0">
                <a:solidFill>
                  <a:srgbClr val="0000FF"/>
                </a:solidFill>
              </a:rPr>
              <a:t>段意合并法。</a:t>
            </a:r>
            <a:r>
              <a:rPr lang="zh-CN" altLang="en-US" sz="2000" b="1" dirty="0">
                <a:solidFill>
                  <a:schemeClr val="tx1"/>
                </a:solidFill>
              </a:rPr>
              <a:t>先把文章分成几段，概括出每一部分所写的内容，再把几个部分的段意组合起来，文章的主要内容就概括出来了。</a:t>
            </a:r>
            <a:endParaRPr lang="zh-CN" altLang="en-US" sz="2000" b="1" dirty="0">
              <a:solidFill>
                <a:schemeClr val="tx1"/>
              </a:solidFill>
            </a:endParaRPr>
          </a:p>
          <a:p>
            <a:pPr indent="457200" defTabSz="457200" rtl="0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</a:rPr>
              <a:t>3.</a:t>
            </a:r>
            <a:r>
              <a:rPr lang="zh-CN" altLang="en-US" sz="2000" b="1" dirty="0">
                <a:solidFill>
                  <a:srgbClr val="0000FF"/>
                </a:solidFill>
              </a:rPr>
              <a:t>摘录句段法。</a:t>
            </a:r>
            <a:r>
              <a:rPr lang="zh-CN" altLang="en-US" sz="2000" b="1" dirty="0">
                <a:solidFill>
                  <a:schemeClr val="tx1"/>
                </a:solidFill>
              </a:rPr>
              <a:t>有些文章结构上的总起句、过渡句、总结句或内容上的中心句就体现了文章的主要内容。</a:t>
            </a:r>
            <a:endParaRPr lang="zh-CN" altLang="en-US" sz="2000" b="1" dirty="0">
              <a:solidFill>
                <a:schemeClr val="tx1"/>
              </a:solidFill>
            </a:endParaRPr>
          </a:p>
          <a:p>
            <a:pPr indent="457200" defTabSz="457200" rtl="0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</a:rPr>
              <a:t>4.</a:t>
            </a:r>
            <a:r>
              <a:rPr lang="zh-CN" altLang="en-US" sz="2000" b="1" dirty="0">
                <a:solidFill>
                  <a:srgbClr val="0000FF"/>
                </a:solidFill>
              </a:rPr>
              <a:t>取舍主次法。</a:t>
            </a:r>
            <a:r>
              <a:rPr lang="zh-CN" altLang="en-US" sz="2000" b="1" dirty="0">
                <a:solidFill>
                  <a:schemeClr val="tx1"/>
                </a:solidFill>
              </a:rPr>
              <a:t>对写了几件事的文章，先分清事件的主次，然后根据主要的来概括它的主要内容。 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2" name="组合 6"/>
          <p:cNvGrpSpPr/>
          <p:nvPr/>
        </p:nvGrpSpPr>
        <p:grpSpPr>
          <a:xfrm>
            <a:off x="107504" y="1392327"/>
            <a:ext cx="2304256" cy="1323439"/>
            <a:chOff x="357158" y="1236446"/>
            <a:chExt cx="1714512" cy="1796096"/>
          </a:xfrm>
        </p:grpSpPr>
        <p:sp>
          <p:nvSpPr>
            <p:cNvPr id="6" name="云形标注 5"/>
            <p:cNvSpPr/>
            <p:nvPr/>
          </p:nvSpPr>
          <p:spPr>
            <a:xfrm>
              <a:off x="357158" y="1285866"/>
              <a:ext cx="1714512" cy="1357322"/>
            </a:xfrm>
            <a:prstGeom prst="cloudCallout">
              <a:avLst>
                <a:gd name="adj1" fmla="val -33426"/>
                <a:gd name="adj2" fmla="val 73728"/>
              </a:avLst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464291" y="1236446"/>
              <a:ext cx="1571636" cy="17960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FF0000"/>
                  </a:solidFill>
                </a:rPr>
                <a:t>     概括</a:t>
              </a:r>
              <a:r>
                <a:rPr lang="zh-CN" altLang="en-US" sz="2000" b="1" dirty="0">
                  <a:solidFill>
                    <a:srgbClr val="FF0000"/>
                  </a:solidFill>
                </a:rPr>
                <a:t>文章主要内容的</a:t>
              </a:r>
              <a:r>
                <a:rPr lang="zh-CN" altLang="en-US" sz="2000" b="1" dirty="0" smtClean="0">
                  <a:solidFill>
                    <a:srgbClr val="FF0000"/>
                  </a:solidFill>
                </a:rPr>
                <a:t>方法有哪些呢？</a:t>
              </a:r>
              <a:endParaRPr lang="zh-CN" altLang="en-US" sz="2000" b="1" dirty="0" smtClean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122904" y="1508738"/>
            <a:ext cx="6249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20000"/>
              </a:lnSpc>
              <a:defRPr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一个名叫尼尔斯的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岁小男孩，他家住瑞典南部，父母都是善良、勤劳却又十分贫困的农民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000" b="1" baseline="30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❶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他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不爱读书学习，调皮捣蛋，好作弄小动物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。一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个初春，尼尔斯的父母上教堂去了，他在家里因为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捉弄</a:t>
            </a:r>
            <a:r>
              <a:rPr lang="en-US" altLang="zh-CN" sz="20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❷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个小精灵而被精灵用妖法变成一个拇指一般大的小人儿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0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❸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正在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这时，一群大雁从空中飞过，家中一只雄鹅也想展翅跟随大雁飞行，尼尔斯为了不让雄鹅飞走，紧紧抱住鹅的脖子，不料却被雄鹅带上高空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000" b="1" baseline="30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❹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从此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，他骑在鹅背上，跟随着大雁走南闯北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87624" y="1163528"/>
            <a:ext cx="3927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0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0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尼尔斯骑鹅旅行记</a:t>
            </a:r>
            <a:r>
              <a:rPr lang="en-US" altLang="zh-CN" sz="20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0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故事梗概</a:t>
            </a:r>
            <a:endParaRPr lang="zh-CN" altLang="en-US" sz="20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33" b="32316"/>
          <a:stretch>
            <a:fillRect/>
          </a:stretch>
        </p:blipFill>
        <p:spPr bwMode="auto">
          <a:xfrm>
            <a:off x="3041650" y="32447"/>
            <a:ext cx="3060700" cy="59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直接连接符 15"/>
          <p:cNvCxnSpPr/>
          <p:nvPr/>
        </p:nvCxnSpPr>
        <p:spPr>
          <a:xfrm flipH="1">
            <a:off x="6211984" y="642048"/>
            <a:ext cx="0" cy="4182224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51520" y="629275"/>
            <a:ext cx="1810078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佳作</a:t>
            </a:r>
            <a:r>
              <a:rPr lang="zh-CN" altLang="en-US" sz="24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在线：</a:t>
            </a:r>
            <a:endParaRPr lang="zh-CN" altLang="en-US" sz="24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861742" y="555526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写法品析</a:t>
            </a:r>
            <a:endParaRPr lang="zh-CN" altLang="en-US" sz="24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428008" y="1203598"/>
            <a:ext cx="2536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❶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用一句话交代尼尔斯的家庭情况。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428008" y="1935872"/>
            <a:ext cx="2536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❷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②概括介绍尼尔斯的性格特点。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444208" y="2571750"/>
            <a:ext cx="2392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❸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省略了尼尔斯捉弄小精灵的过程，直接写变成了拇指大的小人。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444208" y="3815455"/>
            <a:ext cx="2536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❹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概括介绍尼尔斯是如何飞上天的。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2" grpId="0" build="p"/>
      <p:bldP spid="23" grpId="0" build="p"/>
      <p:bldP spid="25" grpId="0" build="p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WPS 演示</Application>
  <PresentationFormat>全屏显示(16:9)</PresentationFormat>
  <Paragraphs>62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Arial</vt:lpstr>
      <vt:lpstr>Malgun Gothic</vt:lpstr>
      <vt:lpstr>微软雅黑</vt:lpstr>
      <vt:lpstr>楷体</vt:lpstr>
      <vt:lpstr>Times New Roman</vt:lpstr>
      <vt:lpstr>黑体</vt:lpstr>
      <vt:lpstr>仿宋</vt:lpstr>
      <vt:lpstr>Arial Unicode MS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向快乐出发</cp:lastModifiedBy>
  <cp:revision>193</cp:revision>
  <dcterms:created xsi:type="dcterms:W3CDTF">2016-06-30T08:45:00Z</dcterms:created>
  <dcterms:modified xsi:type="dcterms:W3CDTF">2019-11-20T13:43:19Z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