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2" r:id="rId10"/>
    <p:sldId id="266" r:id="rId11"/>
    <p:sldId id="265" r:id="rId12"/>
    <p:sldId id="267" r:id="rId13"/>
    <p:sldId id="268" r:id="rId14"/>
    <p:sldId id="269" r:id="rId15"/>
    <p:sldId id="271" r:id="rId16"/>
    <p:sldId id="272" r:id="rId17"/>
    <p:sldId id="273" r:id="rId18"/>
    <p:sldId id="270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82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764704"/>
            <a:ext cx="640871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dirty="0" smtClean="0">
                <a:solidFill>
                  <a:srgbClr val="FFFF00"/>
                </a:solidFill>
                <a:latin typeface="隶书" pitchFamily="49" charset="-122"/>
                <a:ea typeface="隶书" pitchFamily="49" charset="-122"/>
              </a:rPr>
              <a:t>溜索</a:t>
            </a:r>
            <a:endParaRPr lang="zh-CN" altLang="en-US" sz="13800" dirty="0">
              <a:solidFill>
                <a:srgbClr val="FFFF00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1720" y="3933056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/>
              <a:t>阿城</a:t>
            </a:r>
            <a:endParaRPr lang="zh-CN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sz="6600" dirty="0" smtClean="0">
                <a:latin typeface="隶书" pitchFamily="49" charset="-122"/>
                <a:ea typeface="隶书" pitchFamily="49" charset="-122"/>
              </a:rPr>
              <a:t/>
            </a:r>
            <a:br>
              <a:rPr lang="en-US" altLang="zh-CN" sz="6600" dirty="0" smtClean="0">
                <a:latin typeface="隶书" pitchFamily="49" charset="-122"/>
                <a:ea typeface="隶书" pitchFamily="49" charset="-122"/>
              </a:rPr>
            </a:br>
            <a:r>
              <a:rPr lang="zh-CN" altLang="en-US" sz="6600" dirty="0" smtClean="0">
                <a:latin typeface="隶书" pitchFamily="49" charset="-122"/>
                <a:ea typeface="隶书" pitchFamily="49" charset="-122"/>
              </a:rPr>
              <a:t>阅览课文</a:t>
            </a:r>
            <a:endParaRPr lang="zh-CN" altLang="en-US" sz="6600" dirty="0"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60" y="2996952"/>
            <a:ext cx="7931224" cy="4065315"/>
          </a:xfrm>
        </p:spPr>
        <p:txBody>
          <a:bodyPr>
            <a:normAutofit/>
          </a:bodyPr>
          <a:lstStyle/>
          <a:p>
            <a:r>
              <a:rPr lang="zh-CN" altLang="en-US" sz="4000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用一句话概括小说的主要内容</a:t>
            </a:r>
            <a:endParaRPr lang="zh-CN" altLang="en-US" sz="4000" dirty="0">
              <a:solidFill>
                <a:srgbClr val="FF0000"/>
              </a:solidFill>
              <a:latin typeface="隶书" pitchFamily="49" charset="-122"/>
              <a:ea typeface="隶书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2074242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dirty="0" smtClean="0">
                <a:latin typeface="隶书" pitchFamily="49" charset="-122"/>
                <a:ea typeface="隶书" pitchFamily="49" charset="-122"/>
              </a:rPr>
              <a:t>      </a:t>
            </a:r>
            <a:r>
              <a:rPr lang="zh-CN" altLang="en-US" sz="6600" dirty="0" smtClean="0">
                <a:latin typeface="隶书" pitchFamily="49" charset="-122"/>
                <a:ea typeface="隶书" pitchFamily="49" charset="-122"/>
              </a:rPr>
              <a:t>众多的人物中，谁是小说的主人公？</a:t>
            </a:r>
            <a:endParaRPr lang="zh-CN" altLang="en-US" dirty="0"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2492896"/>
            <a:ext cx="7283152" cy="1800201"/>
          </a:xfrm>
        </p:spPr>
        <p:txBody>
          <a:bodyPr>
            <a:normAutofit/>
          </a:bodyPr>
          <a:lstStyle/>
          <a:p>
            <a:r>
              <a:rPr lang="zh-CN" altLang="en-US" sz="8800" b="1" dirty="0" smtClean="0">
                <a:solidFill>
                  <a:srgbClr val="0070C0"/>
                </a:solidFill>
                <a:latin typeface="隶书" pitchFamily="49" charset="-122"/>
                <a:ea typeface="隶书" pitchFamily="49" charset="-122"/>
              </a:rPr>
              <a:t>马帮的首领</a:t>
            </a:r>
            <a:endParaRPr lang="zh-CN" altLang="en-US" sz="8800" b="1" dirty="0">
              <a:solidFill>
                <a:srgbClr val="0070C0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4293096"/>
            <a:ext cx="76328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隶书" pitchFamily="49" charset="-122"/>
                <a:ea typeface="隶书" pitchFamily="49" charset="-122"/>
              </a:rPr>
              <a:t>     </a:t>
            </a:r>
            <a:r>
              <a:rPr lang="zh-CN" altLang="en-US" sz="3200" b="1" dirty="0" smtClean="0">
                <a:latin typeface="+mn-ea"/>
              </a:rPr>
              <a:t>首领是一个怎样的人？再次</a:t>
            </a:r>
            <a:r>
              <a:rPr lang="zh-CN" altLang="en-US" sz="4400" b="1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默读课文</a:t>
            </a:r>
            <a:r>
              <a:rPr lang="zh-CN" altLang="en-US" sz="3200" b="1" dirty="0" smtClean="0">
                <a:latin typeface="+mn-ea"/>
              </a:rPr>
              <a:t>，找出相关段落语句读一读，分析首领的性格特征。</a:t>
            </a:r>
            <a:endParaRPr lang="zh-CN" altLang="en-US" sz="3200" b="1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794156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dirty="0" smtClean="0">
                <a:latin typeface="隶书" pitchFamily="49" charset="-122"/>
                <a:ea typeface="隶书" pitchFamily="49" charset="-122"/>
              </a:rPr>
              <a:t>    </a:t>
            </a:r>
            <a:r>
              <a:rPr lang="zh-CN" altLang="en-US" sz="6000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跳读课文</a:t>
            </a:r>
            <a:r>
              <a:rPr lang="zh-CN" altLang="en-US" sz="4900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，</a:t>
            </a:r>
            <a:r>
              <a:rPr lang="zh-CN" altLang="en-US" sz="4900" dirty="0" smtClean="0">
                <a:latin typeface="隶书" pitchFamily="49" charset="-122"/>
                <a:ea typeface="隶书" pitchFamily="49" charset="-122"/>
              </a:rPr>
              <a:t>按照要求找出文中描写环境的语句，分析这些句子的作用</a:t>
            </a:r>
            <a:r>
              <a:rPr lang="zh-CN" altLang="en-US" sz="4900" dirty="0" smtClean="0"/>
              <a:t>。</a:t>
            </a:r>
            <a:endParaRPr lang="zh-CN" altLang="en-US" sz="49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2780928"/>
            <a:ext cx="7787208" cy="3345235"/>
          </a:xfrm>
        </p:spPr>
        <p:txBody>
          <a:bodyPr>
            <a:noAutofit/>
          </a:bodyPr>
          <a:lstStyle/>
          <a:p>
            <a:r>
              <a:rPr lang="en-US" altLang="zh-CN" sz="6600" b="1" dirty="0" smtClean="0">
                <a:solidFill>
                  <a:srgbClr val="002060"/>
                </a:solidFill>
                <a:latin typeface="隶书" pitchFamily="49" charset="-122"/>
                <a:ea typeface="隶书" pitchFamily="49" charset="-122"/>
              </a:rPr>
              <a:t>   </a:t>
            </a:r>
            <a:r>
              <a:rPr lang="zh-CN" altLang="en-US" sz="6600" b="1" dirty="0" smtClean="0">
                <a:solidFill>
                  <a:srgbClr val="002060"/>
                </a:solidFill>
                <a:latin typeface="隶书" pitchFamily="49" charset="-122"/>
                <a:ea typeface="隶书" pitchFamily="49" charset="-122"/>
              </a:rPr>
              <a:t>感官角度</a:t>
            </a:r>
            <a:endParaRPr lang="en-US" altLang="zh-CN" sz="6600" b="1" dirty="0" smtClean="0">
              <a:solidFill>
                <a:srgbClr val="002060"/>
              </a:solidFill>
              <a:latin typeface="隶书" pitchFamily="49" charset="-122"/>
              <a:ea typeface="隶书" pitchFamily="49" charset="-122"/>
            </a:endParaRPr>
          </a:p>
          <a:p>
            <a:r>
              <a:rPr lang="zh-CN" altLang="en-US" sz="6600" b="1" dirty="0" smtClean="0">
                <a:solidFill>
                  <a:srgbClr val="002060"/>
                </a:solidFill>
                <a:latin typeface="隶书" pitchFamily="49" charset="-122"/>
                <a:ea typeface="隶书" pitchFamily="49" charset="-122"/>
              </a:rPr>
              <a:t>   侧面烘托</a:t>
            </a:r>
            <a:endParaRPr lang="en-US" altLang="zh-CN" sz="6600" b="1" dirty="0" smtClean="0">
              <a:solidFill>
                <a:srgbClr val="002060"/>
              </a:solidFill>
              <a:latin typeface="隶书" pitchFamily="49" charset="-122"/>
              <a:ea typeface="隶书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>
            <a:noAutofit/>
          </a:bodyPr>
          <a:lstStyle/>
          <a:p>
            <a:r>
              <a:rPr lang="zh-CN" altLang="en-US" sz="11500" b="1" dirty="0" smtClean="0">
                <a:solidFill>
                  <a:srgbClr val="002060"/>
                </a:solidFill>
                <a:latin typeface="方正姚体" pitchFamily="2" charset="-122"/>
                <a:ea typeface="方正姚体" pitchFamily="2" charset="-122"/>
              </a:rPr>
              <a:t>用词炼字</a:t>
            </a:r>
            <a:endParaRPr lang="zh-CN" altLang="en-US" sz="11500" b="1" dirty="0">
              <a:solidFill>
                <a:srgbClr val="002060"/>
              </a:solidFill>
              <a:latin typeface="方正姚体" pitchFamily="2" charset="-122"/>
              <a:ea typeface="方正姚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268760"/>
            <a:ext cx="849694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+mn-ea"/>
              </a:rPr>
              <a:t>        </a:t>
            </a:r>
            <a:r>
              <a:rPr lang="zh-CN" altLang="en-US" sz="4400" b="1" dirty="0" smtClean="0">
                <a:latin typeface="+mn-ea"/>
              </a:rPr>
              <a:t>阿</a:t>
            </a:r>
            <a:r>
              <a:rPr lang="zh-CN" altLang="en-US" sz="4400" b="1" dirty="0" smtClean="0">
                <a:latin typeface="+mn-ea"/>
              </a:rPr>
              <a:t>城的文章文笔洗练，有古意，自成高格。偶发的白描笔法，生动至极，浑然天成，看起来糙，实则</a:t>
            </a:r>
            <a:r>
              <a:rPr lang="zh-CN" altLang="en-US" sz="4400" b="1" dirty="0" smtClean="0">
                <a:latin typeface="+mn-ea"/>
              </a:rPr>
              <a:t>精致之极</a:t>
            </a:r>
            <a:r>
              <a:rPr lang="zh-CN" altLang="en-US" sz="4400" b="1" baseline="30000" dirty="0" smtClean="0">
                <a:latin typeface="+mn-ea"/>
              </a:rPr>
              <a:t> </a:t>
            </a:r>
            <a:r>
              <a:rPr lang="zh-CN" altLang="en-US" sz="4400" b="1" baseline="30000" dirty="0" smtClean="0">
                <a:latin typeface="+mn-ea"/>
              </a:rPr>
              <a:t>。</a:t>
            </a:r>
            <a:r>
              <a:rPr lang="zh-CN" altLang="en-US" sz="4400" b="1" dirty="0" smtClean="0"/>
              <a:t>  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（华西都市报评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）</a:t>
            </a:r>
            <a:endParaRPr lang="en-US" altLang="zh-CN" sz="4400" dirty="0" smtClean="0">
              <a:solidFill>
                <a:srgbClr val="FF0000"/>
              </a:solidFill>
            </a:endParaRPr>
          </a:p>
          <a:p>
            <a:r>
              <a:rPr lang="en-US" altLang="zh-CN" sz="4400" dirty="0" smtClean="0"/>
              <a:t> </a:t>
            </a:r>
            <a:r>
              <a:rPr lang="en-US" altLang="zh-CN" sz="4400" dirty="0" smtClean="0"/>
              <a:t>          </a:t>
            </a:r>
            <a:endParaRPr lang="zh-CN" alt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404664"/>
            <a:ext cx="8363272" cy="6192688"/>
          </a:xfrm>
        </p:spPr>
        <p:txBody>
          <a:bodyPr>
            <a:normAutofit fontScale="70000" lnSpcReduction="20000"/>
          </a:bodyPr>
          <a:lstStyle/>
          <a:p>
            <a:pPr marL="0">
              <a:lnSpc>
                <a:spcPct val="170000"/>
              </a:lnSpc>
              <a:spcBef>
                <a:spcPts val="0"/>
              </a:spcBef>
            </a:pPr>
            <a:r>
              <a:rPr lang="zh-CN" altLang="en-US" sz="4100" dirty="0" smtClean="0"/>
              <a:t>           </a:t>
            </a:r>
            <a:r>
              <a:rPr lang="zh-CN" altLang="en-US" sz="4100" b="1" dirty="0" smtClean="0"/>
              <a:t>他</a:t>
            </a:r>
            <a:r>
              <a:rPr lang="zh-CN" altLang="en-US" sz="4100" b="1" dirty="0" smtClean="0"/>
              <a:t>的小说独具特色，短小精悍而不失思想的深度，语句简洁明快，短句刚健，用多个剪辑的小镜头来建构小说的背景图画。文言书面语和单音节词的大量使用，使得语言富有跌宕起伏的节奏感，在文白相杂的审美实践中表现出小说语言原始的感染力。他的作品，就句式而言，整散结合、文言句式和口语句式相结合，形成了一种雅俗共赏、收放自如的</a:t>
            </a:r>
            <a:r>
              <a:rPr lang="zh-CN" altLang="en-US" sz="4100" b="1" dirty="0" smtClean="0"/>
              <a:t>特点。</a:t>
            </a:r>
            <a:endParaRPr lang="en-US" altLang="zh-CN" sz="4100" b="1" dirty="0" smtClean="0"/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en-US" altLang="zh-CN" sz="41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4100" b="1" dirty="0" smtClean="0">
                <a:solidFill>
                  <a:srgbClr val="FF0000"/>
                </a:solidFill>
              </a:rPr>
              <a:t>                                          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《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名作欣赏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》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评）。</a:t>
            </a:r>
            <a:endParaRPr lang="en-US" altLang="zh-CN" sz="2100" b="1" dirty="0" smtClean="0">
              <a:solidFill>
                <a:srgbClr val="FF0000"/>
              </a:solidFill>
            </a:endParaRPr>
          </a:p>
          <a:p>
            <a:r>
              <a:rPr lang="zh-CN" altLang="en-US" dirty="0" smtClean="0"/>
              <a:t>         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764704"/>
            <a:ext cx="8291264" cy="5361459"/>
          </a:xfrm>
        </p:spPr>
        <p:txBody>
          <a:bodyPr>
            <a:normAutofit lnSpcReduction="10000"/>
          </a:bodyPr>
          <a:lstStyle/>
          <a:p>
            <a:pPr marL="0">
              <a:lnSpc>
                <a:spcPct val="150000"/>
              </a:lnSpc>
              <a:spcBef>
                <a:spcPts val="0"/>
              </a:spcBef>
            </a:pPr>
            <a:r>
              <a:rPr lang="zh-CN" altLang="en-US" sz="4000" b="1" dirty="0" smtClean="0"/>
              <a:t>        他</a:t>
            </a:r>
            <a:r>
              <a:rPr lang="zh-CN" altLang="en-US" sz="4000" b="1" dirty="0" smtClean="0"/>
              <a:t>笔下人物共有的特点，即恬淡、超脱与沉迷执着的结合，这种恬淡超脱对应人物的表层性格，但是沉迷执着正是人物内心的性格，这也是阿城对于道学精神的沉迷执着</a:t>
            </a:r>
            <a:r>
              <a:rPr lang="zh-CN" altLang="en-US" sz="4000" b="1" baseline="30000" dirty="0" smtClean="0"/>
              <a:t> </a:t>
            </a:r>
            <a:r>
              <a:rPr lang="zh-CN" altLang="en-US" sz="4000" b="1" baseline="30000" dirty="0" smtClean="0"/>
              <a:t>。                  </a:t>
            </a:r>
            <a:r>
              <a:rPr lang="en-US" altLang="zh-CN" b="1" dirty="0" smtClean="0">
                <a:solidFill>
                  <a:srgbClr val="FF0000"/>
                </a:solidFill>
              </a:rPr>
              <a:t>《</a:t>
            </a:r>
            <a:r>
              <a:rPr lang="zh-CN" altLang="en-US" b="1" dirty="0" smtClean="0">
                <a:solidFill>
                  <a:srgbClr val="FF0000"/>
                </a:solidFill>
              </a:rPr>
              <a:t>戏剧之家</a:t>
            </a:r>
            <a:r>
              <a:rPr lang="en-US" altLang="zh-CN" b="1" dirty="0" smtClean="0">
                <a:solidFill>
                  <a:srgbClr val="FF0000"/>
                </a:solidFill>
              </a:rPr>
              <a:t>》</a:t>
            </a:r>
            <a:r>
              <a:rPr lang="zh-CN" altLang="en-US" b="1" dirty="0" smtClean="0">
                <a:solidFill>
                  <a:srgbClr val="FF0000"/>
                </a:solidFill>
              </a:rPr>
              <a:t>评</a:t>
            </a:r>
            <a:endParaRPr lang="zh-CN" altLang="en-US" sz="4000" b="1" dirty="0" smtClean="0">
              <a:solidFill>
                <a:srgbClr val="FF0000"/>
              </a:solidFill>
            </a:endParaRPr>
          </a:p>
          <a:p>
            <a:endParaRPr lang="zh-CN" alt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01608" cy="1728192"/>
          </a:xfrm>
        </p:spPr>
        <p:txBody>
          <a:bodyPr>
            <a:noAutofit/>
          </a:bodyPr>
          <a:lstStyle/>
          <a:p>
            <a:pPr algn="l"/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   “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一只大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鹰”的若干作用</a:t>
            </a:r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/>
            </a:r>
            <a:br>
              <a:rPr lang="en-US" altLang="zh-CN" dirty="0" smtClean="0">
                <a:latin typeface="楷体" pitchFamily="49" charset="-122"/>
                <a:ea typeface="楷体" pitchFamily="49" charset="-122"/>
              </a:rPr>
            </a:br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               </a:t>
            </a:r>
            <a:r>
              <a:rPr lang="en-US" altLang="zh-CN" sz="3600" dirty="0" smtClean="0">
                <a:latin typeface="楷体" pitchFamily="49" charset="-122"/>
                <a:ea typeface="楷体" pitchFamily="49" charset="-122"/>
              </a:rPr>
              <a:t>---</a:t>
            </a:r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读</a:t>
            </a:r>
            <a:r>
              <a:rPr lang="en-US" altLang="zh-CN" sz="3600" dirty="0" smtClean="0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溜索</a:t>
            </a:r>
            <a:r>
              <a:rPr lang="en-US" altLang="zh-CN" sz="3600" dirty="0" smtClean="0">
                <a:latin typeface="楷体" pitchFamily="49" charset="-122"/>
                <a:ea typeface="楷体" pitchFamily="49" charset="-122"/>
              </a:rPr>
              <a:t>》</a:t>
            </a:r>
            <a:endParaRPr lang="zh-CN" altLang="en-US" sz="3600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2492896"/>
            <a:ext cx="84249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          阿</a:t>
            </a:r>
            <a:r>
              <a:rPr lang="zh-CN" altLang="en-US" sz="2800" b="1" dirty="0" smtClean="0"/>
              <a:t>城在</a:t>
            </a:r>
            <a:r>
              <a:rPr lang="en-US" altLang="zh-CN" sz="2800" b="1" dirty="0" smtClean="0"/>
              <a:t>《</a:t>
            </a:r>
            <a:r>
              <a:rPr lang="zh-CN" altLang="en-US" sz="2800" b="1" dirty="0" smtClean="0"/>
              <a:t>溜索</a:t>
            </a:r>
            <a:r>
              <a:rPr lang="en-US" altLang="zh-CN" sz="2800" b="1" dirty="0" smtClean="0"/>
              <a:t>》</a:t>
            </a:r>
            <a:r>
              <a:rPr lang="zh-CN" altLang="en-US" sz="2800" b="1" dirty="0" smtClean="0"/>
              <a:t>一文中三次写到“一只大鹰”，原文如下：</a:t>
            </a:r>
          </a:p>
          <a:p>
            <a:r>
              <a:rPr lang="zh-CN" altLang="en-US" sz="2800" dirty="0" smtClean="0"/>
              <a:t>          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一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只大鹰旋了半圈，忽然一歪身，扎进山那侧的声音里。</a:t>
            </a:r>
          </a:p>
          <a:p>
            <a:r>
              <a:rPr lang="zh-CN" altLang="en-US" sz="2800" b="1" dirty="0" smtClean="0">
                <a:solidFill>
                  <a:srgbClr val="FF0000"/>
                </a:solidFill>
              </a:rPr>
              <a:t>         那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只大鹰在瘦小汉子身下十余丈处移来移去，翅膀尖上几根羽毛被风吹得抖。</a:t>
            </a:r>
          </a:p>
          <a:p>
            <a:r>
              <a:rPr lang="zh-CN" altLang="en-US" sz="2800" b="1" dirty="0" smtClean="0">
                <a:solidFill>
                  <a:srgbClr val="FF0000"/>
                </a:solidFill>
              </a:rPr>
              <a:t>         那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鹰斜移着，忽然一栽身，射到壁上，顷刻又飞起来，翅膀一鼓一鼓地扇动。首领把裤腰塞紧，曲着眼望那鹰，说：“蛇？”几个汉子也望那鹰，都说：“是呢，蛇。”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404664"/>
            <a:ext cx="8964488" cy="6453336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60000"/>
              </a:lnSpc>
              <a:spcBef>
                <a:spcPts val="0"/>
              </a:spcBef>
            </a:pPr>
            <a:r>
              <a:rPr lang="zh-CN" altLang="en-US" dirty="0" smtClean="0"/>
              <a:t>         </a:t>
            </a:r>
            <a:r>
              <a:rPr lang="zh-CN" altLang="en-US" b="1" dirty="0" smtClean="0"/>
              <a:t>作者</a:t>
            </a:r>
            <a:r>
              <a:rPr lang="zh-CN" altLang="en-US" b="1" dirty="0" smtClean="0"/>
              <a:t>为什么要三次写到“一只大鹰”，有什么作用呢？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</a:pPr>
            <a:r>
              <a:rPr lang="zh-CN" altLang="en-US" b="1" dirty="0" smtClean="0"/>
              <a:t>          </a:t>
            </a:r>
            <a:r>
              <a:rPr lang="zh-CN" altLang="en-US" b="1" dirty="0" smtClean="0">
                <a:solidFill>
                  <a:srgbClr val="FF0000"/>
                </a:solidFill>
              </a:rPr>
              <a:t>第一</a:t>
            </a:r>
            <a:r>
              <a:rPr lang="zh-CN" altLang="en-US" b="1" dirty="0" smtClean="0">
                <a:solidFill>
                  <a:srgbClr val="FF0000"/>
                </a:solidFill>
              </a:rPr>
              <a:t>，标志作用。</a:t>
            </a:r>
            <a:r>
              <a:rPr lang="zh-CN" altLang="en-US" b="1" dirty="0" smtClean="0"/>
              <a:t>作者三次写“一只大鹰”，出现在文中三处位置，分别在“溜索前”、“溜索中”和“溜索后”。从这个角度看，这“一只大鹰”是故事情节发展和文章层次结构的标志。三次写“一只大鹰”，分处情节发展三个阶段，相互之间也形成相互照应的关系。另外，我们留意到文章第二段中有这样一句话，“马帮像得到信号”。马帮从那里得到信号？前面便是第句话。从语境看，“一只大鹰”就是“过怒江溜索”的信号了。因此，我们说，这“一只大鹰”既是文章情节结构的标志，也是过怒江溜索的标志。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8326cffc1e178a822fd12a3ffa03738da877e84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523948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716016" y="836712"/>
            <a:ext cx="42302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latin typeface="隶书" pitchFamily="49" charset="-122"/>
                <a:ea typeface="隶书" pitchFamily="49" charset="-122"/>
              </a:rPr>
              <a:t>    阿</a:t>
            </a:r>
            <a:r>
              <a:rPr lang="zh-CN" altLang="en-US" sz="4000" b="1" dirty="0" smtClean="0">
                <a:latin typeface="隶书" pitchFamily="49" charset="-122"/>
                <a:ea typeface="隶书" pitchFamily="49" charset="-122"/>
              </a:rPr>
              <a:t>城，原名钟阿城，</a:t>
            </a:r>
            <a:r>
              <a:rPr lang="en-US" altLang="zh-CN" sz="4000" b="1" dirty="0" smtClean="0">
                <a:latin typeface="隶书" pitchFamily="49" charset="-122"/>
                <a:ea typeface="隶书" pitchFamily="49" charset="-122"/>
              </a:rPr>
              <a:t>1949</a:t>
            </a:r>
            <a:r>
              <a:rPr lang="zh-CN" altLang="en-US" sz="4000" b="1" dirty="0" smtClean="0">
                <a:latin typeface="隶书" pitchFamily="49" charset="-122"/>
                <a:ea typeface="隶书" pitchFamily="49" charset="-122"/>
              </a:rPr>
              <a:t>年出生于北京市，祖籍重庆市江津区，中国内地作家、编剧。</a:t>
            </a:r>
            <a:endParaRPr lang="zh-CN" altLang="en-US" sz="4000" b="1" dirty="0">
              <a:latin typeface="隶书" pitchFamily="49" charset="-122"/>
              <a:ea typeface="隶书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332656"/>
            <a:ext cx="8964488" cy="6264696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zh-CN" altLang="en-US" dirty="0" smtClean="0"/>
              <a:t>       </a:t>
            </a:r>
            <a:r>
              <a:rPr lang="zh-CN" altLang="en-US" sz="3300" b="1" dirty="0" smtClean="0">
                <a:solidFill>
                  <a:srgbClr val="FF0000"/>
                </a:solidFill>
              </a:rPr>
              <a:t>第二</a:t>
            </a:r>
            <a:r>
              <a:rPr lang="zh-CN" altLang="en-US" sz="3300" b="1" dirty="0" smtClean="0">
                <a:solidFill>
                  <a:srgbClr val="FF0000"/>
                </a:solidFill>
              </a:rPr>
              <a:t>，烘托作用</a:t>
            </a:r>
            <a:r>
              <a:rPr lang="zh-CN" altLang="en-US" sz="3300" b="1" dirty="0" smtClean="0"/>
              <a:t>。这“一只大鹰”在文中具有两种烘托作用。</a:t>
            </a:r>
            <a:r>
              <a:rPr lang="zh-CN" altLang="en-US" sz="3300" b="1" dirty="0" smtClean="0">
                <a:solidFill>
                  <a:srgbClr val="002060"/>
                </a:solidFill>
              </a:rPr>
              <a:t>一是烘托怒江峡谷，</a:t>
            </a:r>
            <a:r>
              <a:rPr lang="zh-CN" altLang="en-US" sz="3300" b="1" dirty="0" smtClean="0"/>
              <a:t>用它来表现怒江峡谷的陡峻、凶险。大鹰“一歪身，扎进山那侧的声音里”，动词“扎”，写出鹰飞翔速度迅疾，而“扎进”的是“那侧的声音里”，不是“水”，暗示怒江峡谷深不可测，怒江势极雄豪，声如雷霆。大鹰在瘦小汉子身下“十余丈”处移来移去，也是在烘托峡谷之深不可测。</a:t>
            </a:r>
            <a:r>
              <a:rPr lang="zh-CN" altLang="en-US" sz="3300" b="1" dirty="0" smtClean="0">
                <a:solidFill>
                  <a:srgbClr val="002060"/>
                </a:solidFill>
              </a:rPr>
              <a:t>二是烘托人物</a:t>
            </a:r>
            <a:r>
              <a:rPr lang="zh-CN" altLang="en-US" sz="3300" b="1" dirty="0" smtClean="0"/>
              <a:t>。首领和几个汉子“望那鹰”从壁上刁蛇，是从侧面表现他们的“眼尖”和精明。把大鹰“在瘦小汉子身下十余丈处移来移去，翅膀尖上几根羽毛被风吹得抖”作为瘦小汉子溜索的背景，是在衬托瘦小汉子的英勇，风很大，峡谷很深，环境很险恶，但是瘦小汉子却很淡定，溜索很娴熟。</a:t>
            </a:r>
            <a:endParaRPr lang="zh-CN" altLang="en-US" sz="33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332656"/>
            <a:ext cx="8892480" cy="626469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zh-CN" altLang="en-US" dirty="0" smtClean="0">
                <a:solidFill>
                  <a:srgbClr val="FF0000"/>
                </a:solidFill>
              </a:rPr>
              <a:t>          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第三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，隐喻作用</a:t>
            </a:r>
            <a:r>
              <a:rPr lang="zh-CN" altLang="en-US" sz="2800" b="1" dirty="0" smtClean="0"/>
              <a:t>。文章写了若干动物，应该都有隐喻作用。鹰也不例外。第处用“旋了半圈”和“扎进山那侧的声音里”描写鹰的矫健雄姿。第处把鹰作为瘦小汉子溜索的背景，就将鹰和人联系了起来，就有了隐喻的明显用意，瘦小汉子就是“鹰”，“鹰”就是瘦小汉子一样的人。第处用“忽然一栽身，射到壁上，顷刻又飞起来，翅膀一鼓一鼓地扇动”描写鹰捕蛇的动作，表现鹰的雄姿。这一切，首领等人看在眼里，流露在语言中，表达出欣赏之情。此处，将首领和鹰等人联系起来，也是在隐喻，首领就是矫健的鹰。综上所述，作者三次描写鹰，也是一种隐喻，用鹰隐喻像瘦小汉子和首领一样的英雄形象。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404664"/>
            <a:ext cx="8892480" cy="6768752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zh-CN" altLang="en-US" sz="3800" dirty="0" smtClean="0"/>
              <a:t>           </a:t>
            </a:r>
            <a:r>
              <a:rPr lang="zh-CN" altLang="en-US" sz="5100" b="1" dirty="0" smtClean="0">
                <a:solidFill>
                  <a:srgbClr val="FF0000"/>
                </a:solidFill>
              </a:rPr>
              <a:t>第四</a:t>
            </a:r>
            <a:r>
              <a:rPr lang="zh-CN" altLang="en-US" sz="5100" b="1" dirty="0" smtClean="0">
                <a:solidFill>
                  <a:srgbClr val="FF0000"/>
                </a:solidFill>
              </a:rPr>
              <a:t>，舒缓作用</a:t>
            </a:r>
            <a:r>
              <a:rPr lang="zh-CN" altLang="en-US" sz="5100" b="1" dirty="0" smtClean="0"/>
              <a:t>。从全文看，作者所描写的环境是险峻的、令人胆战心惊的，“着一派森气”。所写的情节是紧张的，甚至是恐惧的，是吓得“屎尿尽数撒泄”的。读这样的文章，我们的心是绷着的，神经是紧张的。如果全文的描写都是这样，那么，文章就始终在“高处”，缺少轻松和起伏。但是，有了三处对“一只大鹰”的描写，就让读者的视线有了转移，从紧张的峡谷和战栗的牛群人群中移开视线，看一看“一只大鹰”的飞翔之美。第处的“旋了半圈”，第处的“移来移去”，第三处首领和几个汉子的谈话，都是慢节奏的，轻松的，让紧张的叙事变得舒缓下来。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        </a:t>
            </a:r>
            <a:r>
              <a:rPr lang="zh-CN" altLang="en-US" sz="4000" b="1" dirty="0" smtClean="0"/>
              <a:t>“</a:t>
            </a:r>
            <a:r>
              <a:rPr lang="zh-CN" altLang="en-US" sz="4000" b="1" dirty="0" smtClean="0"/>
              <a:t>一只大鹰”在</a:t>
            </a:r>
            <a:r>
              <a:rPr lang="en-US" altLang="zh-CN" sz="4000" b="1" dirty="0" smtClean="0"/>
              <a:t>《</a:t>
            </a:r>
            <a:r>
              <a:rPr lang="zh-CN" altLang="en-US" sz="4000" b="1" dirty="0" smtClean="0"/>
              <a:t>溜索</a:t>
            </a:r>
            <a:r>
              <a:rPr lang="en-US" altLang="zh-CN" sz="4000" b="1" dirty="0" smtClean="0"/>
              <a:t>》</a:t>
            </a:r>
            <a:r>
              <a:rPr lang="zh-CN" altLang="en-US" sz="4000" b="1" dirty="0" smtClean="0"/>
              <a:t>一文中只是一个小小的背景，一个细节。但是，因为其出现了三次，因为作者在有意反复，所以，我们就不能忽视它的存在，就要琢磨它的作用和价值。</a:t>
            </a:r>
          </a:p>
          <a:p>
            <a:r>
              <a:rPr lang="zh-CN" altLang="en-US" sz="4000" b="1" dirty="0" smtClean="0"/>
              <a:t>          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凡是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作者有意重复的，我们都不能忽视。</a:t>
            </a:r>
          </a:p>
          <a:p>
            <a:endParaRPr lang="zh-CN" alt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268760"/>
            <a:ext cx="849694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+mn-ea"/>
              </a:rPr>
              <a:t>        </a:t>
            </a:r>
            <a:r>
              <a:rPr lang="zh-CN" altLang="en-US" sz="4400" b="1" dirty="0" smtClean="0">
                <a:latin typeface="+mn-ea"/>
              </a:rPr>
              <a:t>阿</a:t>
            </a:r>
            <a:r>
              <a:rPr lang="zh-CN" altLang="en-US" sz="4400" b="1" dirty="0" smtClean="0">
                <a:latin typeface="+mn-ea"/>
              </a:rPr>
              <a:t>城的文章文笔洗练，有古意，自成高格。偶发的白描笔法，生动至极，浑然天成，看起来糙，实则</a:t>
            </a:r>
            <a:r>
              <a:rPr lang="zh-CN" altLang="en-US" sz="4400" b="1" dirty="0" smtClean="0">
                <a:latin typeface="+mn-ea"/>
              </a:rPr>
              <a:t>精致之极</a:t>
            </a:r>
            <a:r>
              <a:rPr lang="zh-CN" altLang="en-US" sz="4400" b="1" baseline="30000" dirty="0" smtClean="0">
                <a:latin typeface="+mn-ea"/>
              </a:rPr>
              <a:t> </a:t>
            </a:r>
            <a:r>
              <a:rPr lang="zh-CN" altLang="en-US" sz="4400" b="1" baseline="30000" dirty="0" smtClean="0">
                <a:latin typeface="+mn-ea"/>
              </a:rPr>
              <a:t>。</a:t>
            </a:r>
            <a:r>
              <a:rPr lang="zh-CN" altLang="en-US" sz="4400" b="1" dirty="0" smtClean="0"/>
              <a:t>  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（华西都市报评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）</a:t>
            </a:r>
            <a:endParaRPr lang="en-US" altLang="zh-CN" sz="4400" dirty="0" smtClean="0">
              <a:solidFill>
                <a:srgbClr val="FF0000"/>
              </a:solidFill>
            </a:endParaRPr>
          </a:p>
          <a:p>
            <a:r>
              <a:rPr lang="en-US" altLang="zh-CN" sz="4400" dirty="0" smtClean="0"/>
              <a:t> </a:t>
            </a:r>
            <a:r>
              <a:rPr lang="en-US" altLang="zh-CN" sz="4400" dirty="0" smtClean="0"/>
              <a:t>          </a:t>
            </a:r>
            <a:endParaRPr lang="zh-CN" alt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404664"/>
            <a:ext cx="8363272" cy="6192688"/>
          </a:xfrm>
        </p:spPr>
        <p:txBody>
          <a:bodyPr>
            <a:normAutofit fontScale="70000" lnSpcReduction="20000"/>
          </a:bodyPr>
          <a:lstStyle/>
          <a:p>
            <a:pPr marL="0">
              <a:lnSpc>
                <a:spcPct val="170000"/>
              </a:lnSpc>
              <a:spcBef>
                <a:spcPts val="0"/>
              </a:spcBef>
            </a:pPr>
            <a:r>
              <a:rPr lang="zh-CN" altLang="en-US" sz="4100" dirty="0" smtClean="0"/>
              <a:t>           </a:t>
            </a:r>
            <a:r>
              <a:rPr lang="zh-CN" altLang="en-US" sz="4100" b="1" dirty="0" smtClean="0"/>
              <a:t>他</a:t>
            </a:r>
            <a:r>
              <a:rPr lang="zh-CN" altLang="en-US" sz="4100" b="1" dirty="0" smtClean="0"/>
              <a:t>的小说独具特色，短小精悍而不失思想的深度，语句简洁明快，短句刚健，用多个剪辑的小镜头来建构小说的背景图画。文言书面语和单音节词的大量使用，使得语言富有跌宕起伏的节奏感，在文白相杂的审美实践中表现出小说语言原始的感染力。他的作品，就句式而言，整散结合、文言句式和口语句式相结合，形成了一种雅俗共赏、收放自如的</a:t>
            </a:r>
            <a:r>
              <a:rPr lang="zh-CN" altLang="en-US" sz="4100" b="1" dirty="0" smtClean="0"/>
              <a:t>特点。</a:t>
            </a:r>
            <a:endParaRPr lang="en-US" altLang="zh-CN" sz="4100" b="1" dirty="0" smtClean="0"/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en-US" altLang="zh-CN" sz="41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4100" b="1" dirty="0" smtClean="0">
                <a:solidFill>
                  <a:srgbClr val="FF0000"/>
                </a:solidFill>
              </a:rPr>
              <a:t>                                          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《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名作欣赏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》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评）。</a:t>
            </a:r>
            <a:endParaRPr lang="en-US" altLang="zh-CN" sz="2100" b="1" dirty="0" smtClean="0">
              <a:solidFill>
                <a:srgbClr val="FF0000"/>
              </a:solidFill>
            </a:endParaRPr>
          </a:p>
          <a:p>
            <a:r>
              <a:rPr lang="zh-CN" altLang="en-US" dirty="0" smtClean="0"/>
              <a:t>         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764704"/>
            <a:ext cx="8291264" cy="5361459"/>
          </a:xfrm>
        </p:spPr>
        <p:txBody>
          <a:bodyPr>
            <a:normAutofit lnSpcReduction="10000"/>
          </a:bodyPr>
          <a:lstStyle/>
          <a:p>
            <a:pPr marL="0">
              <a:lnSpc>
                <a:spcPct val="150000"/>
              </a:lnSpc>
              <a:spcBef>
                <a:spcPts val="0"/>
              </a:spcBef>
            </a:pPr>
            <a:r>
              <a:rPr lang="zh-CN" altLang="en-US" sz="4000" b="1" dirty="0" smtClean="0"/>
              <a:t>        他</a:t>
            </a:r>
            <a:r>
              <a:rPr lang="zh-CN" altLang="en-US" sz="4000" b="1" dirty="0" smtClean="0"/>
              <a:t>笔下人物共有的特点，即恬淡、超脱与沉迷执着的结合，这种恬淡超脱对应人物的表层性格，但是沉迷执着正是人物内心的性格，这也是阿城对于道学精神的沉迷执着</a:t>
            </a:r>
            <a:r>
              <a:rPr lang="zh-CN" altLang="en-US" sz="4000" b="1" baseline="30000" dirty="0" smtClean="0"/>
              <a:t> </a:t>
            </a:r>
            <a:r>
              <a:rPr lang="zh-CN" altLang="en-US" sz="4000" b="1" baseline="30000" dirty="0" smtClean="0"/>
              <a:t>。                  </a:t>
            </a:r>
            <a:r>
              <a:rPr lang="en-US" altLang="zh-CN" b="1" dirty="0" smtClean="0">
                <a:solidFill>
                  <a:srgbClr val="FF0000"/>
                </a:solidFill>
              </a:rPr>
              <a:t>《</a:t>
            </a:r>
            <a:r>
              <a:rPr lang="zh-CN" altLang="en-US" b="1" dirty="0" smtClean="0">
                <a:solidFill>
                  <a:srgbClr val="FF0000"/>
                </a:solidFill>
              </a:rPr>
              <a:t>戏剧之家</a:t>
            </a:r>
            <a:r>
              <a:rPr lang="en-US" altLang="zh-CN" b="1" dirty="0" smtClean="0">
                <a:solidFill>
                  <a:srgbClr val="FF0000"/>
                </a:solidFill>
              </a:rPr>
              <a:t>》</a:t>
            </a:r>
            <a:r>
              <a:rPr lang="zh-CN" altLang="en-US" b="1" dirty="0" smtClean="0">
                <a:solidFill>
                  <a:srgbClr val="FF0000"/>
                </a:solidFill>
              </a:rPr>
              <a:t>评</a:t>
            </a:r>
            <a:endParaRPr lang="zh-CN" altLang="en-US" sz="4000" b="1" dirty="0" smtClean="0">
              <a:solidFill>
                <a:srgbClr val="FF0000"/>
              </a:solidFill>
            </a:endParaRPr>
          </a:p>
          <a:p>
            <a:endParaRPr lang="zh-CN" alt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64088" y="260648"/>
            <a:ext cx="3322712" cy="5865515"/>
          </a:xfrm>
        </p:spPr>
        <p:txBody>
          <a:bodyPr>
            <a:normAutofit/>
          </a:bodyPr>
          <a:lstStyle/>
          <a:p>
            <a:pPr marL="0">
              <a:lnSpc>
                <a:spcPct val="150000"/>
              </a:lnSpc>
              <a:spcBef>
                <a:spcPts val="0"/>
              </a:spcBef>
            </a:pPr>
            <a:r>
              <a:rPr lang="zh-CN" altLang="en-US" sz="4000" dirty="0" smtClean="0"/>
              <a:t>     </a:t>
            </a:r>
            <a:r>
              <a:rPr lang="zh-CN" altLang="en-US" sz="4000" b="1" dirty="0" smtClean="0"/>
              <a:t>怒江</a:t>
            </a:r>
            <a:r>
              <a:rPr lang="zh-CN" altLang="en-US" sz="4000" b="1" dirty="0" smtClean="0"/>
              <a:t>峡谷壁陡崖悬，壑深万丈，滔滔江水如野马奔腾于峡谷之中。</a:t>
            </a:r>
            <a:endParaRPr lang="zh-CN" altLang="en-US" sz="4000" b="1" dirty="0"/>
          </a:p>
        </p:txBody>
      </p:sp>
      <p:pic>
        <p:nvPicPr>
          <p:cNvPr id="4" name="图片 3" descr="Cii-TFeYluCIf4w6ABRcbC9M0DcAAAg9ANNgtsAFFyE197_w320_h240_c1_t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364088" cy="3284984"/>
          </a:xfrm>
          <a:prstGeom prst="rect">
            <a:avLst/>
          </a:prstGeom>
        </p:spPr>
      </p:pic>
      <p:pic>
        <p:nvPicPr>
          <p:cNvPr id="5" name="图片 4" descr="t011b50368d253945d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356992"/>
            <a:ext cx="5292080" cy="3319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052736"/>
            <a:ext cx="8147248" cy="5073427"/>
          </a:xfrm>
        </p:spPr>
        <p:txBody>
          <a:bodyPr>
            <a:normAutofit/>
          </a:bodyPr>
          <a:lstStyle/>
          <a:p>
            <a:pPr marL="0">
              <a:lnSpc>
                <a:spcPct val="150000"/>
              </a:lnSpc>
              <a:spcBef>
                <a:spcPts val="0"/>
              </a:spcBef>
            </a:pPr>
            <a:r>
              <a:rPr lang="zh-CN" altLang="en-US" sz="3600" b="1" dirty="0" smtClean="0"/>
              <a:t>       很</a:t>
            </a:r>
            <a:r>
              <a:rPr lang="zh-CN" altLang="en-US" sz="3600" b="1" dirty="0" smtClean="0"/>
              <a:t>久以前</a:t>
            </a:r>
            <a:r>
              <a:rPr lang="zh-CN" altLang="en-US" sz="3600" b="1" dirty="0" smtClean="0"/>
              <a:t>，傈僳族人</a:t>
            </a:r>
            <a:r>
              <a:rPr lang="zh-CN" altLang="en-US" sz="3600" b="1" dirty="0" smtClean="0"/>
              <a:t>受到彩虹的启发，拉起了怒江上的第一条溜索。从此，这种便捷的交通工具便被两岸的人们广泛运用</a:t>
            </a:r>
            <a:r>
              <a:rPr lang="zh-CN" altLang="en-US" sz="3600" b="1" dirty="0" smtClean="0"/>
              <a:t>。怒江</a:t>
            </a:r>
            <a:r>
              <a:rPr lang="zh-CN" altLang="en-US" sz="3600" b="1" dirty="0" smtClean="0"/>
              <a:t>上的溜索有两种</a:t>
            </a:r>
            <a:r>
              <a:rPr lang="en-US" altLang="zh-CN" sz="3600" b="1" dirty="0" smtClean="0"/>
              <a:t>--</a:t>
            </a:r>
            <a:r>
              <a:rPr lang="zh-CN" altLang="en-US" sz="3600" b="1" dirty="0" smtClean="0"/>
              <a:t>平溜和陡溜。</a:t>
            </a:r>
            <a:endParaRPr lang="zh-CN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1554</Words>
  <Application>Microsoft Office PowerPoint</Application>
  <PresentationFormat>全屏显示(4:3)</PresentationFormat>
  <Paragraphs>38</Paragraphs>
  <Slides>23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4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 阅览课文</vt:lpstr>
      <vt:lpstr>      众多的人物中，谁是小说的主人公？</vt:lpstr>
      <vt:lpstr>    跳读课文，按照要求找出文中描写环境的语句，分析这些句子的作用。</vt:lpstr>
      <vt:lpstr>用词炼字</vt:lpstr>
      <vt:lpstr>幻灯片 15</vt:lpstr>
      <vt:lpstr>幻灯片 16</vt:lpstr>
      <vt:lpstr>幻灯片 17</vt:lpstr>
      <vt:lpstr>   “一只大鹰”的若干作用                ---读《溜索》</vt:lpstr>
      <vt:lpstr>幻灯片 19</vt:lpstr>
      <vt:lpstr>幻灯片 20</vt:lpstr>
      <vt:lpstr>幻灯片 21</vt:lpstr>
      <vt:lpstr>幻灯片 22</vt:lpstr>
      <vt:lpstr>幻灯片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17</cp:revision>
  <dcterms:created xsi:type="dcterms:W3CDTF">2019-03-05T12:44:21Z</dcterms:created>
  <dcterms:modified xsi:type="dcterms:W3CDTF">2019-03-05T14:29:48Z</dcterms:modified>
</cp:coreProperties>
</file>