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  <p:sldMasterId id="2147483681" r:id="rId3"/>
    <p:sldMasterId id="2147483692" r:id="rId4"/>
  </p:sldMasterIdLst>
  <p:notesMasterIdLst>
    <p:notesMasterId r:id="rId28"/>
  </p:notesMasterIdLst>
  <p:handoutMasterIdLst>
    <p:handoutMasterId r:id="rId29"/>
  </p:handoutMasterIdLst>
  <p:sldIdLst>
    <p:sldId id="375" r:id="rId5"/>
    <p:sldId id="499" r:id="rId6"/>
    <p:sldId id="468" r:id="rId7"/>
    <p:sldId id="353" r:id="rId8"/>
    <p:sldId id="473" r:id="rId9"/>
    <p:sldId id="388" r:id="rId10"/>
    <p:sldId id="365" r:id="rId11"/>
    <p:sldId id="507" r:id="rId12"/>
    <p:sldId id="367" r:id="rId13"/>
    <p:sldId id="474" r:id="rId14"/>
    <p:sldId id="366" r:id="rId15"/>
    <p:sldId id="373" r:id="rId16"/>
    <p:sldId id="490" r:id="rId17"/>
    <p:sldId id="491" r:id="rId18"/>
    <p:sldId id="489" r:id="rId19"/>
    <p:sldId id="374" r:id="rId20"/>
    <p:sldId id="393" r:id="rId21"/>
    <p:sldId id="376" r:id="rId22"/>
    <p:sldId id="378" r:id="rId23"/>
    <p:sldId id="455" r:id="rId24"/>
    <p:sldId id="506" r:id="rId25"/>
    <p:sldId id="508" r:id="rId26"/>
    <p:sldId id="509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8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1124">
          <p15:clr>
            <a:srgbClr val="A4A3A4"/>
          </p15:clr>
        </p15:guide>
        <p15:guide id="4" orient="horz" pos="1031">
          <p15:clr>
            <a:srgbClr val="A4A3A4"/>
          </p15:clr>
        </p15:guide>
        <p15:guide id="5" pos="250">
          <p15:clr>
            <a:srgbClr val="A4A3A4"/>
          </p15:clr>
        </p15:guide>
        <p15:guide id="6" pos="510">
          <p15:clr>
            <a:srgbClr val="A4A3A4"/>
          </p15:clr>
        </p15:guide>
        <p15:guide id="7" pos="61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C2B"/>
    <a:srgbClr val="ECFAB8"/>
    <a:srgbClr val="FE9802"/>
    <a:srgbClr val="F3F4D6"/>
    <a:srgbClr val="FEBC28"/>
    <a:srgbClr val="FCE8FE"/>
    <a:srgbClr val="EE57F8"/>
    <a:srgbClr val="FAF2B8"/>
    <a:srgbClr val="BC4042"/>
    <a:srgbClr val="29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6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1" y="189"/>
      </p:cViewPr>
      <p:guideLst>
        <p:guide orient="horz" pos="2808"/>
        <p:guide orient="horz" pos="144"/>
        <p:guide orient="horz" pos="1124"/>
        <p:guide orient="horz" pos="1031"/>
        <p:guide pos="250"/>
        <p:guide pos="510"/>
        <p:guide pos="61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4CCA6-6EA6-4EEA-A4EB-59FEDC1331C9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A43CB-8CD8-481B-826F-9EA9627E8B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43CB-8CD8-481B-826F-9EA9627E8B1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43CB-8CD8-481B-826F-9EA9627E8B1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43CB-8CD8-481B-826F-9EA9627E8B1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43CB-8CD8-481B-826F-9EA9627E8B1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43CB-8CD8-481B-826F-9EA9627E8B1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C318B-334E-44D8-8BA3-DF6B5A0F2C2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>
            <a:extLst>
              <a:ext uri="{FF2B5EF4-FFF2-40B4-BE49-F238E27FC236}">
                <a16:creationId xmlns:a16="http://schemas.microsoft.com/office/drawing/2014/main" id="{0AF3D355-9125-461C-919F-D6B0B5F3D1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3875" cy="3867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>
            <a:extLst>
              <a:ext uri="{FF2B5EF4-FFF2-40B4-BE49-F238E27FC236}">
                <a16:creationId xmlns:a16="http://schemas.microsoft.com/office/drawing/2014/main" id="{64EFAE90-EF3A-4FAC-BF7E-CF4B1C191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2772" name="灯片编号占位符 3">
            <a:extLst>
              <a:ext uri="{FF2B5EF4-FFF2-40B4-BE49-F238E27FC236}">
                <a16:creationId xmlns:a16="http://schemas.microsoft.com/office/drawing/2014/main" id="{19E945BE-3E63-4C9C-AF9B-D8381DEC04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CBE545-0A66-4869-947A-B2423E84255A}" type="slidenum">
              <a:rPr lang="zh-CN" altLang="en-US" b="1" smtClean="0">
                <a:latin typeface="Arial" panose="020B060402020202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2969" y="2505075"/>
            <a:ext cx="9144000" cy="1135824"/>
          </a:xfrm>
        </p:spPr>
        <p:txBody>
          <a:bodyPr anchor="b"/>
          <a:lstStyle>
            <a:lvl1pPr algn="ctr">
              <a:defRPr sz="40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2969" y="3640899"/>
            <a:ext cx="9144000" cy="588201"/>
          </a:xfrm>
          <a:blipFill>
            <a:blip r:embed="rId3" cstate="print"/>
            <a:stretch>
              <a:fillRect/>
            </a:stretch>
          </a:blip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1" y="555626"/>
            <a:ext cx="10644716" cy="517842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996341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2969" y="2505075"/>
            <a:ext cx="9144000" cy="1135824"/>
          </a:xfrm>
        </p:spPr>
        <p:txBody>
          <a:bodyPr anchor="b"/>
          <a:lstStyle>
            <a:lvl1pPr algn="ctr">
              <a:defRPr sz="40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2969" y="3640899"/>
            <a:ext cx="9144000" cy="588201"/>
          </a:xfrm>
          <a:blipFill>
            <a:blip r:embed="rId3" cstate="print"/>
            <a:stretch>
              <a:fillRect/>
            </a:stretch>
          </a:blip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791" y="1505377"/>
            <a:ext cx="8564418" cy="1659618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3791" y="3189178"/>
            <a:ext cx="8564418" cy="872754"/>
          </a:xfrm>
          <a:blipFill>
            <a:blip r:embed="rId2" cstate="screen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74787"/>
            <a:ext cx="10515600" cy="228962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3943799"/>
            <a:ext cx="10515600" cy="22896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5630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5687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80786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5687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80786"/>
            <a:ext cx="5183188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2712"/>
            <a:ext cx="10515600" cy="9302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850D-0D6D-4A73-86CC-0144F5CF1F23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5E4F-3AC7-4976-9CE3-A9364AC471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 pitchFamily="2" charset="-12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gradFill flip="none" rotWithShape="1">
            <a:gsLst>
              <a:gs pos="84000">
                <a:srgbClr val="FDFFF7"/>
              </a:gs>
              <a:gs pos="100000">
                <a:srgbClr val="FFFFFF">
                  <a:shade val="100000"/>
                  <a:satMod val="115000"/>
                  <a:alpha val="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990" y="2074653"/>
            <a:ext cx="41652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/>
              <a:t>单击添加图片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48180" y="365125"/>
            <a:ext cx="1105619" cy="5811838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185694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1" y="555626"/>
            <a:ext cx="10644716" cy="517842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2969" y="2505075"/>
            <a:ext cx="9144000" cy="1135824"/>
          </a:xfrm>
        </p:spPr>
        <p:txBody>
          <a:bodyPr anchor="b"/>
          <a:lstStyle>
            <a:lvl1pPr algn="ctr">
              <a:defRPr sz="40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2969" y="3640899"/>
            <a:ext cx="9144000" cy="588201"/>
          </a:xfrm>
          <a:blipFill>
            <a:blip r:embed="rId3" cstate="print"/>
            <a:stretch>
              <a:fillRect/>
            </a:stretch>
          </a:blip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791" y="1505377"/>
            <a:ext cx="8564418" cy="1659618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3791" y="3189178"/>
            <a:ext cx="8564418" cy="872754"/>
          </a:xfrm>
          <a:blipFill>
            <a:blip r:embed="rId2" cstate="screen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74787"/>
            <a:ext cx="10515600" cy="228962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3943799"/>
            <a:ext cx="10515600" cy="22896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5785" y="6356350"/>
            <a:ext cx="2743200" cy="365125"/>
          </a:xfrm>
        </p:spPr>
        <p:txBody>
          <a:bodyPr/>
          <a:lstStyle/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5630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5687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80786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5687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80786"/>
            <a:ext cx="5183188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2712"/>
            <a:ext cx="10515600" cy="9302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850D-0D6D-4A73-86CC-0144F5CF1F23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5E4F-3AC7-4976-9CE3-A9364AC471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 pitchFamily="2" charset="-12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gradFill flip="none" rotWithShape="1">
            <a:gsLst>
              <a:gs pos="84000">
                <a:srgbClr val="FDFFF7"/>
              </a:gs>
              <a:gs pos="100000">
                <a:srgbClr val="FFFFFF">
                  <a:shade val="100000"/>
                  <a:satMod val="115000"/>
                  <a:alpha val="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990" y="2074653"/>
            <a:ext cx="41652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/>
              <a:t>单击添加图片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791" y="1505377"/>
            <a:ext cx="8564418" cy="1659618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3791" y="3189178"/>
            <a:ext cx="8564418" cy="872754"/>
          </a:xfrm>
          <a:blipFill>
            <a:blip r:embed="rId2" cstate="screen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48180" y="365125"/>
            <a:ext cx="1105619" cy="5811838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185694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1" y="555626"/>
            <a:ext cx="10644716" cy="517842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2969" y="2505075"/>
            <a:ext cx="9144000" cy="1135824"/>
          </a:xfrm>
        </p:spPr>
        <p:txBody>
          <a:bodyPr anchor="b"/>
          <a:lstStyle>
            <a:lvl1pPr algn="ctr">
              <a:defRPr sz="40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2969" y="3640899"/>
            <a:ext cx="9144000" cy="588201"/>
          </a:xfrm>
          <a:blipFill>
            <a:blip r:embed="rId3" cstate="print"/>
            <a:stretch>
              <a:fillRect/>
            </a:stretch>
          </a:blip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791" y="1505377"/>
            <a:ext cx="8564418" cy="1659618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3791" y="3189178"/>
            <a:ext cx="8564418" cy="872754"/>
          </a:xfrm>
          <a:blipFill>
            <a:blip r:embed="rId2" cstate="screen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74787"/>
            <a:ext cx="10515600" cy="228962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3943799"/>
            <a:ext cx="10515600" cy="22896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5785" y="6356350"/>
            <a:ext cx="2743200" cy="365125"/>
          </a:xfrm>
        </p:spPr>
        <p:txBody>
          <a:bodyPr/>
          <a:lstStyle/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5630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5687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80786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5687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80786"/>
            <a:ext cx="5183188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2712"/>
            <a:ext cx="10515600" cy="9302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850D-0D6D-4A73-86CC-0144F5CF1F23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5E4F-3AC7-4976-9CE3-A9364AC471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 pitchFamily="2" charset="-12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gradFill flip="none" rotWithShape="1">
            <a:gsLst>
              <a:gs pos="84000">
                <a:srgbClr val="FDFFF7"/>
              </a:gs>
              <a:gs pos="100000">
                <a:srgbClr val="FFFFFF">
                  <a:shade val="100000"/>
                  <a:satMod val="115000"/>
                  <a:alpha val="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990" y="2074653"/>
            <a:ext cx="41652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/>
              <a:t>单击添加图片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74787"/>
            <a:ext cx="10515600" cy="228962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3943799"/>
            <a:ext cx="10515600" cy="22896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5785" y="6356350"/>
            <a:ext cx="2743200" cy="365125"/>
          </a:xfrm>
        </p:spPr>
        <p:txBody>
          <a:bodyPr/>
          <a:lstStyle/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48180" y="365125"/>
            <a:ext cx="1105619" cy="5811838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185694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1" y="555626"/>
            <a:ext cx="10644716" cy="517842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8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5630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5687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80786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5687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80786"/>
            <a:ext cx="5183188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2712"/>
            <a:ext cx="10515600" cy="9302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850D-0D6D-4A73-86CC-0144F5CF1F23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5E4F-3AC7-4976-9CE3-A9364AC471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 pitchFamily="2" charset="-12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gradFill flip="none" rotWithShape="1">
            <a:gsLst>
              <a:gs pos="84000">
                <a:srgbClr val="FDFFF7"/>
              </a:gs>
              <a:gs pos="100000">
                <a:srgbClr val="FFFFFF">
                  <a:shade val="100000"/>
                  <a:satMod val="115000"/>
                  <a:alpha val="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990" y="2074653"/>
            <a:ext cx="41652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/>
              <a:t>单击添加图片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48180" y="365125"/>
            <a:ext cx="1105619" cy="5811838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185694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3" cstate="screen"/>
          <a:srcRect t="-1"/>
          <a:stretch>
            <a:fillRect/>
          </a:stretch>
        </p:blipFill>
        <p:spPr>
          <a:xfrm>
            <a:off x="0" y="707370"/>
            <a:ext cx="12192000" cy="61506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0"/>
            <a:ext cx="12192000" cy="6338784"/>
          </a:xfrm>
          <a:prstGeom prst="rect">
            <a:avLst/>
          </a:prstGeom>
          <a:gradFill flip="none" rotWithShape="1">
            <a:gsLst>
              <a:gs pos="84000">
                <a:srgbClr val="FDFFF7"/>
              </a:gs>
              <a:gs pos="100000">
                <a:srgbClr val="FFFFFF">
                  <a:shade val="100000"/>
                  <a:satMod val="115000"/>
                  <a:alpha val="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78280"/>
            <a:ext cx="10515600" cy="4698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>
              <a:lumMod val="50000"/>
            </a:schemeClr>
          </a:solidFill>
          <a:latin typeface="黑体" pitchFamily="49" charset="-122"/>
          <a:ea typeface="黑体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2" cstate="screen"/>
          <a:srcRect t="-1"/>
          <a:stretch>
            <a:fillRect/>
          </a:stretch>
        </p:blipFill>
        <p:spPr>
          <a:xfrm>
            <a:off x="0" y="707370"/>
            <a:ext cx="12192000" cy="61506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0"/>
            <a:ext cx="12192000" cy="6338784"/>
          </a:xfrm>
          <a:prstGeom prst="rect">
            <a:avLst/>
          </a:prstGeom>
          <a:gradFill flip="none" rotWithShape="1">
            <a:gsLst>
              <a:gs pos="84000">
                <a:srgbClr val="FDFFF7"/>
              </a:gs>
              <a:gs pos="100000">
                <a:srgbClr val="FFFFFF">
                  <a:shade val="100000"/>
                  <a:satMod val="115000"/>
                  <a:alpha val="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78280"/>
            <a:ext cx="10515600" cy="4698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>
              <a:lumMod val="50000"/>
            </a:schemeClr>
          </a:solidFill>
          <a:latin typeface="黑体" pitchFamily="49" charset="-122"/>
          <a:ea typeface="黑体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2" cstate="screen"/>
          <a:srcRect t="-1"/>
          <a:stretch>
            <a:fillRect/>
          </a:stretch>
        </p:blipFill>
        <p:spPr>
          <a:xfrm>
            <a:off x="0" y="707370"/>
            <a:ext cx="12192000" cy="61506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0"/>
            <a:ext cx="12192000" cy="6338784"/>
          </a:xfrm>
          <a:prstGeom prst="rect">
            <a:avLst/>
          </a:prstGeom>
          <a:gradFill flip="none" rotWithShape="1">
            <a:gsLst>
              <a:gs pos="84000">
                <a:srgbClr val="FDFFF7"/>
              </a:gs>
              <a:gs pos="100000">
                <a:srgbClr val="FFFFFF">
                  <a:shade val="100000"/>
                  <a:satMod val="115000"/>
                  <a:alpha val="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78280"/>
            <a:ext cx="10515600" cy="4698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>
              <a:lumMod val="50000"/>
            </a:schemeClr>
          </a:solidFill>
          <a:latin typeface="黑体" pitchFamily="49" charset="-122"/>
          <a:ea typeface="黑体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3" cstate="screen"/>
          <a:srcRect t="-1"/>
          <a:stretch>
            <a:fillRect/>
          </a:stretch>
        </p:blipFill>
        <p:spPr>
          <a:xfrm>
            <a:off x="0" y="707370"/>
            <a:ext cx="12192000" cy="61506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0"/>
            <a:ext cx="12192000" cy="6338784"/>
          </a:xfrm>
          <a:prstGeom prst="rect">
            <a:avLst/>
          </a:prstGeom>
          <a:gradFill flip="none" rotWithShape="1">
            <a:gsLst>
              <a:gs pos="84000">
                <a:srgbClr val="FDFFF7"/>
              </a:gs>
              <a:gs pos="100000">
                <a:srgbClr val="FFFFFF">
                  <a:shade val="100000"/>
                  <a:satMod val="115000"/>
                  <a:alpha val="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78280"/>
            <a:ext cx="10515600" cy="4698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04805-93DF-4705-8899-8C802267297F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>
              <a:lumMod val="50000"/>
            </a:schemeClr>
          </a:solidFill>
          <a:latin typeface="黑体" pitchFamily="49" charset="-122"/>
          <a:ea typeface="黑体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43b0b666162d5091e99408233c672738"/>
          <p:cNvPicPr>
            <a:picLocks noChangeAspect="1"/>
          </p:cNvPicPr>
          <p:nvPr/>
        </p:nvPicPr>
        <p:blipFill>
          <a:blip r:embed="rId2" cstate="print"/>
          <a:srcRect l="58318" t="30393" b="35169"/>
          <a:stretch>
            <a:fillRect/>
          </a:stretch>
        </p:blipFill>
        <p:spPr>
          <a:xfrm flipH="1" flipV="1">
            <a:off x="10229215" y="0"/>
            <a:ext cx="1962785" cy="2456180"/>
          </a:xfrm>
          <a:prstGeom prst="rect">
            <a:avLst/>
          </a:prstGeom>
        </p:spPr>
      </p:pic>
      <p:pic>
        <p:nvPicPr>
          <p:cNvPr id="13" name="图片 12" descr="43b0b666162d5091e99408233c672738"/>
          <p:cNvPicPr>
            <a:picLocks noChangeAspect="1"/>
          </p:cNvPicPr>
          <p:nvPr/>
        </p:nvPicPr>
        <p:blipFill>
          <a:blip r:embed="rId2" cstate="print"/>
          <a:srcRect l="30615" t="30393" b="11049"/>
          <a:stretch>
            <a:fillRect/>
          </a:stretch>
        </p:blipFill>
        <p:spPr>
          <a:xfrm>
            <a:off x="0" y="0"/>
            <a:ext cx="4128770" cy="52768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37585" y="5306695"/>
            <a:ext cx="51168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chemeClr val="bg2"/>
                </a:solidFill>
              </a:rPr>
              <a:t>人教</a:t>
            </a:r>
            <a:r>
              <a:rPr lang="en-US" altLang="zh-CN" sz="4400">
                <a:solidFill>
                  <a:schemeClr val="bg2"/>
                </a:solidFill>
              </a:rPr>
              <a:t>·</a:t>
            </a:r>
            <a:r>
              <a:rPr lang="zh-CN" altLang="en-US" sz="4400">
                <a:solidFill>
                  <a:schemeClr val="bg2"/>
                </a:solidFill>
              </a:rPr>
              <a:t>九年级（上册）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84039" y="5306060"/>
            <a:ext cx="6478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2"/>
                </a:solidFill>
              </a:rPr>
              <a:t>人教</a:t>
            </a:r>
            <a:r>
              <a:rPr lang="en-US" altLang="zh-CN" sz="4400" dirty="0">
                <a:solidFill>
                  <a:schemeClr val="bg2"/>
                </a:solidFill>
              </a:rPr>
              <a:t>·</a:t>
            </a:r>
            <a:r>
              <a:rPr lang="zh-CN" altLang="en-US" sz="4400" dirty="0">
                <a:solidFill>
                  <a:schemeClr val="bg2"/>
                </a:solidFill>
              </a:rPr>
              <a:t>九年级（下册）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95E5A2A5-DB9E-4BF9-B2D8-63661A1A63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745290"/>
              </p:ext>
            </p:extLst>
          </p:nvPr>
        </p:nvGraphicFramePr>
        <p:xfrm>
          <a:off x="2415353" y="2268337"/>
          <a:ext cx="8447087" cy="3740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3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1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69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单元目标</a:t>
                      </a:r>
                    </a:p>
                  </a:txBody>
                  <a:tcPr marL="51434" marR="51434" marT="25710" marB="2571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学习要点</a:t>
                      </a:r>
                    </a:p>
                  </a:txBody>
                  <a:tcPr marL="51434" marR="51434" marT="25710" marB="25710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933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400" b="1" kern="1200" dirty="0">
                          <a:solidFill>
                            <a:schemeClr val="dk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    </a:t>
                      </a:r>
                      <a:r>
                        <a:rPr lang="zh-CN" altLang="en-US" sz="2400" dirty="0">
                          <a:latin typeface="宋体" panose="02010600030101010101" pitchFamily="2" charset="-122"/>
                          <a:ea typeface="+mn-ea"/>
                        </a:rPr>
                        <a:t> 阅读时，要注意了解作者</a:t>
                      </a:r>
                      <a:r>
                        <a:rPr lang="zh-CN" altLang="en-US" sz="24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+mn-ea"/>
                        </a:rPr>
                        <a:t>观点</a:t>
                      </a:r>
                      <a:r>
                        <a:rPr lang="zh-CN" altLang="en-US" sz="2400" dirty="0">
                          <a:latin typeface="宋体" panose="02010600030101010101" pitchFamily="2" charset="-122"/>
                          <a:ea typeface="+mn-ea"/>
                        </a:rPr>
                        <a:t>，学习思辨</a:t>
                      </a:r>
                      <a:r>
                        <a:rPr lang="zh-CN" altLang="en-US" sz="24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+mn-ea"/>
                        </a:rPr>
                        <a:t>方法</a:t>
                      </a:r>
                      <a:r>
                        <a:rPr lang="zh-CN" altLang="en-US" sz="2400" dirty="0">
                          <a:latin typeface="宋体" panose="02010600030101010101" pitchFamily="2" charset="-122"/>
                          <a:ea typeface="+mn-ea"/>
                        </a:rPr>
                        <a:t>；</a:t>
                      </a:r>
                      <a:r>
                        <a:rPr lang="zh-CN" altLang="en-US" sz="24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+mn-ea"/>
                        </a:rPr>
                        <a:t>发现疑难</a:t>
                      </a:r>
                      <a:r>
                        <a:rPr lang="zh-CN" altLang="en-US" sz="2400" dirty="0">
                          <a:latin typeface="宋体" panose="02010600030101010101" pitchFamily="2" charset="-122"/>
                          <a:ea typeface="+mn-ea"/>
                        </a:rPr>
                        <a:t>问题，独立思考，有自己的见解；还要学习文中介绍的文艺欣赏方法，</a:t>
                      </a:r>
                      <a:r>
                        <a:rPr lang="zh-CN" altLang="en-US" sz="24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+mn-ea"/>
                        </a:rPr>
                        <a:t>迁移</a:t>
                      </a:r>
                      <a:r>
                        <a:rPr lang="zh-CN" altLang="en-US" sz="2400" dirty="0">
                          <a:latin typeface="宋体" panose="02010600030101010101" pitchFamily="2" charset="-122"/>
                          <a:ea typeface="+mn-ea"/>
                        </a:rPr>
                        <a:t>运用到自己的欣赏实践中。</a:t>
                      </a: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1434" marR="51434" marT="25710" marB="2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+mn-ea"/>
                          <a:sym typeface="+mn-ea"/>
                        </a:rPr>
                        <a:t>作者观点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1434" marR="51434" marT="25710" marB="2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+mn-ea"/>
                          <a:sym typeface="+mn-ea"/>
                        </a:rPr>
                        <a:t>论述思路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1434" marR="51434" marT="25710" marB="2571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915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、论证方法</a:t>
                      </a:r>
                    </a:p>
                  </a:txBody>
                  <a:tcPr marL="51434" marR="51434" marT="25710" marB="2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+mn-ea"/>
                          <a:sym typeface="+mn-ea"/>
                        </a:rPr>
                        <a:t>质疑反思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1434" marR="51434" marT="25710" marB="2571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74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+mn-ea"/>
                          <a:sym typeface="+mn-ea"/>
                        </a:rPr>
                        <a:t>学以致用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1434" marR="51434" marT="25710" marB="2571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1434" marR="51434" marT="25710" marB="2571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图片 4">
            <a:extLst>
              <a:ext uri="{FF2B5EF4-FFF2-40B4-BE49-F238E27FC236}">
                <a16:creationId xmlns:a16="http://schemas.microsoft.com/office/drawing/2014/main" id="{693C7624-6893-4F25-8687-AB0C1DD05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66" y="367420"/>
            <a:ext cx="1595304" cy="159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163B9767-75EE-4AB5-988A-54FF2A389F12}"/>
              </a:ext>
            </a:extLst>
          </p:cNvPr>
          <p:cNvSpPr txBox="1">
            <a:spLocks noChangeArrowheads="1"/>
          </p:cNvSpPr>
          <p:nvPr/>
        </p:nvSpPr>
        <p:spPr>
          <a:xfrm>
            <a:off x="6569893" y="860288"/>
            <a:ext cx="4629150" cy="64293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cs typeface="+mj-cs"/>
              </a:defRPr>
            </a:lvl1pPr>
          </a:lstStyle>
          <a:p>
            <a:r>
              <a:rPr lang="zh-CN" altLang="en-US" sz="4800"/>
              <a:t>第四单元</a:t>
            </a:r>
            <a:endParaRPr lang="zh-CN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8"/>
          <p:cNvSpPr txBox="1"/>
          <p:nvPr/>
        </p:nvSpPr>
        <p:spPr>
          <a:xfrm>
            <a:off x="166259" y="119978"/>
            <a:ext cx="843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自主探究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 flipV="1">
            <a:off x="1051061" y="139476"/>
            <a:ext cx="0" cy="79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10"/>
          <p:cNvSpPr txBox="1"/>
          <p:nvPr/>
        </p:nvSpPr>
        <p:spPr>
          <a:xfrm>
            <a:off x="1167902" y="351326"/>
            <a:ext cx="1119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宋体" pitchFamily="2" charset="-122"/>
                <a:ea typeface="宋体" pitchFamily="2" charset="-122"/>
                <a:sym typeface="+mn-ea"/>
              </a:rPr>
              <a:t>具体分析</a:t>
            </a:r>
          </a:p>
        </p:txBody>
      </p:sp>
      <p:sp>
        <p:nvSpPr>
          <p:cNvPr id="8" name="矩形 7"/>
          <p:cNvSpPr/>
          <p:nvPr/>
        </p:nvSpPr>
        <p:spPr>
          <a:xfrm>
            <a:off x="2196070" y="888687"/>
            <a:ext cx="787597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800" b="1" spc="300" dirty="0">
                <a:latin typeface="宋体" pitchFamily="2" charset="-122"/>
                <a:ea typeface="宋体" pitchFamily="2" charset="-122"/>
              </a:rPr>
              <a:t> 你同意“美术作品不能说谎”这一观点吗？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723331" y="1815154"/>
            <a:ext cx="10699845" cy="3425588"/>
            <a:chOff x="723331" y="1719618"/>
            <a:chExt cx="10699845" cy="3425588"/>
          </a:xfrm>
        </p:grpSpPr>
        <p:sp>
          <p:nvSpPr>
            <p:cNvPr id="9" name="矩形 8"/>
            <p:cNvSpPr/>
            <p:nvPr/>
          </p:nvSpPr>
          <p:spPr>
            <a:xfrm>
              <a:off x="1022871" y="1925916"/>
              <a:ext cx="10209236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b="1" spc="300" dirty="0">
                  <a:latin typeface="+mn-ea"/>
                </a:rPr>
                <a:t>同意。美术作品不能说谎。不说谎包含有两种意义：一、我们所说的话，就恰是我们所想说的话；</a:t>
              </a:r>
              <a:endParaRPr lang="en-US" altLang="zh-CN" sz="3200" b="1" spc="300" dirty="0"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 b="1" spc="300" dirty="0">
                  <a:latin typeface="+mn-ea"/>
                </a:rPr>
                <a:t>二、我们所想说的话，我们都吐肚子说出来了，毫无余蕴。</a:t>
              </a: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723331" y="1719618"/>
              <a:ext cx="10699845" cy="3425588"/>
            </a:xfrm>
            <a:prstGeom prst="roundRect">
              <a:avLst>
                <a:gd name="adj" fmla="val 800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文本框 7"/>
          <p:cNvSpPr txBox="1"/>
          <p:nvPr/>
        </p:nvSpPr>
        <p:spPr>
          <a:xfrm>
            <a:off x="392854" y="740834"/>
            <a:ext cx="11713633" cy="110741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67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667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、作者从哪些方面证明了“无言”也能产生美？文章中主要运用了什么论证方法？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037841" y="2144185"/>
            <a:ext cx="1392767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照片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790181" y="2144185"/>
            <a:ext cx="1392767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图画</a:t>
            </a:r>
          </a:p>
        </p:txBody>
      </p:sp>
      <p:pic>
        <p:nvPicPr>
          <p:cNvPr id="16389" name="图片 1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634" y="2806700"/>
            <a:ext cx="3898900" cy="238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图片 2" descr="u=3259465834,2571821854&amp;fm=26&amp;gp=0"/>
          <p:cNvPicPr>
            <a:picLocks noChangeAspect="1"/>
          </p:cNvPicPr>
          <p:nvPr/>
        </p:nvPicPr>
        <p:blipFill>
          <a:blip r:embed="rId3"/>
          <a:srcRect r="19974"/>
          <a:stretch>
            <a:fillRect/>
          </a:stretch>
        </p:blipFill>
        <p:spPr>
          <a:xfrm>
            <a:off x="6682317" y="2844801"/>
            <a:ext cx="3606800" cy="2309284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5579533" y="4000500"/>
            <a:ext cx="1102784" cy="0"/>
          </a:xfrm>
          <a:prstGeom prst="line">
            <a:avLst/>
          </a:prstGeom>
          <a:ln w="50800" cmpd="sng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704417" y="3346451"/>
            <a:ext cx="87206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对比</a:t>
            </a:r>
          </a:p>
        </p:txBody>
      </p:sp>
      <p:sp>
        <p:nvSpPr>
          <p:cNvPr id="13" name="左大括号 12"/>
          <p:cNvSpPr/>
          <p:nvPr/>
        </p:nvSpPr>
        <p:spPr>
          <a:xfrm rot="16200000">
            <a:off x="5870575" y="2583392"/>
            <a:ext cx="450851" cy="5672667"/>
          </a:xfrm>
          <a:prstGeom prst="leftBrace">
            <a:avLst>
              <a:gd name="adj1" fmla="val 31532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/>
          </a:p>
        </p:txBody>
      </p:sp>
      <p:sp>
        <p:nvSpPr>
          <p:cNvPr id="14" name="文本框 13"/>
          <p:cNvSpPr txBox="1"/>
          <p:nvPr/>
        </p:nvSpPr>
        <p:spPr>
          <a:xfrm>
            <a:off x="4946651" y="5784851"/>
            <a:ext cx="2385484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>
                <a:solidFill>
                  <a:schemeClr val="accent5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200" b="1">
                <a:solidFill>
                  <a:schemeClr val="accent5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无言之美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2560" y="129540"/>
            <a:ext cx="323765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7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精读细研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5042">
        <p:wedge/>
      </p:transition>
    </mc:Choice>
    <mc:Fallback xmlns="">
      <p:transition spd="slow" advTm="25042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12" grpId="0"/>
      <p:bldP spid="13" grpId="0" bldLvl="0" animBg="1"/>
      <p:bldP spid="1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文本框 8"/>
          <p:cNvSpPr txBox="1"/>
          <p:nvPr/>
        </p:nvSpPr>
        <p:spPr>
          <a:xfrm>
            <a:off x="534247" y="799254"/>
            <a:ext cx="112547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、说一说：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作者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是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从哪些方面将相片和图画进行对比分析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？其作用是什么？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</p:txBody>
      </p:sp>
      <p:sp>
        <p:nvSpPr>
          <p:cNvPr id="8" name="文本框 99"/>
          <p:cNvSpPr txBox="1"/>
          <p:nvPr/>
        </p:nvSpPr>
        <p:spPr>
          <a:xfrm>
            <a:off x="239185" y="2057400"/>
            <a:ext cx="11713633" cy="255493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indent="609585" eaLnBrk="0" hangingPunct="0">
              <a:buFont typeface="Arial" panose="020B0604020202020204" pitchFamily="34" charset="0"/>
            </a:pPr>
            <a:r>
              <a:rPr lang="zh-CN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作者从两个方面进行对比，一是哪一个更“和自然逼真</a:t>
            </a:r>
            <a:r>
              <a:rPr lang="en-US" altLang="zh-CN" sz="2667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，二是哪一个引起的美感更浓厚。</a:t>
            </a:r>
          </a:p>
          <a:p>
            <a:pPr indent="609585" eaLnBrk="0" hangingPunct="0">
              <a:buFont typeface="Arial" panose="020B0604020202020204" pitchFamily="34" charset="0"/>
            </a:pPr>
            <a:endParaRPr lang="en-US" altLang="zh-CN" sz="2667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609585" eaLnBrk="0" hangingPunct="0">
              <a:buFont typeface="Arial" panose="020B0604020202020204" pitchFamily="34" charset="0"/>
            </a:pPr>
            <a:r>
              <a:rPr lang="zh-CN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通过对比，说明尽管相片能更逼真、完整地反映实物，而图画只是选择性的、理想化的表现，但图画比相片所引起的美感更浓厚，这就通过类比，说明了“言不必尽意”所带来的“无言之美”。</a:t>
            </a:r>
            <a:r>
              <a:rPr lang="en-US" altLang="zh-CN" sz="2667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2560" y="129540"/>
            <a:ext cx="323765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7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精读细研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5042">
        <p:wedge/>
      </p:transition>
    </mc:Choice>
    <mc:Fallback xmlns="">
      <p:transition spd="slow" advTm="25042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8"/>
          <p:cNvSpPr txBox="1"/>
          <p:nvPr/>
        </p:nvSpPr>
        <p:spPr>
          <a:xfrm>
            <a:off x="166259" y="119978"/>
            <a:ext cx="843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合作探究</a:t>
            </a:r>
          </a:p>
        </p:txBody>
      </p:sp>
      <p:cxnSp>
        <p:nvCxnSpPr>
          <p:cNvPr id="20" name="直接连接符 19"/>
          <p:cNvCxnSpPr/>
          <p:nvPr/>
        </p:nvCxnSpPr>
        <p:spPr>
          <a:xfrm flipH="1" flipV="1">
            <a:off x="1051061" y="139476"/>
            <a:ext cx="0" cy="79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10"/>
          <p:cNvSpPr txBox="1"/>
          <p:nvPr/>
        </p:nvSpPr>
        <p:spPr>
          <a:xfrm>
            <a:off x="1167902" y="351326"/>
            <a:ext cx="1119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宋体" pitchFamily="2" charset="-122"/>
                <a:ea typeface="宋体" pitchFamily="2" charset="-122"/>
                <a:sym typeface="+mn-ea"/>
              </a:rPr>
              <a:t>披文入情</a:t>
            </a:r>
          </a:p>
        </p:txBody>
      </p:sp>
      <p:pic>
        <p:nvPicPr>
          <p:cNvPr id="7" name="图片 6" descr="t012a0cf9abd40b6b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0496" y="2917926"/>
            <a:ext cx="6588883" cy="358281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28548" y="945445"/>
            <a:ext cx="93077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pc="300" dirty="0">
                <a:latin typeface="+mn-ea"/>
              </a:rPr>
              <a:t>3</a:t>
            </a:r>
            <a:r>
              <a:rPr lang="zh-CN" altLang="en-US" sz="2800" b="1" spc="300" dirty="0">
                <a:latin typeface="+mn-ea"/>
              </a:rPr>
              <a:t>、</a:t>
            </a:r>
            <a:r>
              <a:rPr lang="zh-CN" altLang="en-US" sz="2800" spc="300" dirty="0">
                <a:latin typeface="+mn-ea"/>
              </a:rPr>
              <a:t>白香山在</a:t>
            </a:r>
            <a:r>
              <a:rPr lang="en-US" altLang="zh-CN" sz="2800" spc="300" dirty="0">
                <a:latin typeface="+mn-ea"/>
              </a:rPr>
              <a:t>《</a:t>
            </a:r>
            <a:r>
              <a:rPr lang="zh-CN" altLang="en-US" sz="2800" spc="300" dirty="0">
                <a:latin typeface="+mn-ea"/>
              </a:rPr>
              <a:t>琵琶行</a:t>
            </a:r>
            <a:r>
              <a:rPr lang="en-US" altLang="zh-CN" sz="2800" spc="300" dirty="0">
                <a:latin typeface="+mn-ea"/>
              </a:rPr>
              <a:t>》</a:t>
            </a:r>
            <a:r>
              <a:rPr lang="zh-CN" altLang="en-US" sz="2800" spc="300" dirty="0">
                <a:latin typeface="+mn-ea"/>
              </a:rPr>
              <a:t>里形容琵琶声音暂时停顿的情况说：“冰泉冷涩弦凝绝，凝绝不通声暂歇。别有幽愁暗恨生，此时无声胜有声。”这就是形容音乐上无言之美的滋味。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8"/>
          <p:cNvSpPr txBox="1"/>
          <p:nvPr/>
        </p:nvSpPr>
        <p:spPr>
          <a:xfrm>
            <a:off x="166259" y="119978"/>
            <a:ext cx="843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合作探究</a:t>
            </a:r>
          </a:p>
        </p:txBody>
      </p:sp>
      <p:cxnSp>
        <p:nvCxnSpPr>
          <p:cNvPr id="20" name="直接连接符 19"/>
          <p:cNvCxnSpPr/>
          <p:nvPr/>
        </p:nvCxnSpPr>
        <p:spPr>
          <a:xfrm flipH="1" flipV="1">
            <a:off x="1051061" y="139476"/>
            <a:ext cx="0" cy="79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10"/>
          <p:cNvSpPr txBox="1"/>
          <p:nvPr/>
        </p:nvSpPr>
        <p:spPr>
          <a:xfrm>
            <a:off x="1167902" y="351326"/>
            <a:ext cx="1119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宋体" pitchFamily="2" charset="-122"/>
                <a:ea typeface="宋体" pitchFamily="2" charset="-122"/>
                <a:sym typeface="+mn-ea"/>
              </a:rPr>
              <a:t>披文入情</a:t>
            </a:r>
          </a:p>
        </p:txBody>
      </p:sp>
      <p:sp>
        <p:nvSpPr>
          <p:cNvPr id="10" name="矩形 9"/>
          <p:cNvSpPr/>
          <p:nvPr/>
        </p:nvSpPr>
        <p:spPr>
          <a:xfrm>
            <a:off x="1436465" y="1049321"/>
            <a:ext cx="467773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spc="300" dirty="0">
                <a:latin typeface="+mn-ea"/>
              </a:rPr>
              <a:t>4</a:t>
            </a:r>
            <a:r>
              <a:rPr lang="zh-CN" altLang="en-US" sz="2800" b="1" spc="300" dirty="0">
                <a:latin typeface="+mn-ea"/>
              </a:rPr>
              <a:t>、</a:t>
            </a:r>
            <a:r>
              <a:rPr lang="zh-CN" altLang="en-US" sz="2800" spc="300" dirty="0">
                <a:latin typeface="+mn-ea"/>
              </a:rPr>
              <a:t>希腊著名雕刻</a:t>
            </a:r>
            <a:r>
              <a:rPr lang="en-US" altLang="zh-CN" sz="2800" spc="300" dirty="0">
                <a:latin typeface="+mn-ea"/>
              </a:rPr>
              <a:t>《</a:t>
            </a:r>
            <a:r>
              <a:rPr lang="zh-CN" altLang="en-US" sz="2800" spc="300" dirty="0">
                <a:latin typeface="+mn-ea"/>
              </a:rPr>
              <a:t>拉奥孔</a:t>
            </a:r>
            <a:r>
              <a:rPr lang="en-US" altLang="zh-CN" sz="2800" spc="300" dirty="0">
                <a:latin typeface="+mn-ea"/>
              </a:rPr>
              <a:t>》</a:t>
            </a:r>
            <a:r>
              <a:rPr lang="zh-CN" altLang="en-US" sz="2800" spc="300" dirty="0">
                <a:latin typeface="+mn-ea"/>
              </a:rPr>
              <a:t>是说明雕刻上流露和含蓄的分别最好的例子。拉奥孔父子三人在极刑前条条筋肉、根根毛发都暗示一种极苦痛的神情，表现了雕塑含蓄不露之美。</a:t>
            </a:r>
          </a:p>
        </p:txBody>
      </p:sp>
      <p:pic>
        <p:nvPicPr>
          <p:cNvPr id="8" name="图片 7" descr="t0172fa0cef69a662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948" y="1146412"/>
            <a:ext cx="4226829" cy="4455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8"/>
          <p:cNvSpPr txBox="1"/>
          <p:nvPr/>
        </p:nvSpPr>
        <p:spPr>
          <a:xfrm>
            <a:off x="166259" y="119978"/>
            <a:ext cx="843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自主探究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 flipV="1">
            <a:off x="1051061" y="139476"/>
            <a:ext cx="0" cy="79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10"/>
          <p:cNvSpPr txBox="1"/>
          <p:nvPr/>
        </p:nvSpPr>
        <p:spPr>
          <a:xfrm>
            <a:off x="1167902" y="351326"/>
            <a:ext cx="1119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宋体" pitchFamily="2" charset="-122"/>
                <a:ea typeface="宋体" pitchFamily="2" charset="-122"/>
                <a:sym typeface="+mn-ea"/>
              </a:rPr>
              <a:t>具体分析</a:t>
            </a:r>
          </a:p>
        </p:txBody>
      </p:sp>
      <p:sp>
        <p:nvSpPr>
          <p:cNvPr id="9" name="矩形 8"/>
          <p:cNvSpPr/>
          <p:nvPr/>
        </p:nvSpPr>
        <p:spPr>
          <a:xfrm>
            <a:off x="1287517" y="1610368"/>
            <a:ext cx="99007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spc="3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①</a:t>
            </a:r>
            <a:r>
              <a:rPr lang="zh-CN" altLang="en-US" sz="3200" b="1" spc="300" dirty="0">
                <a:latin typeface="+mn-ea"/>
              </a:rPr>
              <a:t>“大音希声，大象无形”，“无言”中包含着无限深远的情绪意旨。</a:t>
            </a:r>
            <a:endParaRPr lang="en-US" altLang="zh-CN" sz="3200" b="1" spc="300" dirty="0"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87517" y="3024009"/>
            <a:ext cx="99007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spc="3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②</a:t>
            </a:r>
            <a:r>
              <a:rPr lang="zh-CN" altLang="en-US" sz="3200" b="1" spc="300" dirty="0">
                <a:latin typeface="+mn-ea"/>
              </a:rPr>
              <a:t>“无言”是一种含蓄艺术，简单的表述往往比冗长的演绎更值得玩味。</a:t>
            </a:r>
            <a:endParaRPr lang="en-US" altLang="zh-CN" sz="3200" b="1" spc="300" dirty="0"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87517" y="4437651"/>
            <a:ext cx="99007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spc="3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③</a:t>
            </a:r>
            <a:r>
              <a:rPr lang="zh-CN" altLang="en-US" sz="3200" b="1" spc="300" dirty="0">
                <a:latin typeface="+mn-ea"/>
              </a:rPr>
              <a:t>“无言”留下了广阔的艺术空间，让欣赏者获得美的体验。</a:t>
            </a:r>
          </a:p>
        </p:txBody>
      </p:sp>
      <p:pic>
        <p:nvPicPr>
          <p:cNvPr id="10" name="图片 1">
            <a:extLst>
              <a:ext uri="{FF2B5EF4-FFF2-40B4-BE49-F238E27FC236}">
                <a16:creationId xmlns:a16="http://schemas.microsoft.com/office/drawing/2014/main" id="{EC1259E2-77F6-4D03-8014-ADD03D519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54" y="3045010"/>
            <a:ext cx="1473200" cy="21124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0F28621-E524-4FE8-AD61-703878CA6F21}"/>
              </a:ext>
            </a:extLst>
          </p:cNvPr>
          <p:cNvSpPr txBox="1"/>
          <p:nvPr/>
        </p:nvSpPr>
        <p:spPr>
          <a:xfrm>
            <a:off x="2287407" y="554315"/>
            <a:ext cx="8590813" cy="50276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667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2667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、课文最后一段，你觉得“无言之美”的内涵是什么？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48912" y="366991"/>
            <a:ext cx="1826141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zh-CN" sz="32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论证方法</a:t>
            </a:r>
          </a:p>
        </p:txBody>
      </p:sp>
      <p:sp>
        <p:nvSpPr>
          <p:cNvPr id="24580" name="文本框 99"/>
          <p:cNvSpPr txBox="1"/>
          <p:nvPr/>
        </p:nvSpPr>
        <p:spPr>
          <a:xfrm>
            <a:off x="340486" y="1123193"/>
            <a:ext cx="6835987" cy="393434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5067"/>
              </a:lnSpc>
            </a:pPr>
            <a:r>
              <a:rPr lang="zh-CN" altLang="zh-CN" sz="2667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2667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667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zh-CN" altLang="zh-CN" sz="2667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举例论证</a:t>
            </a:r>
            <a:endParaRPr lang="zh-CN" altLang="zh-CN" sz="2667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ts val="5067"/>
              </a:lnSpc>
            </a:pPr>
            <a:r>
              <a:rPr lang="zh-CN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为证明“言不必达意”“无言之美”，作者分别列举了图画、文学、音乐、雕塑等具体的实例，然后从中进行分析，有力证明了自己的观点。</a:t>
            </a:r>
            <a:endParaRPr lang="zh-CN" altLang="zh-CN" sz="2667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5067"/>
              </a:lnSpc>
            </a:pPr>
            <a:r>
              <a:rPr lang="zh-CN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endParaRPr lang="zh-CN" altLang="zh-CN" sz="2667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 descr="timg (9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180" y="1322493"/>
            <a:ext cx="4561840" cy="52713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5042">
        <p:wedge/>
      </p:transition>
    </mc:Choice>
    <mc:Fallback xmlns="">
      <p:transition spd="slow" advTm="25042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文本框 99"/>
          <p:cNvSpPr txBox="1"/>
          <p:nvPr/>
        </p:nvSpPr>
        <p:spPr>
          <a:xfrm>
            <a:off x="206587" y="1143847"/>
            <a:ext cx="11169227" cy="328032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5067"/>
              </a:lnSpc>
            </a:pPr>
            <a:r>
              <a:rPr lang="en-US" altLang="zh-CN" sz="2667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zh-CN" sz="2667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2667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zh-CN" sz="2667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）对比论证</a:t>
            </a:r>
            <a:endParaRPr lang="zh-CN" altLang="zh-CN" sz="2667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ts val="5067"/>
              </a:lnSpc>
            </a:pPr>
            <a:endParaRPr lang="zh-CN" altLang="zh-CN" sz="2667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ts val="5067"/>
              </a:lnSpc>
            </a:pPr>
            <a:r>
              <a:rPr lang="zh-CN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第3自然段把“言”和“意”进行比较；</a:t>
            </a:r>
          </a:p>
          <a:p>
            <a:pPr>
              <a:lnSpc>
                <a:spcPts val="5067"/>
              </a:lnSpc>
            </a:pPr>
            <a:r>
              <a:rPr lang="zh-CN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第8自然段把相片和图片进行比较；</a:t>
            </a:r>
          </a:p>
          <a:p>
            <a:pPr>
              <a:lnSpc>
                <a:spcPts val="5067"/>
              </a:lnSpc>
            </a:pPr>
            <a:r>
              <a:rPr lang="zh-CN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第10自然段的流露和含蓄的比较等都是为证明“无言之美”服务的。</a:t>
            </a:r>
            <a:endParaRPr lang="zh-CN" altLang="zh-CN" sz="2667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5042">
        <p:wedge/>
      </p:transition>
    </mc:Choice>
    <mc:Fallback xmlns="">
      <p:transition spd="slow" advTm="25042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内容占位符 2"/>
          <p:cNvSpPr>
            <a:spLocks noGrp="1"/>
          </p:cNvSpPr>
          <p:nvPr/>
        </p:nvSpPr>
        <p:spPr>
          <a:xfrm>
            <a:off x="385234" y="1417320"/>
            <a:ext cx="11421533" cy="453644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333"/>
              </a:spcBef>
            </a:pPr>
            <a:r>
              <a:rPr lang="zh-CN" altLang="zh-CN" sz="2667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2667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667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zh-CN" altLang="zh-CN" sz="2667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引</a:t>
            </a:r>
            <a:r>
              <a:rPr lang="zh-CN" altLang="en-US" sz="2667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用论</a:t>
            </a:r>
            <a:r>
              <a:rPr lang="zh-CN" altLang="zh-CN" sz="2667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证</a:t>
            </a:r>
            <a:endParaRPr lang="zh-CN" altLang="zh-CN" sz="2667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  <a:spcBef>
                <a:spcPts val="1333"/>
              </a:spcBef>
            </a:pPr>
            <a:endParaRPr lang="zh-CN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  <a:spcBef>
                <a:spcPts val="1333"/>
              </a:spcBef>
            </a:pPr>
            <a:r>
              <a:rPr lang="zh-CN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文章开篇就引述孔子的话，目的是引出对“无言”的论述。</a:t>
            </a:r>
          </a:p>
          <a:p>
            <a:pPr>
              <a:lnSpc>
                <a:spcPct val="90000"/>
              </a:lnSpc>
              <a:spcBef>
                <a:spcPts val="1333"/>
              </a:spcBef>
            </a:pPr>
            <a:r>
              <a:rPr lang="zh-CN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第9自然段在列举不同文学作品的例子时，</a:t>
            </a:r>
          </a:p>
          <a:p>
            <a:pPr>
              <a:lnSpc>
                <a:spcPct val="90000"/>
              </a:lnSpc>
              <a:spcBef>
                <a:spcPts val="1333"/>
              </a:spcBef>
            </a:pPr>
            <a:r>
              <a:rPr lang="zh-CN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别引述了《论语》《时运》《读&lt;山海经&gt;》《省试湘灵鼓瑟》《登幽州台歌》《归园田居》《后出塞》等文学作品中的诗文加以分析论述。在第10自然段中又列举了《琵琶行》和《希腊花瓶歌》的诗句和原文，进行有力证明。</a:t>
            </a:r>
            <a:endParaRPr lang="zh-CN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  <a:spcBef>
                <a:spcPts val="1333"/>
              </a:spcBef>
            </a:pPr>
            <a:endParaRPr lang="zh-CN" altLang="zh-CN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6587" y="114300"/>
            <a:ext cx="281686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7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课堂小结</a:t>
            </a:r>
            <a:endParaRPr lang="zh-CN" altLang="en-US" sz="2667" b="1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5042">
        <p:wedge/>
      </p:transition>
    </mc:Choice>
    <mc:Fallback xmlns="">
      <p:transition spd="slow" advTm="25042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6587" y="1071033"/>
            <a:ext cx="9939867" cy="40318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</a:t>
            </a:r>
            <a:r>
              <a:rPr sz="3200" b="1" dirty="0" err="1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思路清晰，论证有力</a:t>
            </a:r>
            <a:endParaRPr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文章先用孔子的事例引出对“言”与“意”的特点及其关系的分析理解。然后提出文学尽美尽善的条件“和自然逼真”，然后对比相片和图画，予以反驳。紧接着分别列举文学、音乐和雕塑的实例，证明“言不必达意”和“无言之美”。最后一段作结，得出结论。层层推进，论述有力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6587" y="114300"/>
            <a:ext cx="281686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7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课堂小结</a:t>
            </a:r>
            <a:endParaRPr lang="zh-CN" altLang="en-US" sz="2667" b="1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5042">
        <p:wedge/>
      </p:transition>
    </mc:Choice>
    <mc:Fallback xmlns="">
      <p:transition spd="slow" advTm="25042">
        <p:wedg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>
            <a:extLst>
              <a:ext uri="{FF2B5EF4-FFF2-40B4-BE49-F238E27FC236}">
                <a16:creationId xmlns:a16="http://schemas.microsoft.com/office/drawing/2014/main" id="{F2029EA8-E997-4AF5-85B4-AE48D6756DB9}"/>
              </a:ext>
            </a:extLst>
          </p:cNvPr>
          <p:cNvSpPr txBox="1"/>
          <p:nvPr/>
        </p:nvSpPr>
        <p:spPr>
          <a:xfrm>
            <a:off x="1248403" y="1415804"/>
            <a:ext cx="9970651" cy="42433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atinLnBrk="1">
              <a:lnSpc>
                <a:spcPts val="4125"/>
              </a:lnSpc>
              <a:defRPr/>
            </a:pPr>
            <a:r>
              <a:rPr lang="en-US" altLang="zh-CN" sz="33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</a:t>
            </a:r>
            <a:r>
              <a:rPr lang="zh-CN" altLang="en-US" sz="33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、把握核心概念，了解概念间的关系，理解作者的主要</a:t>
            </a:r>
            <a:r>
              <a:rPr lang="zh-CN" altLang="en-US" sz="33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观点</a:t>
            </a:r>
            <a:r>
              <a:rPr lang="zh-CN" altLang="en-US" sz="33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33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2、梳理文章的</a:t>
            </a:r>
            <a:r>
              <a:rPr lang="zh-CN" altLang="en-US" sz="33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论述思路</a:t>
            </a:r>
            <a:r>
              <a:rPr lang="zh-CN" altLang="en-US" sz="33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，分析作者所举实例，体会实例与作者观点的关系。</a:t>
            </a:r>
            <a:endParaRPr lang="en-US" altLang="zh-CN" sz="33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latinLnBrk="1">
              <a:lnSpc>
                <a:spcPts val="4125"/>
              </a:lnSpc>
              <a:defRPr/>
            </a:pPr>
            <a:r>
              <a:rPr lang="zh-CN" altLang="en-US" sz="33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3、</a:t>
            </a:r>
            <a:r>
              <a:rPr lang="zh-CN" altLang="en-US" sz="33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借鉴</a:t>
            </a:r>
            <a:r>
              <a:rPr lang="zh-CN" altLang="en-US" sz="33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文中的理论</a:t>
            </a:r>
            <a:r>
              <a:rPr lang="zh-CN" altLang="en-US" sz="33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方法</a:t>
            </a:r>
            <a:r>
              <a:rPr lang="zh-CN" altLang="en-US" sz="33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，学习鉴赏文学作品和艺术作品。</a:t>
            </a:r>
          </a:p>
          <a:p>
            <a:pPr>
              <a:lnSpc>
                <a:spcPct val="150000"/>
              </a:lnSpc>
              <a:defRPr/>
            </a:pPr>
            <a:endParaRPr lang="en-US" altLang="zh-CN" sz="2475" b="1" dirty="0">
              <a:latin typeface="华文行楷" panose="02010800040101010101" pitchFamily="2" charset="-122"/>
              <a:ea typeface="华文行楷" panose="0201080004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5123" name="Group 19">
            <a:extLst>
              <a:ext uri="{FF2B5EF4-FFF2-40B4-BE49-F238E27FC236}">
                <a16:creationId xmlns:a16="http://schemas.microsoft.com/office/drawing/2014/main" id="{0BDED77A-217E-4071-BE88-5062C881E9B9}"/>
              </a:ext>
            </a:extLst>
          </p:cNvPr>
          <p:cNvGrpSpPr>
            <a:grpSpLocks/>
          </p:cNvGrpSpPr>
          <p:nvPr/>
        </p:nvGrpSpPr>
        <p:grpSpPr bwMode="auto">
          <a:xfrm>
            <a:off x="7164818" y="646363"/>
            <a:ext cx="1690688" cy="368300"/>
            <a:chOff x="1901" y="-1426"/>
            <a:chExt cx="1461" cy="551"/>
          </a:xfrm>
        </p:grpSpPr>
        <p:pic>
          <p:nvPicPr>
            <p:cNvPr id="5127" name="Picture 18" descr="未标题-1">
              <a:extLst>
                <a:ext uri="{FF2B5EF4-FFF2-40B4-BE49-F238E27FC236}">
                  <a16:creationId xmlns:a16="http://schemas.microsoft.com/office/drawing/2014/main" id="{7E90E3DE-72E3-49C3-891E-551AEF8C23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" y="-1316"/>
              <a:ext cx="1461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8" name="文本框 2">
              <a:extLst>
                <a:ext uri="{FF2B5EF4-FFF2-40B4-BE49-F238E27FC236}">
                  <a16:creationId xmlns:a16="http://schemas.microsoft.com/office/drawing/2014/main" id="{139F3908-9FAD-4023-A462-E364221A6F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2" y="-1426"/>
              <a:ext cx="108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学习目标</a:t>
              </a:r>
            </a:p>
          </p:txBody>
        </p:sp>
      </p:grpSp>
      <p:sp>
        <p:nvSpPr>
          <p:cNvPr id="5124" name="文本框 1">
            <a:extLst>
              <a:ext uri="{FF2B5EF4-FFF2-40B4-BE49-F238E27FC236}">
                <a16:creationId xmlns:a16="http://schemas.microsoft.com/office/drawing/2014/main" id="{4B71927D-3F87-47BA-8D16-B5D866F80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539" y="2087564"/>
            <a:ext cx="1619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00" b="1"/>
              <a:t>一、定向导学</a:t>
            </a:r>
          </a:p>
        </p:txBody>
      </p:sp>
      <p:pic>
        <p:nvPicPr>
          <p:cNvPr id="5125" name="图片 7">
            <a:extLst>
              <a:ext uri="{FF2B5EF4-FFF2-40B4-BE49-F238E27FC236}">
                <a16:creationId xmlns:a16="http://schemas.microsoft.com/office/drawing/2014/main" id="{722FE1F4-BF85-4D87-B0C5-488C6714F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408" y="79738"/>
            <a:ext cx="11334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文本框 3">
            <a:extLst>
              <a:ext uri="{FF2B5EF4-FFF2-40B4-BE49-F238E27FC236}">
                <a16:creationId xmlns:a16="http://schemas.microsoft.com/office/drawing/2014/main" id="{36EC1896-E9B4-4210-867F-AF1C5822C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4907" y="564310"/>
            <a:ext cx="43164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4400" dirty="0">
                <a:latin typeface="华文琥珀" panose="02010800040101010101" pitchFamily="2" charset="-122"/>
                <a:ea typeface="华文琥珀" panose="02010800040101010101" pitchFamily="2" charset="-122"/>
              </a:rPr>
              <a:t>《</a:t>
            </a:r>
            <a:r>
              <a:rPr lang="zh-CN" altLang="en-US" sz="4400" dirty="0">
                <a:latin typeface="华文琥珀" panose="02010800040101010101" pitchFamily="2" charset="-122"/>
                <a:ea typeface="华文琥珀" panose="02010800040101010101" pitchFamily="2" charset="-122"/>
              </a:rPr>
              <a:t>无言之美</a:t>
            </a:r>
            <a:r>
              <a:rPr lang="en-US" altLang="zh-CN" sz="4400" dirty="0">
                <a:latin typeface="华文琥珀" panose="02010800040101010101" pitchFamily="2" charset="-122"/>
                <a:ea typeface="华文琥珀" panose="02010800040101010101" pitchFamily="2" charset="-122"/>
              </a:rPr>
              <a:t>》</a:t>
            </a:r>
            <a:endParaRPr lang="zh-CN" altLang="en-US" sz="44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9"/>
          <p:cNvSpPr txBox="1">
            <a:spLocks noChangeArrowheads="1"/>
          </p:cNvSpPr>
          <p:nvPr/>
        </p:nvSpPr>
        <p:spPr bwMode="auto">
          <a:xfrm>
            <a:off x="1055310" y="2061446"/>
            <a:ext cx="10067616" cy="31085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A. 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铢两悉称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(</a:t>
            </a:r>
            <a:r>
              <a:rPr lang="en-US" altLang="zh-CN" sz="2800" dirty="0" err="1">
                <a:solidFill>
                  <a:schemeClr val="tx1">
                    <a:lumMod val="50000"/>
                  </a:schemeClr>
                </a:solidFill>
                <a:latin typeface="+mn-ea"/>
              </a:rPr>
              <a:t>chèn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)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   缥缈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(</a:t>
            </a:r>
            <a:r>
              <a:rPr lang="en-US" altLang="zh-CN" sz="2800" dirty="0" err="1">
                <a:solidFill>
                  <a:schemeClr val="tx1">
                    <a:lumMod val="50000"/>
                  </a:schemeClr>
                </a:solidFill>
                <a:latin typeface="+mn-ea"/>
              </a:rPr>
              <a:t>miǎo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)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   譬如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(</a:t>
            </a:r>
            <a:r>
              <a:rPr lang="en-US" altLang="zh-CN" sz="2800" dirty="0" err="1">
                <a:solidFill>
                  <a:schemeClr val="tx1">
                    <a:lumMod val="50000"/>
                  </a:schemeClr>
                </a:solidFill>
                <a:latin typeface="+mn-ea"/>
              </a:rPr>
              <a:t>pì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)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   惨戚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(</a:t>
            </a:r>
            <a:r>
              <a:rPr lang="en-US" altLang="zh-CN" sz="2800" dirty="0" err="1">
                <a:solidFill>
                  <a:schemeClr val="tx1">
                    <a:lumMod val="50000"/>
                  </a:schemeClr>
                </a:solidFill>
                <a:latin typeface="+mn-ea"/>
              </a:rPr>
              <a:t>qī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)</a:t>
            </a:r>
          </a:p>
          <a:p>
            <a:endParaRPr lang="en-US" altLang="zh-CN" sz="2800" dirty="0">
              <a:solidFill>
                <a:schemeClr val="tx1">
                  <a:lumMod val="50000"/>
                </a:schemeClr>
              </a:solidFill>
              <a:latin typeface="+mn-ea"/>
            </a:endParaRPr>
          </a:p>
          <a:p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B. 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目不忍睹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(</a:t>
            </a:r>
            <a:r>
              <a:rPr lang="en-US" altLang="zh-CN" sz="2800" dirty="0" err="1">
                <a:solidFill>
                  <a:schemeClr val="tx1">
                    <a:lumMod val="50000"/>
                  </a:schemeClr>
                </a:solidFill>
                <a:latin typeface="+mn-ea"/>
              </a:rPr>
              <a:t>dǔ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)   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寂廖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(</a:t>
            </a:r>
            <a:r>
              <a:rPr lang="en-US" altLang="zh-CN" sz="2800" dirty="0" err="1">
                <a:solidFill>
                  <a:schemeClr val="tx1">
                    <a:lumMod val="50000"/>
                  </a:schemeClr>
                </a:solidFill>
                <a:latin typeface="+mn-ea"/>
              </a:rPr>
              <a:t>liáo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)   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流露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(</a:t>
            </a:r>
            <a:r>
              <a:rPr lang="en-US" altLang="zh-CN" sz="2800" dirty="0" err="1">
                <a:solidFill>
                  <a:schemeClr val="tx1">
                    <a:lumMod val="50000"/>
                  </a:schemeClr>
                </a:solidFill>
                <a:latin typeface="+mn-ea"/>
              </a:rPr>
              <a:t>lòu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)   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怆然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(</a:t>
            </a:r>
            <a:r>
              <a:rPr lang="en-US" altLang="zh-CN" sz="2800" dirty="0" err="1">
                <a:solidFill>
                  <a:schemeClr val="tx1">
                    <a:lumMod val="50000"/>
                  </a:schemeClr>
                </a:solidFill>
                <a:latin typeface="+mn-ea"/>
              </a:rPr>
              <a:t>chuàng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)</a:t>
            </a:r>
          </a:p>
          <a:p>
            <a:endParaRPr lang="en-US" altLang="zh-CN" sz="2800" dirty="0">
              <a:solidFill>
                <a:schemeClr val="tx1">
                  <a:lumMod val="50000"/>
                </a:schemeClr>
              </a:solidFill>
              <a:latin typeface="+mn-ea"/>
            </a:endParaRPr>
          </a:p>
          <a:p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C. 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闲情逸致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(</a:t>
            </a:r>
            <a:r>
              <a:rPr lang="en-US" altLang="zh-CN" sz="2800" dirty="0" err="1">
                <a:solidFill>
                  <a:schemeClr val="tx1">
                    <a:lumMod val="50000"/>
                  </a:schemeClr>
                </a:solidFill>
                <a:latin typeface="+mn-ea"/>
              </a:rPr>
              <a:t>yì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)   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谚语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(</a:t>
            </a:r>
            <a:r>
              <a:rPr lang="en-US" altLang="zh-CN" sz="2800" dirty="0" err="1">
                <a:solidFill>
                  <a:schemeClr val="tx1">
                    <a:lumMod val="50000"/>
                  </a:schemeClr>
                </a:solidFill>
                <a:latin typeface="+mn-ea"/>
              </a:rPr>
              <a:t>yàn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)   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笼统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(</a:t>
            </a:r>
            <a:r>
              <a:rPr lang="en-US" altLang="zh-CN" sz="2800" dirty="0" err="1">
                <a:solidFill>
                  <a:schemeClr val="tx1">
                    <a:lumMod val="50000"/>
                  </a:schemeClr>
                </a:solidFill>
                <a:latin typeface="+mn-ea"/>
              </a:rPr>
              <a:t>lǒng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)   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冷涩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(</a:t>
            </a:r>
            <a:r>
              <a:rPr lang="en-US" altLang="zh-CN" sz="2800" dirty="0" err="1">
                <a:solidFill>
                  <a:schemeClr val="tx1">
                    <a:lumMod val="50000"/>
                  </a:schemeClr>
                </a:solidFill>
                <a:latin typeface="+mn-ea"/>
              </a:rPr>
              <a:t>sè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)</a:t>
            </a:r>
          </a:p>
          <a:p>
            <a:endParaRPr lang="en-US" altLang="zh-CN" sz="2800" dirty="0">
              <a:solidFill>
                <a:schemeClr val="tx1">
                  <a:lumMod val="50000"/>
                </a:schemeClr>
              </a:solidFill>
              <a:latin typeface="+mn-ea"/>
            </a:endParaRPr>
          </a:p>
          <a:p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D. 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栩栩如生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(</a:t>
            </a:r>
            <a:r>
              <a:rPr lang="en-US" altLang="zh-CN" sz="2800" dirty="0" err="1">
                <a:solidFill>
                  <a:schemeClr val="tx1">
                    <a:lumMod val="50000"/>
                  </a:schemeClr>
                </a:solidFill>
                <a:latin typeface="+mn-ea"/>
              </a:rPr>
              <a:t>xǔ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)   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意蕴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(</a:t>
            </a:r>
            <a:r>
              <a:rPr lang="en-US" altLang="zh-CN" sz="2800" dirty="0" err="1">
                <a:solidFill>
                  <a:schemeClr val="tx1">
                    <a:lumMod val="50000"/>
                  </a:schemeClr>
                </a:solidFill>
                <a:latin typeface="+mn-ea"/>
              </a:rPr>
              <a:t>yùn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)   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附丽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(</a:t>
            </a:r>
            <a:r>
              <a:rPr lang="en-US" altLang="zh-CN" sz="2800" dirty="0" err="1">
                <a:solidFill>
                  <a:schemeClr val="tx1">
                    <a:lumMod val="50000"/>
                  </a:schemeClr>
                </a:solidFill>
                <a:latin typeface="+mn-ea"/>
              </a:rPr>
              <a:t>fù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)   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瞬息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(</a:t>
            </a:r>
            <a:r>
              <a:rPr lang="en-US" altLang="zh-CN" sz="2800" dirty="0" err="1">
                <a:solidFill>
                  <a:schemeClr val="tx1">
                    <a:lumMod val="50000"/>
                  </a:schemeClr>
                </a:solidFill>
                <a:latin typeface="+mn-ea"/>
              </a:rPr>
              <a:t>shùn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)</a:t>
            </a:r>
          </a:p>
        </p:txBody>
      </p:sp>
      <p:pic>
        <p:nvPicPr>
          <p:cNvPr id="8" name="图片 7" descr="timg"/>
          <p:cNvPicPr>
            <a:picLocks noChangeAspect="1"/>
          </p:cNvPicPr>
          <p:nvPr/>
        </p:nvPicPr>
        <p:blipFill>
          <a:blip r:embed="rId3" cstate="print"/>
          <a:srcRect r="9167"/>
          <a:stretch>
            <a:fillRect/>
          </a:stretch>
        </p:blipFill>
        <p:spPr>
          <a:xfrm flipH="1">
            <a:off x="0" y="0"/>
            <a:ext cx="1731645" cy="10579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7136" y="299085"/>
            <a:ext cx="183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检测小结</a:t>
            </a:r>
          </a:p>
        </p:txBody>
      </p:sp>
      <p:sp>
        <p:nvSpPr>
          <p:cNvPr id="21" name="矩形 20"/>
          <p:cNvSpPr/>
          <p:nvPr/>
        </p:nvSpPr>
        <p:spPr>
          <a:xfrm>
            <a:off x="1308538" y="1011702"/>
            <a:ext cx="9514137" cy="523220"/>
          </a:xfrm>
          <a:prstGeom prst="rect">
            <a:avLst/>
          </a:prstGeom>
          <a:noFill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下列各项中加点字的读音或字形有错误的一项是</a:t>
            </a:r>
            <a:r>
              <a:rPr lang="en-US" altLang="zh-CN" sz="2800" b="1" spc="300" dirty="0">
                <a:solidFill>
                  <a:schemeClr val="tx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en-US" sz="2800" b="1" spc="300" dirty="0">
                <a:solidFill>
                  <a:schemeClr val="tx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　　</a:t>
            </a:r>
            <a:r>
              <a:rPr lang="en-US" altLang="zh-CN" sz="2800" b="1" spc="300" dirty="0">
                <a:solidFill>
                  <a:schemeClr val="tx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)</a:t>
            </a:r>
          </a:p>
        </p:txBody>
      </p:sp>
      <p:sp>
        <p:nvSpPr>
          <p:cNvPr id="26" name="矩形 25"/>
          <p:cNvSpPr/>
          <p:nvPr/>
        </p:nvSpPr>
        <p:spPr>
          <a:xfrm>
            <a:off x="10097806" y="991542"/>
            <a:ext cx="391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B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4629192" y="2492796"/>
            <a:ext cx="545342" cy="960087"/>
            <a:chOff x="4629192" y="2492796"/>
            <a:chExt cx="545342" cy="960087"/>
          </a:xfrm>
        </p:grpSpPr>
        <p:sp>
          <p:nvSpPr>
            <p:cNvPr id="23" name="矩形 22"/>
            <p:cNvSpPr/>
            <p:nvPr/>
          </p:nvSpPr>
          <p:spPr>
            <a:xfrm>
              <a:off x="4629192" y="2492796"/>
              <a:ext cx="5453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+mn-ea"/>
                </a:rPr>
                <a:t>寥</a:t>
              </a:r>
              <a:endParaRPr lang="zh-CN" altLang="en-US" sz="2800" dirty="0">
                <a:latin typeface="+mn-ea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4653886" y="2961564"/>
              <a:ext cx="423081" cy="49131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481247" y="2506443"/>
            <a:ext cx="639171" cy="903043"/>
            <a:chOff x="7481247" y="2506443"/>
            <a:chExt cx="639171" cy="903043"/>
          </a:xfrm>
        </p:grpSpPr>
        <p:sp>
          <p:nvSpPr>
            <p:cNvPr id="25" name="矩形 24"/>
            <p:cNvSpPr/>
            <p:nvPr/>
          </p:nvSpPr>
          <p:spPr>
            <a:xfrm>
              <a:off x="7523850" y="2506443"/>
              <a:ext cx="5469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 err="1">
                  <a:solidFill>
                    <a:srgbClr val="FF0000"/>
                  </a:solidFill>
                  <a:latin typeface="+mn-ea"/>
                </a:rPr>
                <a:t>lù</a:t>
              </a:r>
              <a:endParaRPr lang="zh-CN" altLang="en-US" sz="2800" dirty="0">
                <a:latin typeface="+mn-ea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7481247" y="2977486"/>
              <a:ext cx="639171" cy="432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1">
            <a:extLst>
              <a:ext uri="{FF2B5EF4-FFF2-40B4-BE49-F238E27FC236}">
                <a16:creationId xmlns:a16="http://schemas.microsoft.com/office/drawing/2014/main" id="{4D006C05-A8F1-4D54-AAF0-C18E396A6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189" y="1641476"/>
            <a:ext cx="2174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">
                <a:latin typeface="Arial" panose="020B0604020202020204" pitchFamily="34" charset="0"/>
                <a:ea typeface="宋体" panose="02010600030101010101" pitchFamily="2" charset="-122"/>
              </a:rPr>
              <a:t>一、定向导学</a:t>
            </a:r>
          </a:p>
        </p:txBody>
      </p:sp>
      <p:sp>
        <p:nvSpPr>
          <p:cNvPr id="9" name="文本框 1">
            <a:extLst>
              <a:ext uri="{FF2B5EF4-FFF2-40B4-BE49-F238E27FC236}">
                <a16:creationId xmlns:a16="http://schemas.microsoft.com/office/drawing/2014/main" id="{1696D6C4-10D9-43D7-8F0E-FE3942C7A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059" y="1396559"/>
            <a:ext cx="8780461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40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      </a:t>
            </a:r>
            <a:r>
              <a:rPr lang="zh-CN" altLang="en-US" sz="4000" dirty="0"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学完</a:t>
            </a:r>
            <a:r>
              <a:rPr lang="en-US" altLang="zh-CN" sz="4000" dirty="0"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《</a:t>
            </a:r>
            <a:r>
              <a:rPr lang="zh-CN" altLang="en-US" sz="4000" dirty="0"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无言之美</a:t>
            </a:r>
            <a:r>
              <a:rPr lang="en-US" altLang="zh-CN" sz="4000" dirty="0"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》</a:t>
            </a:r>
            <a:r>
              <a:rPr lang="zh-CN" altLang="en-US" sz="4000" dirty="0"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，关于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议论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</a:rPr>
              <a:t>文的阅读</a:t>
            </a:r>
            <a:r>
              <a:rPr lang="zh-CN" altLang="en-US" sz="4000" dirty="0"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你收获了什么？</a:t>
            </a:r>
            <a:endParaRPr lang="en-US" altLang="zh-CN" sz="4000" dirty="0">
              <a:latin typeface="华文行楷" panose="02010800040101010101" pitchFamily="2" charset="-122"/>
              <a:ea typeface="华文行楷" panose="0201080004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31748" name="图片 5">
            <a:extLst>
              <a:ext uri="{FF2B5EF4-FFF2-40B4-BE49-F238E27FC236}">
                <a16:creationId xmlns:a16="http://schemas.microsoft.com/office/drawing/2014/main" id="{A6BBABBF-F567-48C4-B631-B68713E88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1" y="106365"/>
            <a:ext cx="1673224" cy="167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4" name="Group 19">
            <a:extLst>
              <a:ext uri="{FF2B5EF4-FFF2-40B4-BE49-F238E27FC236}">
                <a16:creationId xmlns:a16="http://schemas.microsoft.com/office/drawing/2014/main" id="{43643385-7F7E-4527-BE0B-6F3A519033DB}"/>
              </a:ext>
            </a:extLst>
          </p:cNvPr>
          <p:cNvGrpSpPr>
            <a:grpSpLocks/>
          </p:cNvGrpSpPr>
          <p:nvPr/>
        </p:nvGrpSpPr>
        <p:grpSpPr bwMode="auto">
          <a:xfrm>
            <a:off x="2372520" y="242890"/>
            <a:ext cx="2319337" cy="700087"/>
            <a:chOff x="-70" y="478"/>
            <a:chExt cx="1461" cy="441"/>
          </a:xfrm>
        </p:grpSpPr>
        <p:pic>
          <p:nvPicPr>
            <p:cNvPr id="31755" name="Picture 18" descr="未标题-1">
              <a:extLst>
                <a:ext uri="{FF2B5EF4-FFF2-40B4-BE49-F238E27FC236}">
                  <a16:creationId xmlns:a16="http://schemas.microsoft.com/office/drawing/2014/main" id="{F608450E-16CB-4CE0-B557-0A4A523B73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0" y="478"/>
              <a:ext cx="1461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6" name="文本框 2">
              <a:extLst>
                <a:ext uri="{FF2B5EF4-FFF2-40B4-BE49-F238E27FC236}">
                  <a16:creationId xmlns:a16="http://schemas.microsoft.com/office/drawing/2014/main" id="{2025ED86-9B48-409F-8E30-FB52141AE7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" y="513"/>
              <a:ext cx="1080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一课一得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76B06588-0CFA-4715-9FB4-346C2A8EB478}"/>
              </a:ext>
            </a:extLst>
          </p:cNvPr>
          <p:cNvSpPr/>
          <p:nvPr/>
        </p:nvSpPr>
        <p:spPr>
          <a:xfrm>
            <a:off x="1016003" y="3599393"/>
            <a:ext cx="10406853" cy="1728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 hangingPunct="1">
              <a:lnSpc>
                <a:spcPts val="5500"/>
              </a:lnSpc>
            </a:pPr>
            <a:r>
              <a:rPr lang="en-US" altLang="zh-CN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</a:t>
            </a:r>
            <a:r>
              <a:rPr lang="zh-CN" altLang="en-US" sz="44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、把握核心概念，理解作者</a:t>
            </a:r>
            <a:r>
              <a:rPr lang="zh-CN" altLang="en-US" sz="44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观点</a:t>
            </a:r>
            <a:r>
              <a:rPr lang="zh-CN" altLang="en-US" sz="44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4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2、梳理文章的</a:t>
            </a:r>
            <a:r>
              <a:rPr lang="zh-CN" altLang="en-US" sz="44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论述思路</a:t>
            </a:r>
            <a:r>
              <a:rPr lang="zh-CN" altLang="en-US" sz="44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，学习思辨</a:t>
            </a:r>
            <a:r>
              <a:rPr lang="zh-CN" altLang="en-US" sz="44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方法</a:t>
            </a:r>
            <a:endParaRPr lang="en-US" altLang="zh-CN" sz="4400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" name="圆角矩形 1">
            <a:extLst>
              <a:ext uri="{FF2B5EF4-FFF2-40B4-BE49-F238E27FC236}">
                <a16:creationId xmlns:a16="http://schemas.microsoft.com/office/drawing/2014/main" id="{41010D96-67A0-46A3-9B0E-4421A0927F8C}"/>
              </a:ext>
            </a:extLst>
          </p:cNvPr>
          <p:cNvSpPr/>
          <p:nvPr/>
        </p:nvSpPr>
        <p:spPr>
          <a:xfrm>
            <a:off x="1088429" y="5668857"/>
            <a:ext cx="2490047" cy="446193"/>
          </a:xfrm>
          <a:prstGeom prst="roundRect">
            <a:avLst>
              <a:gd name="adj" fmla="val 6394"/>
            </a:avLst>
          </a:prstGeom>
          <a:noFill/>
          <a:ln w="28575">
            <a:noFill/>
          </a:ln>
        </p:spPr>
        <p:txBody>
          <a:bodyPr lIns="121916" tIns="60957" rIns="121916" bIns="60957" anchor="ctr"/>
          <a:lstStyle/>
          <a:p>
            <a:r>
              <a:rPr lang="zh-CN" altLang="en-US" sz="4267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提出观点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9D7F4710-FBDA-4BD6-9902-26EC378143B2}"/>
              </a:ext>
            </a:extLst>
          </p:cNvPr>
          <p:cNvCxnSpPr/>
          <p:nvPr/>
        </p:nvCxnSpPr>
        <p:spPr>
          <a:xfrm>
            <a:off x="3578475" y="5891530"/>
            <a:ext cx="557107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">
            <a:extLst>
              <a:ext uri="{FF2B5EF4-FFF2-40B4-BE49-F238E27FC236}">
                <a16:creationId xmlns:a16="http://schemas.microsoft.com/office/drawing/2014/main" id="{C9C722A1-2B74-4379-89B4-5C82F9882B5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93629" y="5668857"/>
            <a:ext cx="2490047" cy="446193"/>
          </a:xfrm>
          <a:prstGeom prst="roundRect">
            <a:avLst>
              <a:gd name="adj" fmla="val 6394"/>
            </a:avLst>
          </a:prstGeom>
          <a:noFill/>
          <a:ln w="28575">
            <a:noFill/>
          </a:ln>
        </p:spPr>
        <p:txBody>
          <a:bodyPr lIns="121916" tIns="60957" rIns="121916" bIns="60957" anchor="ctr"/>
          <a:lstStyle/>
          <a:p>
            <a:r>
              <a:rPr lang="zh-CN" altLang="en-US" sz="4267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论证观点</a:t>
            </a:r>
          </a:p>
        </p:txBody>
      </p:sp>
      <p:sp>
        <p:nvSpPr>
          <p:cNvPr id="13" name="圆角矩形 1">
            <a:extLst>
              <a:ext uri="{FF2B5EF4-FFF2-40B4-BE49-F238E27FC236}">
                <a16:creationId xmlns:a16="http://schemas.microsoft.com/office/drawing/2014/main" id="{C3EF0609-AC4B-4A26-8E03-6ADD6A558439}"/>
              </a:ext>
            </a:extLst>
          </p:cNvPr>
          <p:cNvSpPr/>
          <p:nvPr/>
        </p:nvSpPr>
        <p:spPr>
          <a:xfrm>
            <a:off x="8458662" y="5668857"/>
            <a:ext cx="2490047" cy="446193"/>
          </a:xfrm>
          <a:prstGeom prst="roundRect">
            <a:avLst>
              <a:gd name="adj" fmla="val 6394"/>
            </a:avLst>
          </a:prstGeom>
          <a:noFill/>
          <a:ln w="28575">
            <a:noFill/>
          </a:ln>
        </p:spPr>
        <p:txBody>
          <a:bodyPr lIns="121916" tIns="60957" rIns="121916" bIns="60957" anchor="ctr"/>
          <a:lstStyle/>
          <a:p>
            <a:r>
              <a:rPr lang="zh-CN" altLang="en-US" sz="4267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得出结论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7AC5A84B-D8FE-492F-9C00-C7CFDF2CB1B8}"/>
              </a:ext>
            </a:extLst>
          </p:cNvPr>
          <p:cNvCxnSpPr/>
          <p:nvPr/>
        </p:nvCxnSpPr>
        <p:spPr>
          <a:xfrm>
            <a:off x="7540768" y="5891530"/>
            <a:ext cx="555413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D1A149-593D-40DE-A92B-8A152B156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CDA55CF-8FD0-4C60-8F5B-EB685F023B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3864" y="857250"/>
            <a:ext cx="6858000" cy="5143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F8239F5-7B15-445B-A1BA-273BF4B3B7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57350" y="734706"/>
            <a:ext cx="6998050" cy="524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46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D1A149-593D-40DE-A92B-8A152B156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882F078-38EF-4B31-8CDD-4BB1EE3112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3" y="0"/>
            <a:ext cx="6149582" cy="6858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1048090-2F0E-457A-A37E-BBED3882C0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38" y="180689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09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1143023" y="1173041"/>
            <a:ext cx="650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>
                <a:solidFill>
                  <a:schemeClr val="tx1">
                    <a:lumMod val="50000"/>
                  </a:schemeClr>
                </a:solidFill>
                <a:latin typeface="宋体" pitchFamily="2" charset="-122"/>
                <a:ea typeface="宋体" pitchFamily="2" charset="-122"/>
                <a:sym typeface="+mn-ea"/>
              </a:rPr>
              <a:t>朱光潜</a:t>
            </a:r>
            <a:r>
              <a:rPr lang="en-US" altLang="zh-CN" sz="2000" b="1" spc="300" dirty="0">
                <a:solidFill>
                  <a:schemeClr val="tx1">
                    <a:lumMod val="50000"/>
                  </a:schemeClr>
                </a:solidFill>
                <a:latin typeface="宋体" pitchFamily="2" charset="-122"/>
                <a:ea typeface="宋体" pitchFamily="2" charset="-122"/>
                <a:sym typeface="+mn-ea"/>
              </a:rPr>
              <a:t>(1897—1986)</a:t>
            </a:r>
            <a:endParaRPr lang="en-US" altLang="zh-CN" sz="1050" b="1" spc="300" dirty="0">
              <a:solidFill>
                <a:schemeClr val="tx1">
                  <a:lumMod val="50000"/>
                </a:schemeClr>
              </a:solidFill>
              <a:latin typeface="宋体" pitchFamily="2" charset="-122"/>
              <a:ea typeface="宋体" pitchFamily="2" charset="-122"/>
              <a:cs typeface="+mn-ea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87824" y="1810572"/>
            <a:ext cx="65426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  <a:sym typeface="+mn-ea"/>
              </a:rPr>
              <a:t>安徽桐城人，美学家、翻译家。他的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  <a:sym typeface="+mn-ea"/>
              </a:rPr>
              <a:t>《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  <a:sym typeface="+mn-ea"/>
              </a:rPr>
              <a:t>谈文学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  <a:sym typeface="+mn-ea"/>
              </a:rPr>
              <a:t>》《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  <a:sym typeface="+mn-ea"/>
              </a:rPr>
              <a:t>谈美书简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  <a:sym typeface="+mn-ea"/>
              </a:rPr>
              <a:t>》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  <a:sym typeface="+mn-ea"/>
              </a:rPr>
              <a:t>等理论读物，深入浅出，内容切实，文笔流畅，对提高青年的写作能力与艺术鉴赏能力颇有启迪。</a:t>
            </a:r>
            <a:endParaRPr lang="en-US" altLang="zh-CN" sz="2400" b="1" dirty="0">
              <a:solidFill>
                <a:schemeClr val="tx2">
                  <a:lumMod val="75000"/>
                </a:schemeClr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  <a:sym typeface="+mn-ea"/>
              </a:rPr>
              <a:t>主要著作：</a:t>
            </a:r>
            <a:endParaRPr lang="en-US" altLang="zh-CN" sz="2400" b="1" dirty="0">
              <a:solidFill>
                <a:schemeClr val="tx2">
                  <a:lumMod val="75000"/>
                </a:schemeClr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  <a:sym typeface="+mn-ea"/>
              </a:rPr>
              <a:t>《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  <a:sym typeface="+mn-ea"/>
              </a:rPr>
              <a:t>文艺心理学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  <a:sym typeface="+mn-ea"/>
              </a:rPr>
              <a:t>》《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  <a:sym typeface="+mn-ea"/>
              </a:rPr>
              <a:t>谈美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  <a:sym typeface="+mn-ea"/>
              </a:rPr>
              <a:t>》《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  <a:sym typeface="+mn-ea"/>
              </a:rPr>
              <a:t>西方美学史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  <a:sym typeface="+mn-ea"/>
              </a:rPr>
              <a:t>》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宋体" pitchFamily="2" charset="-122"/>
                <a:ea typeface="宋体" pitchFamily="2" charset="-122"/>
                <a:sym typeface="+mn-ea"/>
              </a:rPr>
              <a:t>等。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1182402" y="1743897"/>
            <a:ext cx="6408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8"/>
          <p:cNvSpPr txBox="1"/>
          <p:nvPr/>
        </p:nvSpPr>
        <p:spPr>
          <a:xfrm>
            <a:off x="166259" y="119978"/>
            <a:ext cx="843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宋体" pitchFamily="2" charset="-122"/>
                <a:ea typeface="宋体" pitchFamily="2" charset="-122"/>
                <a:sym typeface="+mn-ea"/>
              </a:rPr>
              <a:t>学情</a:t>
            </a:r>
            <a:endParaRPr lang="en-US" altLang="zh-CN" sz="2400" b="1" dirty="0">
              <a:solidFill>
                <a:schemeClr val="tx1">
                  <a:lumMod val="50000"/>
                </a:schemeClr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宋体" pitchFamily="2" charset="-122"/>
                <a:ea typeface="宋体" pitchFamily="2" charset="-122"/>
                <a:sym typeface="+mn-ea"/>
              </a:rPr>
              <a:t>诊断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宋体" pitchFamily="2" charset="-122"/>
                <a:ea typeface="宋体" pitchFamily="2" charset="-122"/>
                <a:sym typeface="+mn-ea"/>
              </a:rPr>
              <a:t> 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 flipV="1">
            <a:off x="1051061" y="139476"/>
            <a:ext cx="0" cy="79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0"/>
          <p:cNvSpPr txBox="1"/>
          <p:nvPr/>
        </p:nvSpPr>
        <p:spPr>
          <a:xfrm>
            <a:off x="1167902" y="351326"/>
            <a:ext cx="1119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宋体" pitchFamily="2" charset="-122"/>
                <a:ea typeface="宋体" pitchFamily="2" charset="-122"/>
                <a:sym typeface="+mn-ea"/>
              </a:rPr>
              <a:t>作者简介</a:t>
            </a:r>
          </a:p>
        </p:txBody>
      </p:sp>
      <p:pic>
        <p:nvPicPr>
          <p:cNvPr id="8" name="图片 7" descr="t0104eaa8521dc837b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7377" y="1204725"/>
            <a:ext cx="3059278" cy="4139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143339" y="-248"/>
            <a:ext cx="6336704" cy="644939"/>
          </a:xfrm>
        </p:spPr>
        <p:txBody>
          <a:bodyPr>
            <a:normAutofit/>
          </a:bodyPr>
          <a:lstStyle/>
          <a:p>
            <a:pPr algn="l"/>
            <a:r>
              <a:rPr lang="zh-CN" altLang="en-US" sz="2667" dirty="0">
                <a:solidFill>
                  <a:srgbClr val="FF930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新课导入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733214"/>
            <a:ext cx="4003040" cy="596561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87801" y="1037167"/>
            <a:ext cx="8167793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609585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宋徽宗赵佶喜爱书画，有一次招考宫廷画师，他出的题目是“深山藏古寺”。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609585" latinLnBrk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有的画家在山腰间画座古庙，有的把古庙画在丛林深处……宋徽宗看了很多幅，都不满意。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609585" latinLnBrk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就在他感到失望的时候，有一幅画深深地吸引了他，他再仔细端详了一番，便连连点头称赞，说：“好，好，这才是‘魁选’之作呀！”（注： 魁选，即第一名。）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609585" latinLnBrk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原来那位高明的画家，根本就没有画庙。画的是崇山峻岭之中，一股清泉飞流直下，跳珠溅玉。泉边有个老态龙钟的和尚，一瓢一瓢地舀了泉水倒进桶里。</a:t>
            </a:r>
          </a:p>
          <a:p>
            <a:pPr indent="609585" latinLnBrk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就这么一个挑水的和尚，就把“深山藏古寺”这个题目表现得含蓄深邃极了。这幅画比起那些画庙的一角或庙的一段墙垣的，更切合“深山藏古寺”的题意。</a:t>
            </a:r>
          </a:p>
          <a:p>
            <a:pPr indent="609585" latinLnBrk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这就是“含蓄不露”的“无言之美”。</a:t>
            </a:r>
            <a:endParaRPr lang="zh-CN" altLang="en-US" sz="2400" b="1">
              <a:solidFill>
                <a:srgbClr val="1B1BD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5042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8"/>
          <p:cNvSpPr txBox="1"/>
          <p:nvPr/>
        </p:nvSpPr>
        <p:spPr>
          <a:xfrm>
            <a:off x="166259" y="119978"/>
            <a:ext cx="843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自主探究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 flipV="1">
            <a:off x="1051061" y="139476"/>
            <a:ext cx="0" cy="79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10"/>
          <p:cNvSpPr txBox="1"/>
          <p:nvPr/>
        </p:nvSpPr>
        <p:spPr>
          <a:xfrm>
            <a:off x="1167902" y="351326"/>
            <a:ext cx="1119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宋体" pitchFamily="2" charset="-122"/>
                <a:ea typeface="宋体" pitchFamily="2" charset="-122"/>
                <a:sym typeface="+mn-ea"/>
              </a:rPr>
              <a:t>初步感知</a:t>
            </a:r>
          </a:p>
        </p:txBody>
      </p:sp>
      <p:sp>
        <p:nvSpPr>
          <p:cNvPr id="8" name="矩形 7"/>
          <p:cNvSpPr/>
          <p:nvPr/>
        </p:nvSpPr>
        <p:spPr>
          <a:xfrm>
            <a:off x="2979615" y="188009"/>
            <a:ext cx="6550033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800" b="1" spc="300" dirty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800" b="1" spc="300" dirty="0">
                <a:latin typeface="宋体" pitchFamily="2" charset="-122"/>
                <a:ea typeface="宋体" pitchFamily="2" charset="-122"/>
              </a:rPr>
              <a:t>阅读提示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B838653-5007-40F3-B6A5-1B41A53A20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74" y="1004730"/>
            <a:ext cx="10211714" cy="38684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06027" y="795867"/>
            <a:ext cx="10286790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buClr>
                <a:srgbClr val="1B1BD3"/>
              </a:buClr>
            </a:pP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、本文围绕“无言”这一话题，表明作者怎样的观点？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8054" y="99907"/>
            <a:ext cx="282363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7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整体感知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17835" y="1738284"/>
            <a:ext cx="6340197" cy="276441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ts val="7333"/>
              </a:lnSpc>
              <a:buClr>
                <a:srgbClr val="1B1BD3"/>
              </a:buClr>
              <a:buFont typeface="Wingdings" panose="05000000000000000000" charset="0"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说出来的越少，</a:t>
            </a:r>
          </a:p>
          <a:p>
            <a:pPr algn="ctr">
              <a:lnSpc>
                <a:spcPts val="7333"/>
              </a:lnSpc>
              <a:buClr>
                <a:srgbClr val="1B1BD3"/>
              </a:buClr>
              <a:buFont typeface="Wingdings" panose="05000000000000000000" charset="0"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留着不说的越多，</a:t>
            </a:r>
          </a:p>
          <a:p>
            <a:pPr algn="ctr">
              <a:lnSpc>
                <a:spcPts val="7333"/>
              </a:lnSpc>
              <a:buClr>
                <a:srgbClr val="1B1BD3"/>
              </a:buClr>
              <a:buFont typeface="Wingdings" panose="05000000000000000000" charset="0"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所引起的美感就越大越深越真切。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5042">
        <p:wedge/>
      </p:transition>
    </mc:Choice>
    <mc:Fallback xmlns="">
      <p:transition spd="slow" advTm="25042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1"/>
          <p:cNvSpPr/>
          <p:nvPr/>
        </p:nvSpPr>
        <p:spPr>
          <a:xfrm>
            <a:off x="929641" y="4022514"/>
            <a:ext cx="2490047" cy="446193"/>
          </a:xfrm>
          <a:prstGeom prst="roundRect">
            <a:avLst>
              <a:gd name="adj" fmla="val 6394"/>
            </a:avLst>
          </a:prstGeom>
          <a:noFill/>
          <a:ln w="28575">
            <a:noFill/>
          </a:ln>
        </p:spPr>
        <p:txBody>
          <a:bodyPr lIns="121916" tIns="60957" rIns="121916" bIns="60957" anchor="ctr"/>
          <a:lstStyle/>
          <a:p>
            <a:r>
              <a:rPr lang="zh-CN" altLang="en-US" sz="4267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提出观点</a:t>
            </a: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3419687" y="4245187"/>
            <a:ext cx="557107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48" name="圆角矩形 1"/>
          <p:cNvSpPr/>
          <p:nvPr>
            <p:custDataLst>
              <p:tags r:id="rId1"/>
            </p:custDataLst>
          </p:nvPr>
        </p:nvSpPr>
        <p:spPr>
          <a:xfrm>
            <a:off x="4434841" y="4022514"/>
            <a:ext cx="2490047" cy="446193"/>
          </a:xfrm>
          <a:prstGeom prst="roundRect">
            <a:avLst>
              <a:gd name="adj" fmla="val 6394"/>
            </a:avLst>
          </a:prstGeom>
          <a:noFill/>
          <a:ln w="28575">
            <a:noFill/>
          </a:ln>
        </p:spPr>
        <p:txBody>
          <a:bodyPr lIns="121916" tIns="60957" rIns="121916" bIns="60957" anchor="ctr"/>
          <a:lstStyle/>
          <a:p>
            <a:r>
              <a:rPr lang="zh-CN" altLang="en-US" sz="4267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论证观点</a:t>
            </a: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7277947" y="4245187"/>
            <a:ext cx="555413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50" name="圆角矩形 1"/>
          <p:cNvSpPr/>
          <p:nvPr/>
        </p:nvSpPr>
        <p:spPr>
          <a:xfrm>
            <a:off x="8299874" y="4022514"/>
            <a:ext cx="2490047" cy="446193"/>
          </a:xfrm>
          <a:prstGeom prst="roundRect">
            <a:avLst>
              <a:gd name="adj" fmla="val 6394"/>
            </a:avLst>
          </a:prstGeom>
          <a:noFill/>
          <a:ln w="28575">
            <a:noFill/>
          </a:ln>
        </p:spPr>
        <p:txBody>
          <a:bodyPr lIns="121916" tIns="60957" rIns="121916" bIns="60957" anchor="ctr"/>
          <a:lstStyle/>
          <a:p>
            <a:r>
              <a:rPr lang="zh-CN" altLang="en-US" sz="4267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得出结论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073898" y="1491827"/>
            <a:ext cx="9212778" cy="15696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、快速朗读课文，理清本文的论证思路</a:t>
            </a:r>
          </a:p>
          <a:p>
            <a:pPr algn="ctr"/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说说作者是从哪几个方面来论证“无言之美”的？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8054" y="99907"/>
            <a:ext cx="282363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7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整体感知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5042">
        <p:wedge/>
      </p:transition>
    </mc:Choice>
    <mc:Fallback xmlns="">
      <p:transition spd="slow" advTm="25042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4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矩形 6148"/>
          <p:cNvSpPr/>
          <p:nvPr/>
        </p:nvSpPr>
        <p:spPr>
          <a:xfrm>
            <a:off x="381584" y="2516293"/>
            <a:ext cx="492443" cy="15696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</a:t>
            </a:r>
          </a:p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言</a:t>
            </a:r>
          </a:p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之</a:t>
            </a:r>
          </a:p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</a:t>
            </a:r>
          </a:p>
        </p:txBody>
      </p:sp>
      <p:sp>
        <p:nvSpPr>
          <p:cNvPr id="5123" name="左大括号 6165"/>
          <p:cNvSpPr/>
          <p:nvPr/>
        </p:nvSpPr>
        <p:spPr>
          <a:xfrm>
            <a:off x="953771" y="779358"/>
            <a:ext cx="480483" cy="5564716"/>
          </a:xfrm>
          <a:prstGeom prst="leftBrace">
            <a:avLst>
              <a:gd name="adj1" fmla="val 6788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22" name="矩形 6149"/>
          <p:cNvSpPr/>
          <p:nvPr/>
        </p:nvSpPr>
        <p:spPr>
          <a:xfrm>
            <a:off x="1434253" y="611293"/>
            <a:ext cx="10164962" cy="50276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提出论点</a:t>
            </a:r>
            <a:r>
              <a:rPr lang="zh-CN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（第____段）：孔子与学生的对话引出话题——“无言”</a:t>
            </a:r>
          </a:p>
        </p:txBody>
      </p:sp>
      <p:sp>
        <p:nvSpPr>
          <p:cNvPr id="5124" name="矩形 6149"/>
          <p:cNvSpPr/>
          <p:nvPr/>
        </p:nvSpPr>
        <p:spPr>
          <a:xfrm>
            <a:off x="1046121" y="3137747"/>
            <a:ext cx="3050836" cy="50276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论证观点</a:t>
            </a:r>
            <a:r>
              <a:rPr lang="zh-CN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</a:t>
            </a:r>
            <a:r>
              <a:rPr lang="en-US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</p:txBody>
      </p:sp>
      <p:sp>
        <p:nvSpPr>
          <p:cNvPr id="5127" name="左大括号 6165"/>
          <p:cNvSpPr/>
          <p:nvPr/>
        </p:nvSpPr>
        <p:spPr>
          <a:xfrm>
            <a:off x="3482341" y="1650578"/>
            <a:ext cx="359833" cy="3915833"/>
          </a:xfrm>
          <a:prstGeom prst="leftBrace">
            <a:avLst>
              <a:gd name="adj1" fmla="val 67964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28" name="矩形 6149"/>
          <p:cNvSpPr/>
          <p:nvPr/>
        </p:nvSpPr>
        <p:spPr>
          <a:xfrm>
            <a:off x="3942927" y="1417321"/>
            <a:ext cx="8060267" cy="50276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第____段：阐述言意的关系，提出言不尽意的观点</a:t>
            </a:r>
          </a:p>
        </p:txBody>
      </p:sp>
      <p:sp>
        <p:nvSpPr>
          <p:cNvPr id="5129" name="矩形 6149"/>
          <p:cNvSpPr/>
          <p:nvPr/>
        </p:nvSpPr>
        <p:spPr>
          <a:xfrm>
            <a:off x="3942927" y="2090421"/>
            <a:ext cx="8060267" cy="91319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第____段：以相片和图画对比论证言不必尽意的“无言之美”</a:t>
            </a:r>
          </a:p>
        </p:txBody>
      </p:sp>
      <p:sp>
        <p:nvSpPr>
          <p:cNvPr id="5130" name="矩形 6149"/>
          <p:cNvSpPr/>
          <p:nvPr/>
        </p:nvSpPr>
        <p:spPr>
          <a:xfrm>
            <a:off x="3942927" y="3137747"/>
            <a:ext cx="8060267" cy="50276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第____段：以文学作品的意蕴美为例证明“无言之美”</a:t>
            </a:r>
          </a:p>
        </p:txBody>
      </p:sp>
      <p:sp>
        <p:nvSpPr>
          <p:cNvPr id="5131" name="矩形 6149"/>
          <p:cNvSpPr/>
          <p:nvPr/>
        </p:nvSpPr>
        <p:spPr>
          <a:xfrm>
            <a:off x="3942927" y="3783754"/>
            <a:ext cx="8060267" cy="91319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第____段：举出①_____</a:t>
            </a:r>
            <a:r>
              <a:rPr lang="en-US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_______________</a:t>
            </a:r>
            <a:r>
              <a:rPr lang="zh-CN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__论证“无言之美”</a:t>
            </a:r>
          </a:p>
        </p:txBody>
      </p:sp>
      <p:sp>
        <p:nvSpPr>
          <p:cNvPr id="5133" name="矩形 6149"/>
          <p:cNvSpPr/>
          <p:nvPr/>
        </p:nvSpPr>
        <p:spPr>
          <a:xfrm>
            <a:off x="3942927" y="4726094"/>
            <a:ext cx="8060267" cy="91319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en-US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____段：举出②_____</a:t>
            </a:r>
            <a:r>
              <a:rPr lang="en-US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__________</a:t>
            </a:r>
            <a:r>
              <a:rPr lang="zh-CN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_____论证“无言之美”</a:t>
            </a:r>
          </a:p>
        </p:txBody>
      </p:sp>
      <p:sp>
        <p:nvSpPr>
          <p:cNvPr id="5125" name="矩形 6149"/>
          <p:cNvSpPr/>
          <p:nvPr/>
        </p:nvSpPr>
        <p:spPr>
          <a:xfrm>
            <a:off x="1434254" y="5566411"/>
            <a:ext cx="10474342" cy="108375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得出结论</a:t>
            </a:r>
            <a:r>
              <a:rPr lang="zh-CN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，归纳观点（第13段）：</a:t>
            </a:r>
          </a:p>
          <a:p>
            <a:pPr>
              <a:lnSpc>
                <a:spcPct val="130000"/>
              </a:lnSpc>
            </a:pPr>
            <a:r>
              <a:rPr lang="zh-CN" altLang="zh-CN" sz="2667" dirty="0">
                <a:latin typeface="宋体" panose="02010600030101010101" pitchFamily="2" charset="-122"/>
                <a:ea typeface="宋体" panose="02010600030101010101" pitchFamily="2" charset="-122"/>
              </a:rPr>
              <a:t>③_____</a:t>
            </a:r>
            <a:r>
              <a:rPr lang="en-US" altLang="zh-CN" sz="2667" dirty="0">
                <a:latin typeface="宋体" panose="02010600030101010101" pitchFamily="2" charset="-122"/>
                <a:ea typeface="宋体" panose="02010600030101010101" pitchFamily="2" charset="-122"/>
              </a:rPr>
              <a:t>________________________________________________</a:t>
            </a:r>
            <a:r>
              <a:rPr lang="zh-CN" altLang="zh-CN" sz="2667" dirty="0">
                <a:latin typeface="宋体" panose="02010600030101010101" pitchFamily="2" charset="-122"/>
                <a:ea typeface="宋体" panose="02010600030101010101" pitchFamily="2" charset="-122"/>
              </a:rPr>
              <a:t>_____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61338" y="3671147"/>
            <a:ext cx="3599062" cy="50276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667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音乐的“无声胜有声”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95727" y="4607561"/>
            <a:ext cx="2796540" cy="50276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667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雕塑的含蓄不露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68500" y="6129867"/>
            <a:ext cx="10086416" cy="50276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667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说出来的越少，留着不说的越多，所引起的美感就越大越深越真切</a:t>
            </a:r>
            <a:endParaRPr lang="zh-CN" altLang="en-US" sz="2667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8054" y="99907"/>
            <a:ext cx="282363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7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整体感知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8054" y="4202854"/>
            <a:ext cx="1210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文章梳理</a:t>
            </a:r>
          </a:p>
        </p:txBody>
      </p:sp>
    </p:spTree>
    <p:extLst>
      <p:ext uri="{BB962C8B-B14F-4D97-AF65-F5344CB8AC3E}">
        <p14:creationId xmlns:p14="http://schemas.microsoft.com/office/powerpoint/2010/main" val="321298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5042">
        <p:wedge/>
      </p:transition>
    </mc:Choice>
    <mc:Fallback xmlns="">
      <p:transition spd="slow" advTm="25042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矩形 6148"/>
          <p:cNvSpPr/>
          <p:nvPr/>
        </p:nvSpPr>
        <p:spPr>
          <a:xfrm>
            <a:off x="381584" y="2516293"/>
            <a:ext cx="492443" cy="15696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</a:t>
            </a:r>
          </a:p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言</a:t>
            </a:r>
          </a:p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之</a:t>
            </a:r>
          </a:p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</a:t>
            </a:r>
          </a:p>
        </p:txBody>
      </p:sp>
      <p:sp>
        <p:nvSpPr>
          <p:cNvPr id="5123" name="左大括号 6165"/>
          <p:cNvSpPr/>
          <p:nvPr/>
        </p:nvSpPr>
        <p:spPr>
          <a:xfrm>
            <a:off x="953771" y="779358"/>
            <a:ext cx="480483" cy="5564716"/>
          </a:xfrm>
          <a:prstGeom prst="leftBrace">
            <a:avLst>
              <a:gd name="adj1" fmla="val 6788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22" name="矩形 6149"/>
          <p:cNvSpPr/>
          <p:nvPr/>
        </p:nvSpPr>
        <p:spPr>
          <a:xfrm>
            <a:off x="1434253" y="611293"/>
            <a:ext cx="10112064" cy="50276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引出话题（第1~2段）：孔子与学生的对话引出话题——“无言”</a:t>
            </a:r>
          </a:p>
        </p:txBody>
      </p:sp>
      <p:sp>
        <p:nvSpPr>
          <p:cNvPr id="5124" name="矩形 6149"/>
          <p:cNvSpPr/>
          <p:nvPr/>
        </p:nvSpPr>
        <p:spPr>
          <a:xfrm>
            <a:off x="1369126" y="3137747"/>
            <a:ext cx="2404824" cy="91319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分析问题</a:t>
            </a:r>
          </a:p>
          <a:p>
            <a:pPr algn="ctr"/>
            <a:r>
              <a:rPr lang="zh-CN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（第3~12段）</a:t>
            </a:r>
          </a:p>
        </p:txBody>
      </p:sp>
      <p:sp>
        <p:nvSpPr>
          <p:cNvPr id="5127" name="左大括号 6165"/>
          <p:cNvSpPr/>
          <p:nvPr/>
        </p:nvSpPr>
        <p:spPr>
          <a:xfrm>
            <a:off x="3482341" y="1650578"/>
            <a:ext cx="359833" cy="3915833"/>
          </a:xfrm>
          <a:prstGeom prst="leftBrace">
            <a:avLst>
              <a:gd name="adj1" fmla="val 67964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28" name="矩形 6149"/>
          <p:cNvSpPr/>
          <p:nvPr/>
        </p:nvSpPr>
        <p:spPr>
          <a:xfrm>
            <a:off x="3942927" y="1417321"/>
            <a:ext cx="8060267" cy="50276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第3~7段：阐述言意的关系，提出言不尽意的观点</a:t>
            </a:r>
          </a:p>
        </p:txBody>
      </p:sp>
      <p:sp>
        <p:nvSpPr>
          <p:cNvPr id="5129" name="矩形 6149"/>
          <p:cNvSpPr/>
          <p:nvPr/>
        </p:nvSpPr>
        <p:spPr>
          <a:xfrm>
            <a:off x="3942927" y="2090421"/>
            <a:ext cx="8060267" cy="91319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第8段：以相片和图画对比论证言不必尽意的“无言之美”</a:t>
            </a:r>
          </a:p>
        </p:txBody>
      </p:sp>
      <p:sp>
        <p:nvSpPr>
          <p:cNvPr id="5130" name="矩形 6149"/>
          <p:cNvSpPr/>
          <p:nvPr/>
        </p:nvSpPr>
        <p:spPr>
          <a:xfrm>
            <a:off x="3942927" y="3137747"/>
            <a:ext cx="8060267" cy="50276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第9段：以文学作品的意蕴美为例证明“无言之美”</a:t>
            </a:r>
          </a:p>
        </p:txBody>
      </p:sp>
      <p:sp>
        <p:nvSpPr>
          <p:cNvPr id="5131" name="矩形 6149"/>
          <p:cNvSpPr/>
          <p:nvPr/>
        </p:nvSpPr>
        <p:spPr>
          <a:xfrm>
            <a:off x="3942927" y="3783754"/>
            <a:ext cx="8060267" cy="91319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第10段：举出①_____</a:t>
            </a:r>
            <a:r>
              <a:rPr lang="en-US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_______________</a:t>
            </a:r>
            <a:r>
              <a:rPr lang="zh-CN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__论证“无言之美”</a:t>
            </a:r>
          </a:p>
        </p:txBody>
      </p:sp>
      <p:sp>
        <p:nvSpPr>
          <p:cNvPr id="5133" name="矩形 6149"/>
          <p:cNvSpPr/>
          <p:nvPr/>
        </p:nvSpPr>
        <p:spPr>
          <a:xfrm>
            <a:off x="3942927" y="4726094"/>
            <a:ext cx="8060267" cy="91319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第11~12段：举出②_____</a:t>
            </a:r>
            <a:r>
              <a:rPr lang="en-US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__________</a:t>
            </a:r>
            <a:r>
              <a:rPr lang="zh-CN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_____论证“无言之美”</a:t>
            </a:r>
          </a:p>
        </p:txBody>
      </p:sp>
      <p:sp>
        <p:nvSpPr>
          <p:cNvPr id="5125" name="矩形 6149"/>
          <p:cNvSpPr/>
          <p:nvPr/>
        </p:nvSpPr>
        <p:spPr>
          <a:xfrm>
            <a:off x="1434254" y="5566411"/>
            <a:ext cx="10474342" cy="108375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66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总结全文，归纳观点（第13段）：</a:t>
            </a:r>
          </a:p>
          <a:p>
            <a:pPr>
              <a:lnSpc>
                <a:spcPct val="130000"/>
              </a:lnSpc>
            </a:pPr>
            <a:r>
              <a:rPr lang="zh-CN" altLang="zh-CN" sz="2667" dirty="0">
                <a:latin typeface="宋体" panose="02010600030101010101" pitchFamily="2" charset="-122"/>
                <a:ea typeface="宋体" panose="02010600030101010101" pitchFamily="2" charset="-122"/>
              </a:rPr>
              <a:t>③_____</a:t>
            </a:r>
            <a:r>
              <a:rPr lang="en-US" altLang="zh-CN" sz="2667" dirty="0">
                <a:latin typeface="宋体" panose="02010600030101010101" pitchFamily="2" charset="-122"/>
                <a:ea typeface="宋体" panose="02010600030101010101" pitchFamily="2" charset="-122"/>
              </a:rPr>
              <a:t>________________________________________________</a:t>
            </a:r>
            <a:r>
              <a:rPr lang="zh-CN" altLang="zh-CN" sz="2667" dirty="0">
                <a:latin typeface="宋体" panose="02010600030101010101" pitchFamily="2" charset="-122"/>
                <a:ea typeface="宋体" panose="02010600030101010101" pitchFamily="2" charset="-122"/>
              </a:rPr>
              <a:t>_____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61338" y="3671147"/>
            <a:ext cx="3599062" cy="50276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667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音乐的“无声胜有声”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95727" y="4607561"/>
            <a:ext cx="2796540" cy="50276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667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雕塑的含蓄不露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68500" y="6129867"/>
            <a:ext cx="10086416" cy="50276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667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说出来的越少，留着不说的越多，所引起的美感就越大越深越真切</a:t>
            </a:r>
            <a:endParaRPr lang="zh-CN" altLang="en-US" sz="2667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8054" y="99907"/>
            <a:ext cx="282363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7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整体感知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8054" y="4202854"/>
            <a:ext cx="1210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文章梳理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5042">
        <p:wedge/>
      </p:transition>
    </mc:Choice>
    <mc:Fallback xmlns="">
      <p:transition spd="slow" advTm="25042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_BEAUTIFY_ZORDER_FLAG_TAG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_BEAUTIFY_ZORDER_FLAG_TAG" val="4"/>
</p:tagLst>
</file>

<file path=ppt/theme/theme1.xml><?xml version="1.0" encoding="utf-8"?>
<a:theme xmlns:a="http://schemas.openxmlformats.org/drawingml/2006/main" name="第一PPT，www.1ppt.com">
  <a:themeElements>
    <a:clrScheme name="104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DCAB48"/>
      </a:accent3>
      <a:accent4>
        <a:srgbClr val="6B8A4B"/>
      </a:accent4>
      <a:accent5>
        <a:srgbClr val="409BA2"/>
      </a:accent5>
      <a:accent6>
        <a:srgbClr val="B84D3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，www.1ppt.com">
  <a:themeElements>
    <a:clrScheme name="104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DCAB48"/>
      </a:accent3>
      <a:accent4>
        <a:srgbClr val="6B8A4B"/>
      </a:accent4>
      <a:accent5>
        <a:srgbClr val="409BA2"/>
      </a:accent5>
      <a:accent6>
        <a:srgbClr val="B84D3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第一PPT，www.1ppt.com">
  <a:themeElements>
    <a:clrScheme name="104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DCAB48"/>
      </a:accent3>
      <a:accent4>
        <a:srgbClr val="6B8A4B"/>
      </a:accent4>
      <a:accent5>
        <a:srgbClr val="409BA2"/>
      </a:accent5>
      <a:accent6>
        <a:srgbClr val="B84D3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8_第一PPT，www.1ppt.com">
  <a:themeElements>
    <a:clrScheme name="104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DCAB48"/>
      </a:accent3>
      <a:accent4>
        <a:srgbClr val="6B8A4B"/>
      </a:accent4>
      <a:accent5>
        <a:srgbClr val="409BA2"/>
      </a:accent5>
      <a:accent6>
        <a:srgbClr val="B84D3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1631</Words>
  <Application>Microsoft Office PowerPoint</Application>
  <PresentationFormat>宽屏</PresentationFormat>
  <Paragraphs>157</Paragraphs>
  <Slides>23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黑体</vt:lpstr>
      <vt:lpstr>华文行楷</vt:lpstr>
      <vt:lpstr>华文琥珀</vt:lpstr>
      <vt:lpstr>宋体</vt:lpstr>
      <vt:lpstr>微软雅黑</vt:lpstr>
      <vt:lpstr>Arial</vt:lpstr>
      <vt:lpstr>Calibri</vt:lpstr>
      <vt:lpstr>Wingdings</vt:lpstr>
      <vt:lpstr>第一PPT，www.1ppt.com</vt:lpstr>
      <vt:lpstr>1_第一PPT，www.1ppt.com</vt:lpstr>
      <vt:lpstr>6_第一PPT，www.1ppt.com</vt:lpstr>
      <vt:lpstr>18_第一PPT，www.1ppt.com</vt:lpstr>
      <vt:lpstr>PowerPoint 演示文稿</vt:lpstr>
      <vt:lpstr>PowerPoint 演示文稿</vt:lpstr>
      <vt:lpstr>PowerPoint 演示文稿</vt:lpstr>
      <vt:lpstr>新课导入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</dc:title>
  <dc:creator>第一PPT</dc:creator>
  <cp:keywords>www.1ppt.com</cp:keywords>
  <dc:description>http://www.ypppt.com/</dc:description>
  <cp:lastModifiedBy>余 烘亮</cp:lastModifiedBy>
  <cp:revision>1354</cp:revision>
  <dcterms:created xsi:type="dcterms:W3CDTF">2015-04-02T07:05:00Z</dcterms:created>
  <dcterms:modified xsi:type="dcterms:W3CDTF">2020-03-04T11:49:59Z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