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wmf" ContentType="image/x-w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478" r:id="rId3"/>
    <p:sldId id="403" r:id="rId4"/>
    <p:sldId id="385" r:id="rId5"/>
    <p:sldId id="404" r:id="rId6"/>
    <p:sldId id="475" r:id="rId7"/>
    <p:sldId id="382" r:id="rId8"/>
    <p:sldId id="402" r:id="rId9"/>
    <p:sldId id="383" r:id="rId10"/>
    <p:sldId id="430" r:id="rId11"/>
    <p:sldId id="388" r:id="rId12"/>
    <p:sldId id="483" r:id="rId13"/>
    <p:sldId id="546" r:id="rId14"/>
    <p:sldId id="547" r:id="rId15"/>
    <p:sldId id="548" r:id="rId16"/>
    <p:sldId id="549" r:id="rId17"/>
    <p:sldId id="550" r:id="rId18"/>
    <p:sldId id="551" r:id="rId19"/>
    <p:sldId id="552" r:id="rId20"/>
    <p:sldId id="553" r:id="rId21"/>
    <p:sldId id="554" r:id="rId22"/>
    <p:sldId id="555" r:id="rId23"/>
    <p:sldId id="556" r:id="rId24"/>
    <p:sldId id="557" r:id="rId25"/>
    <p:sldId id="474" r:id="rId26"/>
    <p:sldId id="558" r:id="rId27"/>
    <p:sldId id="559" r:id="rId28"/>
    <p:sldId id="562" r:id="rId30"/>
    <p:sldId id="444" r:id="rId31"/>
    <p:sldId id="445" r:id="rId32"/>
    <p:sldId id="492" r:id="rId33"/>
    <p:sldId id="561" r:id="rId34"/>
    <p:sldId id="446" r:id="rId35"/>
    <p:sldId id="447" r:id="rId36"/>
    <p:sldId id="563" r:id="rId37"/>
    <p:sldId id="565" r:id="rId38"/>
    <p:sldId id="564" r:id="rId3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990099"/>
    <a:srgbClr val="E549F5"/>
    <a:srgbClr val="F6B8F3"/>
    <a:srgbClr val="F0A73C"/>
    <a:srgbClr val="ECD840"/>
    <a:srgbClr val="EAB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05"/>
    <p:restoredTop sz="99818"/>
  </p:normalViewPr>
  <p:slideViewPr>
    <p:cSldViewPr snapToObjects="1" showGuides="1">
      <p:cViewPr>
        <p:scale>
          <a:sx n="75" d="100"/>
          <a:sy n="75" d="100"/>
        </p:scale>
        <p:origin x="-876" y="-504"/>
      </p:cViewPr>
      <p:guideLst>
        <p:guide orient="horz" pos="3948"/>
        <p:guide orient="horz" pos="644"/>
        <p:guide pos="548"/>
        <p:guide pos="52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2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notesMaster" Target="notesMasters/notesMaster1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smtClean="0"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1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202640" y="854600"/>
            <a:ext cx="4370846" cy="1198800"/>
          </a:xfrm>
        </p:spPr>
        <p:txBody>
          <a:bodyPr anchor="ctr">
            <a:noAutofit/>
          </a:bodyPr>
          <a:lstStyle>
            <a:lvl1pPr algn="dist">
              <a:defRPr sz="4500">
                <a:solidFill>
                  <a:srgbClr val="FFFFFF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202639" y="2270300"/>
            <a:ext cx="4370846" cy="1158700"/>
          </a:xfrm>
        </p:spPr>
        <p:txBody>
          <a:bodyPr>
            <a:normAutofit/>
          </a:bodyPr>
          <a:lstStyle>
            <a:lvl1pPr marL="0" indent="0" algn="dist"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C80-053A-4921-B2D0-BDD7242727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DEE2-E86A-4679-AE29-254B7E4BB9A0}" type="slidenum">
              <a:rPr lang="zh-CN" altLang="en-US" smtClean="0"/>
            </a:fld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1202639" y="2161344"/>
            <a:ext cx="437084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C80-053A-4921-B2D0-BDD72427276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DEE2-E86A-4679-AE29-254B7E4BB9A0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1543050" y="901700"/>
            <a:ext cx="6057900" cy="4800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944634"/>
          </a:xfrm>
          <a:custGeom>
            <a:avLst/>
            <a:gdLst>
              <a:gd name="connsiteX0" fmla="*/ 0 w 12192000"/>
              <a:gd name="connsiteY0" fmla="*/ 0 h 944634"/>
              <a:gd name="connsiteX1" fmla="*/ 12192000 w 12192000"/>
              <a:gd name="connsiteY1" fmla="*/ 0 h 944634"/>
              <a:gd name="connsiteX2" fmla="*/ 12192000 w 12192000"/>
              <a:gd name="connsiteY2" fmla="*/ 944634 h 944634"/>
              <a:gd name="connsiteX3" fmla="*/ 0 w 12192000"/>
              <a:gd name="connsiteY3" fmla="*/ 944634 h 94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944634">
                <a:moveTo>
                  <a:pt x="0" y="0"/>
                </a:moveTo>
                <a:lnTo>
                  <a:pt x="12192000" y="0"/>
                </a:lnTo>
                <a:lnTo>
                  <a:pt x="12192000" y="944634"/>
                </a:lnTo>
                <a:lnTo>
                  <a:pt x="0" y="944634"/>
                </a:lnTo>
                <a:close/>
              </a:path>
            </a:pathLst>
          </a:cu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43075" y="0"/>
            <a:ext cx="4371975" cy="944634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60501"/>
            <a:ext cx="7886700" cy="471646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C80-053A-4921-B2D0-BDD7242727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DEE2-E86A-4679-AE29-254B7E4BB9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554311" y="3374794"/>
            <a:ext cx="2814489" cy="1500187"/>
          </a:xfrm>
        </p:spPr>
        <p:txBody>
          <a:bodyPr anchor="t">
            <a:noAutofit/>
          </a:bodyPr>
          <a:lstStyle>
            <a:lvl1pPr marL="0" indent="0" algn="dist">
              <a:buNone/>
              <a:defRPr sz="2400" b="1">
                <a:solidFill>
                  <a:srgbClr val="FFFF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编辑文本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C80-053A-4921-B2D0-BDD72427276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DEE2-E86A-4679-AE29-254B7E4BB9A0}" type="slidenum">
              <a:rPr lang="zh-CN" altLang="en-US" smtClean="0"/>
            </a:fld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1554312" y="3182848"/>
            <a:ext cx="2814488" cy="0"/>
          </a:xfrm>
          <a:prstGeom prst="line">
            <a:avLst/>
          </a:prstGeom>
          <a:ln w="12700">
            <a:solidFill>
              <a:srgbClr val="FEFE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944634"/>
          </a:xfrm>
          <a:custGeom>
            <a:avLst/>
            <a:gdLst>
              <a:gd name="connsiteX0" fmla="*/ 0 w 12192000"/>
              <a:gd name="connsiteY0" fmla="*/ 0 h 944634"/>
              <a:gd name="connsiteX1" fmla="*/ 12192000 w 12192000"/>
              <a:gd name="connsiteY1" fmla="*/ 0 h 944634"/>
              <a:gd name="connsiteX2" fmla="*/ 12192000 w 12192000"/>
              <a:gd name="connsiteY2" fmla="*/ 944634 h 944634"/>
              <a:gd name="connsiteX3" fmla="*/ 0 w 12192000"/>
              <a:gd name="connsiteY3" fmla="*/ 944634 h 94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944634">
                <a:moveTo>
                  <a:pt x="0" y="0"/>
                </a:moveTo>
                <a:lnTo>
                  <a:pt x="12192000" y="0"/>
                </a:lnTo>
                <a:lnTo>
                  <a:pt x="12192000" y="944634"/>
                </a:lnTo>
                <a:lnTo>
                  <a:pt x="0" y="944634"/>
                </a:lnTo>
                <a:close/>
              </a:path>
            </a:pathLst>
          </a:cu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724025" y="0"/>
            <a:ext cx="4267200" cy="944634"/>
          </a:xfrm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46201"/>
            <a:ext cx="3886200" cy="483076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46201"/>
            <a:ext cx="3886200" cy="483076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C80-053A-4921-B2D0-BDD7242727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DEE2-E86A-4679-AE29-254B7E4BB9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7573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641599"/>
            <a:ext cx="3868340" cy="354806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7573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641599"/>
            <a:ext cx="3887391" cy="354806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C80-053A-4921-B2D0-BDD7242727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DEE2-E86A-4679-AE29-254B7E4BB9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792955" y="772429"/>
            <a:ext cx="4649901" cy="1325563"/>
          </a:xfrm>
        </p:spPr>
        <p:txBody>
          <a:bodyPr anchor="b">
            <a:normAutofit/>
          </a:bodyPr>
          <a:lstStyle>
            <a:lvl1pPr algn="dist">
              <a:defRPr sz="3300">
                <a:solidFill>
                  <a:srgbClr val="FFFFFF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C80-053A-4921-B2D0-BDD72427276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DEE2-E86A-4679-AE29-254B7E4BB9A0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 hasCustomPrompt="1"/>
          </p:nvPr>
        </p:nvSpPr>
        <p:spPr>
          <a:xfrm>
            <a:off x="792956" y="2226129"/>
            <a:ext cx="4649902" cy="774700"/>
          </a:xfrm>
        </p:spPr>
        <p:txBody>
          <a:bodyPr anchor="t"/>
          <a:lstStyle>
            <a:lvl1pPr marL="0" indent="0" algn="dist">
              <a:buNone/>
              <a:defRPr>
                <a:solidFill>
                  <a:srgbClr val="FFFFFF"/>
                </a:solidFill>
              </a:defRPr>
            </a:lvl1pPr>
            <a:lvl2pPr marL="342900" indent="0">
              <a:buNone/>
              <a:defRPr>
                <a:solidFill>
                  <a:srgbClr val="FFFFFF"/>
                </a:solidFill>
              </a:defRPr>
            </a:lvl2pPr>
            <a:lvl3pPr marL="685800" indent="0">
              <a:buNone/>
              <a:defRPr>
                <a:solidFill>
                  <a:srgbClr val="FFFFFF"/>
                </a:solidFill>
              </a:defRPr>
            </a:lvl3pPr>
            <a:lvl4pPr marL="1028700" indent="0">
              <a:buNone/>
              <a:defRPr>
                <a:solidFill>
                  <a:srgbClr val="FFFFFF"/>
                </a:solidFill>
              </a:defRPr>
            </a:lvl4pPr>
            <a:lvl5pPr marL="13716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zh-CN" altLang="en-US" dirty="0" smtClean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944634"/>
          </a:xfrm>
          <a:custGeom>
            <a:avLst/>
            <a:gdLst>
              <a:gd name="connsiteX0" fmla="*/ 0 w 12192000"/>
              <a:gd name="connsiteY0" fmla="*/ 0 h 944634"/>
              <a:gd name="connsiteX1" fmla="*/ 12192000 w 12192000"/>
              <a:gd name="connsiteY1" fmla="*/ 0 h 944634"/>
              <a:gd name="connsiteX2" fmla="*/ 12192000 w 12192000"/>
              <a:gd name="connsiteY2" fmla="*/ 944634 h 944634"/>
              <a:gd name="connsiteX3" fmla="*/ 0 w 12192000"/>
              <a:gd name="connsiteY3" fmla="*/ 944634 h 94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944634">
                <a:moveTo>
                  <a:pt x="0" y="0"/>
                </a:moveTo>
                <a:lnTo>
                  <a:pt x="12192000" y="0"/>
                </a:lnTo>
                <a:lnTo>
                  <a:pt x="12192000" y="944634"/>
                </a:lnTo>
                <a:lnTo>
                  <a:pt x="0" y="944634"/>
                </a:lnTo>
                <a:close/>
              </a:path>
            </a:pathLst>
          </a:cu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C80-053A-4921-B2D0-BDD7242727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DEE2-E86A-4679-AE29-254B7E4BB9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t"/>
          <a:lstStyle>
            <a:lvl1pPr>
              <a:defRPr sz="2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dirty="0" smtClean="0"/>
              <a:t>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C80-053A-4921-B2D0-BDD7242727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DEE2-E86A-4679-AE29-254B7E4BB9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26300" y="365125"/>
            <a:ext cx="1289050" cy="5811838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39445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C80-053A-4921-B2D0-BDD72427276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DEE2-E86A-4679-AE29-254B7E4BB9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tags" Target="../tags/tag4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D1C80-053A-4921-B2D0-BDD72427276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1DEE2-E86A-4679-AE29-254B7E4BB9A0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KSO_TEMPLAT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4" Type="http://schemas.openxmlformats.org/officeDocument/2006/relationships/slide" Target="slide4.xml"/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6.xml"/><Relationship Id="rId2" Type="http://schemas.openxmlformats.org/officeDocument/2006/relationships/slide" Target="slide3.xml"/><Relationship Id="rId1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wmf"/><Relationship Id="rId1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3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2143760" y="3198495"/>
            <a:ext cx="560705" cy="4603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  </a:t>
            </a:r>
            <a:r>
              <a:rPr lang="en-US" altLang="zh-CN" sz="2400" dirty="0">
                <a:solidFill>
                  <a:schemeClr val="bg1"/>
                </a:solidFill>
                <a:latin typeface="Impact" panose="020B0806030902050204" pitchFamily="34" charset="0"/>
              </a:rPr>
              <a:t>1.</a:t>
            </a:r>
            <a:endParaRPr lang="en-US" altLang="zh-CN" sz="1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18022" y="3952746"/>
            <a:ext cx="561340" cy="4603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  </a:t>
            </a:r>
            <a:r>
              <a:rPr lang="en-US" altLang="zh-CN" sz="2400" dirty="0">
                <a:solidFill>
                  <a:schemeClr val="bg1"/>
                </a:solidFill>
                <a:latin typeface="Impact" panose="020B0806030902050204" pitchFamily="34" charset="0"/>
              </a:rPr>
              <a:t>2.</a:t>
            </a:r>
            <a:endParaRPr lang="en-US" altLang="zh-CN" sz="1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55816" y="4776315"/>
            <a:ext cx="509270" cy="4603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  </a:t>
            </a:r>
            <a:r>
              <a:rPr lang="en-US" altLang="zh-CN" sz="2400" dirty="0">
                <a:solidFill>
                  <a:schemeClr val="bg1"/>
                </a:solidFill>
                <a:latin typeface="Impact" panose="020B0806030902050204" pitchFamily="34" charset="0"/>
              </a:rPr>
              <a:t>3.</a:t>
            </a:r>
            <a:endParaRPr lang="en-US" altLang="zh-CN" sz="1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2970493" y="3038370"/>
            <a:ext cx="0" cy="29958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6"/>
          <p:cNvSpPr>
            <a:spLocks noChangeArrowheads="1"/>
          </p:cNvSpPr>
          <p:nvPr/>
        </p:nvSpPr>
        <p:spPr bwMode="auto">
          <a:xfrm>
            <a:off x="3179445" y="3098165"/>
            <a:ext cx="415671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  <a:hlinkClick r:id="rId2" action="ppaction://hlinksldjump"/>
              </a:rPr>
              <a:t>庄生晓梦迷蝴蝶</a:t>
            </a:r>
            <a:endParaRPr lang="en-US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" name="文本框 17"/>
          <p:cNvSpPr>
            <a:spLocks noChangeArrowheads="1"/>
          </p:cNvSpPr>
          <p:nvPr/>
        </p:nvSpPr>
        <p:spPr bwMode="auto">
          <a:xfrm>
            <a:off x="3179603" y="3891150"/>
            <a:ext cx="365442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  <a:hlinkClick r:id="rId3" action="ppaction://hlinksldjump"/>
              </a:rPr>
              <a:t>鼓盆而歌 送妻升遐</a:t>
            </a:r>
            <a:endParaRPr lang="en-US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" name="文本框 18"/>
          <p:cNvSpPr>
            <a:spLocks noChangeArrowheads="1"/>
          </p:cNvSpPr>
          <p:nvPr/>
        </p:nvSpPr>
        <p:spPr bwMode="auto">
          <a:xfrm>
            <a:off x="3185574" y="4714863"/>
            <a:ext cx="304101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  <a:hlinkClick r:id="rId4" action="ppaction://hlinksldjump"/>
              </a:rPr>
              <a:t>面对死亡的安然</a:t>
            </a:r>
            <a:endParaRPr lang="en-US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1746" name="文本框 31745"/>
          <p:cNvSpPr txBox="1"/>
          <p:nvPr/>
        </p:nvSpPr>
        <p:spPr>
          <a:xfrm>
            <a:off x="2033905" y="1332548"/>
            <a:ext cx="5302250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5400" b="1" noProof="1" dirty="0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有关庄子的典故</a:t>
            </a:r>
            <a:r>
              <a:rPr lang="zh-CN" altLang="en-US" sz="4800" noProof="1" dirty="0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 </a:t>
            </a:r>
            <a:endParaRPr lang="zh-CN" altLang="en-US" sz="4800" noProof="1" dirty="0"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custDataLst>
      <p:tags r:id="rId5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文本占位符 35842"/>
          <p:cNvSpPr>
            <a:spLocks noGrp="1"/>
          </p:cNvSpPr>
          <p:nvPr>
            <p:ph idx="1"/>
          </p:nvPr>
        </p:nvSpPr>
        <p:spPr>
          <a:xfrm>
            <a:off x="190500" y="1047750"/>
            <a:ext cx="8763635" cy="5716270"/>
          </a:xfrm>
        </p:spPr>
        <p:txBody>
          <a:bodyPr anchor="t">
            <a:normAutofit lnSpcReduction="10000"/>
          </a:bodyPr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逍遥游</a:t>
            </a: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庄子</a:t>
            </a: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的代表篇目之一，充满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奇特的想象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浪漫的色彩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寓说理于寓言和生动的比喻中，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形成独特的风格。“逍遥游”也是庄子哲学思想的一个重要方面。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全篇一再阐述无所依凭的主张，追求精神世界的绝对自由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。在庄子的眼里，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客观现实中的一事一物，包括人类本身都是对立而又相互依存的，这就没有绝对的自由，要想无所依凭就得无己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。因而他希望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一切顺乎自然，超脱于现实，否定人在社会生活中的一切作用，把人类的生活与万物的生存混为一体；提倡不滞于物，追求无条件的精神自由。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人应当参透功名利禄、权势地位的作用力，打破其束缚，使精神活动臻至优游自在，无牵无挂的境界。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endParaRPr lang="zh-CN" altLang="en-US" sz="2800" b="1" dirty="0">
              <a:solidFill>
                <a:srgbClr val="0000FF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7" name="文本框 3"/>
          <p:cNvSpPr txBox="1"/>
          <p:nvPr/>
        </p:nvSpPr>
        <p:spPr>
          <a:xfrm>
            <a:off x="635" y="259080"/>
            <a:ext cx="3577590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四、读课文</a:t>
            </a:r>
            <a:endParaRPr lang="zh-CN" altLang="en-US" sz="4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92" name="标题 2"/>
          <p:cNvSpPr>
            <a:spLocks noGrp="1"/>
          </p:cNvSpPr>
          <p:nvPr>
            <p:ph type="title"/>
          </p:nvPr>
        </p:nvSpPr>
        <p:spPr>
          <a:xfrm>
            <a:off x="2212975" y="936625"/>
            <a:ext cx="4908550" cy="863600"/>
          </a:xfrm>
        </p:spPr>
        <p:txBody>
          <a:bodyPr anchor="ctr"/>
          <a:p>
            <a:r>
              <a:rPr lang="en-US" altLang="zh-CN" sz="2800" b="1">
                <a:solidFill>
                  <a:srgbClr val="FF0000"/>
                </a:solidFill>
              </a:rPr>
              <a:t>1.</a:t>
            </a:r>
            <a:r>
              <a:rPr lang="zh-CN" altLang="en-US" sz="2800" b="1">
                <a:solidFill>
                  <a:srgbClr val="FF0000"/>
                </a:solidFill>
              </a:rPr>
              <a:t>自读课文，纠正字音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6385" name="文本占位符 12290"/>
          <p:cNvSpPr>
            <a:spLocks noGrp="1"/>
          </p:cNvSpPr>
          <p:nvPr/>
        </p:nvSpPr>
        <p:spPr>
          <a:xfrm>
            <a:off x="457200" y="1799908"/>
            <a:ext cx="8229600" cy="475456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000" b="1"/>
              <a:t>北</a:t>
            </a:r>
            <a:r>
              <a:rPr lang="zh-CN" altLang="en-US" sz="4000" b="1">
                <a:solidFill>
                  <a:srgbClr val="FF0000"/>
                </a:solidFill>
              </a:rPr>
              <a:t>冥</a:t>
            </a:r>
            <a:r>
              <a:rPr lang="zh-CN" altLang="en-US" sz="4000" b="1"/>
              <a:t>有鱼</a:t>
            </a:r>
            <a:r>
              <a:rPr lang="en-US" altLang="zh-CN" sz="4000" b="1"/>
              <a:t>----------------------</a:t>
            </a:r>
            <a:r>
              <a:rPr lang="zh-CN" altLang="en-US" sz="4000" b="1"/>
              <a:t>（         ）</a:t>
            </a:r>
            <a:endParaRPr lang="zh-CN" altLang="en-US" sz="4000" b="1"/>
          </a:p>
          <a:p>
            <a:r>
              <a:rPr lang="zh-CN" altLang="en-US" sz="4000" b="1"/>
              <a:t>其名为</a:t>
            </a:r>
            <a:r>
              <a:rPr lang="zh-CN" altLang="en-US" sz="4000" b="1">
                <a:solidFill>
                  <a:srgbClr val="FF0000"/>
                </a:solidFill>
              </a:rPr>
              <a:t>鲲</a:t>
            </a:r>
            <a:r>
              <a:rPr lang="en-US" altLang="zh-CN" sz="4000" b="1"/>
              <a:t>----------------------</a:t>
            </a:r>
            <a:r>
              <a:rPr lang="zh-CN" altLang="en-US" sz="4000" b="1"/>
              <a:t>（</a:t>
            </a:r>
            <a:r>
              <a:rPr lang="zh-CN" altLang="en-US" sz="4000" b="1">
                <a:solidFill>
                  <a:srgbClr val="CC0099"/>
                </a:solidFill>
              </a:rPr>
              <a:t>         </a:t>
            </a:r>
            <a:r>
              <a:rPr lang="zh-CN" altLang="en-US" sz="4000" b="1"/>
              <a:t>）</a:t>
            </a:r>
            <a:r>
              <a:rPr lang="zh-CN" altLang="en-US" sz="4000" b="1">
                <a:solidFill>
                  <a:srgbClr val="CC0099"/>
                </a:solidFill>
              </a:rPr>
              <a:t>         </a:t>
            </a:r>
            <a:endParaRPr lang="zh-CN" altLang="en-US" sz="4000" b="1">
              <a:solidFill>
                <a:srgbClr val="CC0099"/>
              </a:solidFill>
            </a:endParaRPr>
          </a:p>
          <a:p>
            <a:r>
              <a:rPr lang="zh-CN" altLang="en-US" sz="4000" b="1"/>
              <a:t>其</a:t>
            </a:r>
            <a:r>
              <a:rPr lang="zh-CN" altLang="en-US" sz="4000" b="1">
                <a:solidFill>
                  <a:srgbClr val="FF0000"/>
                </a:solidFill>
              </a:rPr>
              <a:t>翼</a:t>
            </a:r>
            <a:r>
              <a:rPr lang="zh-CN" altLang="en-US" sz="4000" b="1"/>
              <a:t>若垂天之云</a:t>
            </a:r>
            <a:r>
              <a:rPr lang="en-US" altLang="zh-CN" sz="4000" b="1"/>
              <a:t>-------------</a:t>
            </a:r>
            <a:r>
              <a:rPr lang="zh-CN" altLang="en-US" sz="4000" b="1"/>
              <a:t>（         ）</a:t>
            </a:r>
            <a:endParaRPr lang="zh-CN" altLang="en-US" sz="4000" b="1"/>
          </a:p>
          <a:p>
            <a:r>
              <a:rPr lang="zh-CN" altLang="en-US" sz="4000" b="1"/>
              <a:t>海运则将</a:t>
            </a:r>
            <a:r>
              <a:rPr lang="zh-CN" altLang="en-US" sz="4000" b="1">
                <a:solidFill>
                  <a:srgbClr val="FF0000"/>
                </a:solidFill>
              </a:rPr>
              <a:t>徙</a:t>
            </a:r>
            <a:r>
              <a:rPr lang="zh-CN" altLang="en-US" sz="4000" b="1"/>
              <a:t>于南冥</a:t>
            </a:r>
            <a:r>
              <a:rPr lang="en-US" altLang="zh-CN" sz="4000" b="1"/>
              <a:t>----------</a:t>
            </a:r>
            <a:r>
              <a:rPr lang="zh-CN" altLang="en-US" sz="4000" b="1"/>
              <a:t>（         ）</a:t>
            </a:r>
            <a:endParaRPr lang="zh-CN" altLang="en-US" sz="4000" b="1"/>
          </a:p>
          <a:p>
            <a:r>
              <a:rPr lang="zh-CN" altLang="en-US" sz="4000" b="1"/>
              <a:t>齐</a:t>
            </a:r>
            <a:r>
              <a:rPr lang="zh-CN" altLang="en-US" sz="4000" b="1">
                <a:solidFill>
                  <a:srgbClr val="FF0000"/>
                </a:solidFill>
              </a:rPr>
              <a:t>谐</a:t>
            </a:r>
            <a:r>
              <a:rPr lang="en-US" altLang="zh-CN" sz="4000" b="1"/>
              <a:t>----------------------------</a:t>
            </a:r>
            <a:r>
              <a:rPr lang="zh-CN" altLang="en-US" sz="4000" b="1"/>
              <a:t>（</a:t>
            </a:r>
            <a:r>
              <a:rPr lang="zh-CN" altLang="en-US" sz="4000" b="1">
                <a:solidFill>
                  <a:srgbClr val="CC0099"/>
                </a:solidFill>
              </a:rPr>
              <a:t>         </a:t>
            </a:r>
            <a:r>
              <a:rPr lang="zh-CN" altLang="en-US" sz="4000" b="1"/>
              <a:t>）</a:t>
            </a:r>
            <a:endParaRPr lang="zh-CN" altLang="en-US" sz="4000" b="1"/>
          </a:p>
          <a:p>
            <a:r>
              <a:rPr lang="zh-CN" altLang="en-US" sz="4000" b="1">
                <a:solidFill>
                  <a:srgbClr val="FF0000"/>
                </a:solidFill>
              </a:rPr>
              <a:t>抟</a:t>
            </a:r>
            <a:r>
              <a:rPr lang="zh-CN" altLang="en-US" sz="4000" b="1"/>
              <a:t>扶摇而上者九万里</a:t>
            </a:r>
            <a:r>
              <a:rPr lang="en-US" altLang="zh-CN" sz="4000" b="1"/>
              <a:t>-------</a:t>
            </a:r>
            <a:r>
              <a:rPr lang="zh-CN" altLang="en-US" sz="4000" b="1"/>
              <a:t>（         ）</a:t>
            </a:r>
            <a:endParaRPr lang="zh-CN" altLang="en-US" sz="4000" b="1"/>
          </a:p>
        </p:txBody>
      </p:sp>
      <p:sp>
        <p:nvSpPr>
          <p:cNvPr id="12293" name="文本框 12292"/>
          <p:cNvSpPr txBox="1"/>
          <p:nvPr/>
        </p:nvSpPr>
        <p:spPr>
          <a:xfrm>
            <a:off x="7226300" y="1800225"/>
            <a:ext cx="1401763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míng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6" name="文本框 12295"/>
          <p:cNvSpPr txBox="1"/>
          <p:nvPr/>
        </p:nvSpPr>
        <p:spPr>
          <a:xfrm>
            <a:off x="7192963" y="2562225"/>
            <a:ext cx="12954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2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kūn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4" name="文本框 12293"/>
          <p:cNvSpPr txBox="1"/>
          <p:nvPr/>
        </p:nvSpPr>
        <p:spPr>
          <a:xfrm>
            <a:off x="7488238" y="3297238"/>
            <a:ext cx="10668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yì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7" name="文本框 12296"/>
          <p:cNvSpPr txBox="1"/>
          <p:nvPr/>
        </p:nvSpPr>
        <p:spPr>
          <a:xfrm>
            <a:off x="7442200" y="4017963"/>
            <a:ext cx="10668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xǐ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8" name="文本框 12297"/>
          <p:cNvSpPr txBox="1"/>
          <p:nvPr/>
        </p:nvSpPr>
        <p:spPr>
          <a:xfrm>
            <a:off x="7442200" y="4760913"/>
            <a:ext cx="1046163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xié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2" name="文本框 12291"/>
          <p:cNvSpPr txBox="1"/>
          <p:nvPr/>
        </p:nvSpPr>
        <p:spPr>
          <a:xfrm>
            <a:off x="7192963" y="5495925"/>
            <a:ext cx="12954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tuán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6" grpId="0"/>
      <p:bldP spid="12294" grpId="0"/>
      <p:bldP spid="12297" grpId="0"/>
      <p:bldP spid="12298" grpId="0"/>
      <p:bldP spid="12292" grpId="0"/>
      <p:bldP spid="163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内容占位符 2"/>
          <p:cNvSpPr>
            <a:spLocks noGrp="1"/>
          </p:cNvSpPr>
          <p:nvPr>
            <p:ph idx="1"/>
          </p:nvPr>
        </p:nvSpPr>
        <p:spPr>
          <a:xfrm>
            <a:off x="250825" y="1052513"/>
            <a:ext cx="8583613" cy="5997575"/>
          </a:xfrm>
          <a:ln>
            <a:miter/>
          </a:ln>
        </p:spPr>
        <p:txBody>
          <a:bodyPr anchor="t">
            <a:normAutofit/>
          </a:bodyPr>
          <a:p>
            <a:pPr marL="0" indent="0" fontAlgn="auto">
              <a:buNone/>
            </a:pPr>
            <a:r>
              <a:rPr lang="en-US" altLang="zh-CN" sz="3600" b="1" strike="noStrike" noProof="1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北冥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有鱼，其名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为鲲（kūn）。鲲之大，不知其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几千里也；化而为鸟，其名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为鹏。鹏之背，不知其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几千里也；怒而飞，其翼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若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垂天之云。是鸟也，海运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则将徙于南冥。南冥者，天池也。齐谐者，志怪者也。谐之言曰：“鹏之徙于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南冥也，水击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三千里，抟（tuán）扶摇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而上者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九万里，去以六月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息者也。”野马也，尘埃也，生物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之以息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相吹也。天之苍苍，其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正色邪？其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远而无所至极邪？其视下也，亦若是</a:t>
            </a:r>
            <a:r>
              <a:rPr lang="en-US" altLang="zh-CN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strike="noStrike" noProof="1">
                <a:solidFill>
                  <a:srgbClr val="4B25E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则已矣。</a:t>
            </a:r>
            <a:endParaRPr lang="zh-CN" altLang="en-US" sz="3600" b="1" strike="noStrike" noProof="1">
              <a:solidFill>
                <a:srgbClr val="4B25E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410" name="文本框 6"/>
          <p:cNvSpPr txBox="1"/>
          <p:nvPr/>
        </p:nvSpPr>
        <p:spPr>
          <a:xfrm>
            <a:off x="2844800" y="117475"/>
            <a:ext cx="3354388" cy="8826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lnSpc>
                <a:spcPct val="130000"/>
              </a:lnSpc>
            </a:pPr>
            <a:r>
              <a:rPr lang="zh-CN" altLang="en-US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朗读课文</a:t>
            </a:r>
            <a:endParaRPr lang="zh-CN" altLang="en-US" sz="40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 bwMode="auto">
          <a:xfrm>
            <a:off x="133066" y="1287154"/>
            <a:ext cx="5681713" cy="1507615"/>
            <a:chOff x="138" y="461"/>
            <a:chExt cx="3086" cy="691"/>
          </a:xfrm>
        </p:grpSpPr>
        <p:pic>
          <p:nvPicPr>
            <p:cNvPr id="13315" name="Picture 7" descr="未标题-1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38" y="461"/>
              <a:ext cx="3086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16" name="文本框 2"/>
            <p:cNvSpPr txBox="1">
              <a:spLocks noChangeArrowheads="1"/>
            </p:cNvSpPr>
            <p:nvPr/>
          </p:nvSpPr>
          <p:spPr bwMode="auto">
            <a:xfrm>
              <a:off x="475" y="539"/>
              <a:ext cx="2430" cy="6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4050" b="1" dirty="0" smtClean="0">
                  <a:solidFill>
                    <a:srgbClr val="FF0000"/>
                  </a:solidFill>
                </a:rPr>
                <a:t>            疏通文意</a:t>
              </a:r>
              <a:endParaRPr lang="zh-CN" altLang="en-US" sz="4050" b="1" dirty="0" smtClean="0">
                <a:solidFill>
                  <a:srgbClr val="FF0000"/>
                </a:solidFill>
              </a:endParaRPr>
            </a:p>
            <a:p>
              <a:endParaRPr lang="zh-CN" altLang="zh-CN" sz="40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/>
          <p:nvPr/>
        </p:nvSpPr>
        <p:spPr>
          <a:xfrm>
            <a:off x="326548" y="2309654"/>
            <a:ext cx="4886325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北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冥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有鱼，其名为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鲲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。鲲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之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大，不知其几千里也；化而为鸟，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其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名为鹏。</a:t>
            </a:r>
            <a:endParaRPr lang="zh-CN" altLang="en-US" sz="3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080000" y="1606550"/>
            <a:ext cx="20638" cy="3884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0" name="标题 1"/>
          <p:cNvSpPr txBox="1"/>
          <p:nvPr/>
        </p:nvSpPr>
        <p:spPr>
          <a:xfrm>
            <a:off x="2730341" y="927259"/>
            <a:ext cx="2805113" cy="777875"/>
          </a:xfrm>
          <a:prstGeom prst="rect">
            <a:avLst/>
          </a:prstGeom>
          <a:noFill/>
          <a:ln w="12700">
            <a:noFill/>
          </a:ln>
        </p:spPr>
        <p:txBody>
          <a:bodyPr/>
          <a:lstStyle/>
          <a:p>
            <a:pPr algn="ctr" eaLnBrk="1" hangingPunct="1"/>
            <a:r>
              <a:rPr lang="zh-CN" altLang="en-US" sz="4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北冥有鱼</a:t>
            </a:r>
            <a:endParaRPr lang="zh-CN" altLang="en-US" sz="4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328285" y="1704975"/>
            <a:ext cx="3401378" cy="2168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zh-CN" altLang="en-US" sz="2700" b="1">
                <a:solidFill>
                  <a:srgbClr val="FF0000"/>
                </a:solidFill>
                <a:sym typeface="+mn-ea"/>
              </a:rPr>
              <a:t>北海有一条鱼，它的名字叫做鲲。鲲的巨大，不知道有几千里。变化成为鸟，它的名字叫做鹏。</a:t>
            </a:r>
            <a:endParaRPr lang="zh-CN" altLang="en-US" sz="27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891064" y="1572578"/>
            <a:ext cx="2430780" cy="605314"/>
          </a:xfrm>
          <a:prstGeom prst="wedgeRoundRectCallout">
            <a:avLst>
              <a:gd name="adj1" fmla="val -16379"/>
              <a:gd name="adj2" fmla="val 108536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同“溟”，海。</a:t>
            </a:r>
            <a:endParaRPr lang="zh-CN" altLang="en-US" sz="2700" dirty="0"/>
          </a:p>
        </p:txBody>
      </p:sp>
      <p:sp>
        <p:nvSpPr>
          <p:cNvPr id="4" name="圆角矩形标注 3"/>
          <p:cNvSpPr/>
          <p:nvPr/>
        </p:nvSpPr>
        <p:spPr>
          <a:xfrm>
            <a:off x="3104674" y="4224338"/>
            <a:ext cx="1415415" cy="605314"/>
          </a:xfrm>
          <a:prstGeom prst="wedgeRoundRectCallout">
            <a:avLst>
              <a:gd name="adj1" fmla="val 42462"/>
              <a:gd name="adj2" fmla="val -29956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大鱼名</a:t>
            </a:r>
            <a:endParaRPr lang="zh-CN" altLang="en-US" sz="2700" dirty="0"/>
          </a:p>
        </p:txBody>
      </p:sp>
      <p:sp>
        <p:nvSpPr>
          <p:cNvPr id="6" name="圆角矩形标注 5"/>
          <p:cNvSpPr/>
          <p:nvPr/>
        </p:nvSpPr>
        <p:spPr>
          <a:xfrm>
            <a:off x="440055" y="4109085"/>
            <a:ext cx="735806" cy="605314"/>
          </a:xfrm>
          <a:prstGeom prst="wedgeRoundRectCallout">
            <a:avLst>
              <a:gd name="adj1" fmla="val 17443"/>
              <a:gd name="adj2" fmla="val -19516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的</a:t>
            </a:r>
            <a:endParaRPr lang="zh-CN" altLang="en-US" sz="2700"/>
          </a:p>
        </p:txBody>
      </p:sp>
      <p:sp>
        <p:nvSpPr>
          <p:cNvPr id="7" name="圆角矩形标注 6"/>
          <p:cNvSpPr/>
          <p:nvPr/>
        </p:nvSpPr>
        <p:spPr>
          <a:xfrm>
            <a:off x="1640205" y="4109085"/>
            <a:ext cx="1000125" cy="605314"/>
          </a:xfrm>
          <a:prstGeom prst="wedgeRoundRectCallout">
            <a:avLst>
              <a:gd name="adj1" fmla="val 34336"/>
              <a:gd name="adj2" fmla="val -9390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它的</a:t>
            </a:r>
            <a:endParaRPr lang="zh-CN" altLang="en-US" sz="27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 bldLvl="0" animBg="1"/>
      <p:bldP spid="7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标注 2"/>
          <p:cNvSpPr/>
          <p:nvPr/>
        </p:nvSpPr>
        <p:spPr>
          <a:xfrm>
            <a:off x="410528" y="1312545"/>
            <a:ext cx="2325529" cy="605314"/>
          </a:xfrm>
          <a:prstGeom prst="wedgeRoundRectCallout">
            <a:avLst>
              <a:gd name="adj1" fmla="val -52703"/>
              <a:gd name="adj2" fmla="val 197128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用力鼓动翅膀</a:t>
            </a:r>
            <a:endParaRPr lang="zh-CN" altLang="en-US" sz="2700"/>
          </a:p>
        </p:txBody>
      </p:sp>
      <p:sp>
        <p:nvSpPr>
          <p:cNvPr id="13314" name="Text Box 2"/>
          <p:cNvSpPr txBox="1"/>
          <p:nvPr/>
        </p:nvSpPr>
        <p:spPr>
          <a:xfrm>
            <a:off x="193675" y="1917700"/>
            <a:ext cx="4886325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鹏之背，不知其几千里也；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怒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而飞，其翼若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垂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之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云。</a:t>
            </a:r>
            <a:endParaRPr lang="zh-CN" altLang="en-US" sz="3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080000" y="1606550"/>
            <a:ext cx="20638" cy="3884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圆角矩形标注 6"/>
          <p:cNvSpPr/>
          <p:nvPr/>
        </p:nvSpPr>
        <p:spPr>
          <a:xfrm>
            <a:off x="1730216" y="3094196"/>
            <a:ext cx="1000125" cy="521018"/>
          </a:xfrm>
          <a:prstGeom prst="wedgeRoundRectCallout">
            <a:avLst>
              <a:gd name="adj1" fmla="val 87952"/>
              <a:gd name="adj2" fmla="val -10310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悬挂</a:t>
            </a:r>
            <a:endParaRPr lang="zh-CN" altLang="en-US" sz="2700"/>
          </a:p>
        </p:txBody>
      </p:sp>
      <p:sp>
        <p:nvSpPr>
          <p:cNvPr id="2" name="圆角矩形标注 1"/>
          <p:cNvSpPr/>
          <p:nvPr/>
        </p:nvSpPr>
        <p:spPr>
          <a:xfrm>
            <a:off x="2932271" y="3009900"/>
            <a:ext cx="607695" cy="605314"/>
          </a:xfrm>
          <a:prstGeom prst="wedgeRoundRectCallout">
            <a:avLst>
              <a:gd name="adj1" fmla="val 94200"/>
              <a:gd name="adj2" fmla="val -70220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的</a:t>
            </a:r>
            <a:endParaRPr lang="zh-CN" altLang="en-US" sz="2700"/>
          </a:p>
        </p:txBody>
      </p:sp>
      <p:sp>
        <p:nvSpPr>
          <p:cNvPr id="4" name="文本框 3"/>
          <p:cNvSpPr txBox="1"/>
          <p:nvPr/>
        </p:nvSpPr>
        <p:spPr>
          <a:xfrm>
            <a:off x="410528" y="3690938"/>
            <a:ext cx="4501991" cy="13379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zh-CN" altLang="en-US" sz="27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鹏的背，不知道有几千里长；奋起而飞时，它的翅膀像</a:t>
            </a:r>
            <a:r>
              <a:rPr lang="zh-CN" altLang="en-US" sz="27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sym typeface="+mn-ea"/>
              </a:rPr>
              <a:t>悬挂在天空的云</a:t>
            </a:r>
            <a:r>
              <a:rPr lang="zh-CN" altLang="en-US" sz="27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。</a:t>
            </a:r>
            <a:endParaRPr lang="zh-CN" altLang="en-US" sz="27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pic>
        <p:nvPicPr>
          <p:cNvPr id="6" name="图片 5" descr="timg (5)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167313" y="1117283"/>
            <a:ext cx="3665696" cy="4796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ldLvl="0" animBg="1"/>
      <p:bldP spid="2" grpId="0" bldLvl="0" animBg="1"/>
      <p:bldP spid="4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/>
          <p:nvPr/>
        </p:nvSpPr>
        <p:spPr>
          <a:xfrm>
            <a:off x="178118" y="2016602"/>
            <a:ext cx="5043487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鸟也，</a:t>
            </a:r>
            <a:r>
              <a:rPr lang="zh-CN" altLang="en-US" sz="30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海运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则将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徙于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南冥。南冥者，</a:t>
            </a:r>
            <a:r>
              <a:rPr lang="zh-CN" altLang="en-US" sz="30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天池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也。</a:t>
            </a:r>
            <a:r>
              <a:rPr lang="en-US" altLang="zh-CN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齐谐</a:t>
            </a:r>
            <a:r>
              <a:rPr lang="en-US" altLang="zh-CN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者，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志怪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者也。</a:t>
            </a:r>
            <a:endParaRPr lang="zh-CN" altLang="en-US" sz="3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199063" y="1073150"/>
            <a:ext cx="22225" cy="4265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5408295" y="1495425"/>
            <a:ext cx="3301841" cy="2168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zh-CN" altLang="en-US" sz="2700" b="1">
                <a:solidFill>
                  <a:srgbClr val="FF0000"/>
                </a:solidFill>
                <a:sym typeface="+mn-ea"/>
              </a:rPr>
              <a:t>这只鸟，当海动风起时就飞往南海。那南海，就是个天然的水池。</a:t>
            </a:r>
            <a:r>
              <a:rPr lang="en-US" altLang="zh-CN" sz="2700" b="1">
                <a:solidFill>
                  <a:srgbClr val="FF0000"/>
                </a:solidFill>
                <a:sym typeface="+mn-ea"/>
              </a:rPr>
              <a:t>《</a:t>
            </a:r>
            <a:r>
              <a:rPr lang="zh-CN" altLang="en-US" sz="2700" b="1">
                <a:solidFill>
                  <a:srgbClr val="FF0000"/>
                </a:solidFill>
                <a:sym typeface="+mn-ea"/>
              </a:rPr>
              <a:t>齐谐</a:t>
            </a:r>
            <a:r>
              <a:rPr lang="en-US" altLang="zh-CN" sz="2700" b="1">
                <a:solidFill>
                  <a:srgbClr val="FF0000"/>
                </a:solidFill>
                <a:sym typeface="+mn-ea"/>
              </a:rPr>
              <a:t>》</a:t>
            </a:r>
            <a:r>
              <a:rPr lang="zh-CN" altLang="en-US" sz="2700" b="1">
                <a:solidFill>
                  <a:srgbClr val="FF0000"/>
                </a:solidFill>
                <a:sym typeface="+mn-ea"/>
              </a:rPr>
              <a:t>这部书，是记载怪异之事的。</a:t>
            </a:r>
            <a:endParaRPr lang="zh-CN" altLang="en-US" sz="27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3417570" y="3334226"/>
            <a:ext cx="1473518" cy="702469"/>
          </a:xfrm>
          <a:prstGeom prst="wedgeRoundRectCallout">
            <a:avLst>
              <a:gd name="adj1" fmla="val -142761"/>
              <a:gd name="adj2" fmla="val -10859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天然形成的水池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80963" y="3746659"/>
            <a:ext cx="1000125" cy="521018"/>
          </a:xfrm>
          <a:prstGeom prst="wedgeRoundRectCallout">
            <a:avLst>
              <a:gd name="adj1" fmla="val 66952"/>
              <a:gd name="adj2" fmla="val -95703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记载</a:t>
            </a:r>
            <a:endParaRPr lang="zh-CN" altLang="en-US" sz="2700"/>
          </a:p>
        </p:txBody>
      </p:sp>
      <p:sp>
        <p:nvSpPr>
          <p:cNvPr id="4" name="圆角矩形标注 3"/>
          <p:cNvSpPr/>
          <p:nvPr/>
        </p:nvSpPr>
        <p:spPr>
          <a:xfrm>
            <a:off x="4071938" y="1495425"/>
            <a:ext cx="661511" cy="521018"/>
          </a:xfrm>
          <a:prstGeom prst="wedgeRoundRectCallout">
            <a:avLst>
              <a:gd name="adj1" fmla="val -63333"/>
              <a:gd name="adj2" fmla="val 98994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到</a:t>
            </a:r>
            <a:endParaRPr lang="zh-CN" altLang="en-US" sz="2700"/>
          </a:p>
        </p:txBody>
      </p:sp>
      <p:sp>
        <p:nvSpPr>
          <p:cNvPr id="6" name="圆角矩形标注 5"/>
          <p:cNvSpPr/>
          <p:nvPr/>
        </p:nvSpPr>
        <p:spPr>
          <a:xfrm>
            <a:off x="2821781" y="1495425"/>
            <a:ext cx="1000125" cy="428625"/>
          </a:xfrm>
          <a:prstGeom prst="wedgeRoundRectCallout">
            <a:avLst>
              <a:gd name="adj1" fmla="val 20000"/>
              <a:gd name="adj2" fmla="val 133888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700" b="1">
                <a:solidFill>
                  <a:srgbClr val="0000FF"/>
                </a:solidFill>
              </a:rPr>
              <a:t>迁徙</a:t>
            </a:r>
            <a:endParaRPr lang="zh-CN" altLang="en-US" sz="2700" b="1">
              <a:solidFill>
                <a:srgbClr val="0000FF"/>
              </a:solidFill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993934" y="1495425"/>
            <a:ext cx="1647349" cy="521018"/>
          </a:xfrm>
          <a:prstGeom prst="wedgeRoundRectCallout">
            <a:avLst>
              <a:gd name="adj1" fmla="val 20540"/>
              <a:gd name="adj2" fmla="val 108226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海水运动</a:t>
            </a:r>
            <a:endParaRPr lang="zh-CN" altLang="en-US" sz="2700"/>
          </a:p>
        </p:txBody>
      </p:sp>
      <p:sp>
        <p:nvSpPr>
          <p:cNvPr id="9" name="圆角矩形标注 8"/>
          <p:cNvSpPr/>
          <p:nvPr/>
        </p:nvSpPr>
        <p:spPr>
          <a:xfrm>
            <a:off x="291465" y="1495425"/>
            <a:ext cx="579120" cy="521018"/>
          </a:xfrm>
          <a:prstGeom prst="wedgeRoundRectCallout">
            <a:avLst>
              <a:gd name="adj1" fmla="val -31714"/>
              <a:gd name="adj2" fmla="val 9168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这</a:t>
            </a:r>
            <a:endParaRPr lang="zh-CN" altLang="en-US" sz="2700"/>
          </a:p>
        </p:txBody>
      </p:sp>
      <p:sp>
        <p:nvSpPr>
          <p:cNvPr id="11" name="圆角矩形标注 10"/>
          <p:cNvSpPr/>
          <p:nvPr/>
        </p:nvSpPr>
        <p:spPr>
          <a:xfrm>
            <a:off x="1280160" y="3787616"/>
            <a:ext cx="1778318" cy="521018"/>
          </a:xfrm>
          <a:prstGeom prst="wedgeRoundRectCallout">
            <a:avLst>
              <a:gd name="adj1" fmla="val -31714"/>
              <a:gd name="adj2" fmla="val -10310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怪异的事情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7" grpId="0" bldLvl="0" animBg="1"/>
      <p:bldP spid="3" grpId="0" bldLvl="0" animBg="1"/>
      <p:bldP spid="4" grpId="0" bldLvl="0" animBg="1"/>
      <p:bldP spid="6" grpId="0" bldLvl="0" animBg="1"/>
      <p:bldP spid="8" grpId="0" bldLvl="0" animBg="1"/>
      <p:bldP spid="9" grpId="0" bldLvl="0" animBg="1"/>
      <p:bldP spid="11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标注 17"/>
          <p:cNvSpPr/>
          <p:nvPr/>
        </p:nvSpPr>
        <p:spPr>
          <a:xfrm>
            <a:off x="1537811" y="4908233"/>
            <a:ext cx="1577340" cy="633889"/>
          </a:xfrm>
          <a:prstGeom prst="wedgeRoundRectCallout">
            <a:avLst>
              <a:gd name="adj1" fmla="val -35869"/>
              <a:gd name="adj2" fmla="val -17915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500" b="1">
                <a:solidFill>
                  <a:srgbClr val="0000FF"/>
                </a:solidFill>
              </a:rPr>
              <a:t>助词，不译，用于主谓间取消句子的独立性</a:t>
            </a:r>
            <a:endParaRPr lang="zh-CN" altLang="en-US" sz="1500" b="1">
              <a:solidFill>
                <a:srgbClr val="0000FF"/>
              </a:solidFill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2791301" y="1590675"/>
            <a:ext cx="1000125" cy="428625"/>
          </a:xfrm>
          <a:prstGeom prst="wedgeRoundRectCallout">
            <a:avLst>
              <a:gd name="adj1" fmla="val -37476"/>
              <a:gd name="adj2" fmla="val 301444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旋风</a:t>
            </a:r>
            <a:endParaRPr lang="zh-CN" altLang="en-US" sz="2400"/>
          </a:p>
        </p:txBody>
      </p:sp>
      <p:sp>
        <p:nvSpPr>
          <p:cNvPr id="14" name="圆角矩形标注 13"/>
          <p:cNvSpPr/>
          <p:nvPr/>
        </p:nvSpPr>
        <p:spPr>
          <a:xfrm>
            <a:off x="284798" y="1959293"/>
            <a:ext cx="1458278" cy="428625"/>
          </a:xfrm>
          <a:prstGeom prst="wedgeRoundRectCallout">
            <a:avLst>
              <a:gd name="adj1" fmla="val -32821"/>
              <a:gd name="adj2" fmla="val 214333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拍打水面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150971" y="4345781"/>
            <a:ext cx="1000125" cy="428625"/>
          </a:xfrm>
          <a:prstGeom prst="wedgeRoundRectCallout">
            <a:avLst>
              <a:gd name="adj1" fmla="val -24047"/>
              <a:gd name="adj2" fmla="val -20111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离开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6" name="圆角矩形标注 15"/>
          <p:cNvSpPr/>
          <p:nvPr/>
        </p:nvSpPr>
        <p:spPr>
          <a:xfrm>
            <a:off x="1209199" y="4345781"/>
            <a:ext cx="1000125" cy="428625"/>
          </a:xfrm>
          <a:prstGeom prst="wedgeRoundRectCallout">
            <a:avLst>
              <a:gd name="adj1" fmla="val -102523"/>
              <a:gd name="adj2" fmla="val -21677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凭借</a:t>
            </a:r>
            <a:endParaRPr lang="zh-CN" altLang="en-US" sz="2400"/>
          </a:p>
        </p:txBody>
      </p:sp>
      <p:sp>
        <p:nvSpPr>
          <p:cNvPr id="14338" name="Text Box 2"/>
          <p:cNvSpPr txBox="1"/>
          <p:nvPr/>
        </p:nvSpPr>
        <p:spPr>
          <a:xfrm>
            <a:off x="150971" y="2284571"/>
            <a:ext cx="5631180" cy="2084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谐</a:t>
            </a:r>
            <a:r>
              <a:rPr lang="en-US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之言曰：“鹏</a:t>
            </a:r>
            <a:r>
              <a:rPr lang="zh-CN" altLang="en-US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之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徙于南冥也，</a:t>
            </a:r>
            <a:r>
              <a:rPr lang="zh-CN" altLang="en-US" sz="27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水击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三千里，</a:t>
            </a:r>
            <a:r>
              <a:rPr lang="zh-CN" altLang="en-US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抟</a:t>
            </a:r>
            <a:r>
              <a:rPr lang="zh-CN" altLang="en-US" sz="27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扶摇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而上者九万里，</a:t>
            </a:r>
            <a:r>
              <a:rPr lang="zh-CN" altLang="en-US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去以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六月</a:t>
            </a:r>
            <a:r>
              <a:rPr lang="zh-CN" altLang="en-US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息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者也。”</a:t>
            </a:r>
            <a:r>
              <a:rPr lang="zh-CN" altLang="en-US" sz="27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野马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也，尘埃也，生物</a:t>
            </a:r>
            <a:r>
              <a:rPr lang="zh-CN" altLang="en-US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之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以息相吹也。</a:t>
            </a:r>
            <a:endParaRPr lang="zh-CN" altLang="en-US" sz="27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634356" y="1471295"/>
            <a:ext cx="22225" cy="4265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5782151" y="1590675"/>
            <a:ext cx="3077051" cy="3784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sym typeface="+mn-ea"/>
              </a:rPr>
              <a:t>《齐谐</a:t>
            </a:r>
            <a:r>
              <a:rPr lang="en-US" altLang="zh-CN" sz="2400" b="1">
                <a:solidFill>
                  <a:srgbClr val="FF0000"/>
                </a:solidFill>
                <a:sym typeface="+mn-ea"/>
              </a:rPr>
              <a:t>》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的记载说：“大鹏飞往南海时，拍打水面激起来的水花达三千里，乘着旋风盘旋飞至九万里的高空，凭借着六月的大风离开。山野中的雾气，空气中的尘埃，都是生物用气息吹拂的结果。</a:t>
            </a:r>
            <a:endParaRPr lang="zh-CN" altLang="en-US" sz="24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4056698" y="1471613"/>
            <a:ext cx="1577340" cy="633889"/>
          </a:xfrm>
          <a:prstGeom prst="wedgeRoundRectCallout">
            <a:avLst>
              <a:gd name="adj1" fmla="val -85054"/>
              <a:gd name="adj2" fmla="val 11994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500" b="1">
                <a:solidFill>
                  <a:srgbClr val="0000FF"/>
                </a:solidFill>
              </a:rPr>
              <a:t>助词，不译，用于主谓间取消句子的独立性</a:t>
            </a:r>
            <a:endParaRPr lang="zh-CN" altLang="en-US" sz="1500" b="1">
              <a:solidFill>
                <a:srgbClr val="0000FF"/>
              </a:solidFill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1122998" y="1471136"/>
            <a:ext cx="1668304" cy="428625"/>
          </a:xfrm>
          <a:prstGeom prst="wedgeRoundRectCallout">
            <a:avLst>
              <a:gd name="adj1" fmla="val 30530"/>
              <a:gd name="adj2" fmla="val 332555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盘旋飞翔</a:t>
            </a:r>
            <a:endParaRPr lang="zh-CN" altLang="en-US" sz="2400"/>
          </a:p>
        </p:txBody>
      </p:sp>
      <p:sp>
        <p:nvSpPr>
          <p:cNvPr id="8" name="圆角矩形标注 7"/>
          <p:cNvSpPr/>
          <p:nvPr/>
        </p:nvSpPr>
        <p:spPr>
          <a:xfrm>
            <a:off x="3479006" y="4404836"/>
            <a:ext cx="577691" cy="428625"/>
          </a:xfrm>
          <a:prstGeom prst="wedgeRoundRectCallout">
            <a:avLst>
              <a:gd name="adj1" fmla="val -332028"/>
              <a:gd name="adj2" fmla="val -250333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风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2" name="圆角矩形标注 11"/>
          <p:cNvSpPr/>
          <p:nvPr/>
        </p:nvSpPr>
        <p:spPr>
          <a:xfrm>
            <a:off x="4231005" y="4113371"/>
            <a:ext cx="1229201" cy="1012031"/>
          </a:xfrm>
          <a:prstGeom prst="wedgeRoundRectCallout">
            <a:avLst>
              <a:gd name="adj1" fmla="val -92657"/>
              <a:gd name="adj2" fmla="val -97435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zh-CN" sz="1800" b="1">
                <a:solidFill>
                  <a:srgbClr val="0000FF"/>
                </a:solidFill>
              </a:rPr>
              <a:t>山野中的雾气，奔腾如野马</a:t>
            </a:r>
            <a:endParaRPr lang="zh-CN" altLang="zh-CN" sz="1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6" grpId="0" bldLvl="0" animBg="1"/>
      <p:bldP spid="14" grpId="0" bldLvl="0" animBg="1"/>
      <p:bldP spid="11" grpId="0" bldLvl="0" animBg="1"/>
      <p:bldP spid="16" grpId="0" bldLvl="0" animBg="1"/>
      <p:bldP spid="16" grpId="1" bldLvl="0" animBg="1"/>
      <p:bldP spid="3" grpId="0" bldLvl="0" animBg="1"/>
      <p:bldP spid="4" grpId="0" bldLvl="0" animBg="1"/>
      <p:bldP spid="7" grpId="0" bldLvl="0" animBg="1"/>
      <p:bldP spid="8" grpId="0" bldLvl="0" animBg="1"/>
      <p:bldP spid="12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32"/>
          <p:cNvSpPr txBox="1"/>
          <p:nvPr/>
        </p:nvSpPr>
        <p:spPr>
          <a:xfrm>
            <a:off x="4475163" y="378301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文本框 34"/>
          <p:cNvSpPr txBox="1"/>
          <p:nvPr/>
        </p:nvSpPr>
        <p:spPr>
          <a:xfrm rot="-280097">
            <a:off x="8066088" y="24844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文本框 36"/>
          <p:cNvSpPr txBox="1"/>
          <p:nvPr/>
        </p:nvSpPr>
        <p:spPr>
          <a:xfrm rot="-5350866">
            <a:off x="5861050" y="217328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65" name="文本框 37"/>
          <p:cNvSpPr txBox="1"/>
          <p:nvPr/>
        </p:nvSpPr>
        <p:spPr>
          <a:xfrm rot="-4150866">
            <a:off x="5330825" y="258127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文本框 45"/>
          <p:cNvSpPr txBox="1"/>
          <p:nvPr/>
        </p:nvSpPr>
        <p:spPr>
          <a:xfrm rot="-5350866">
            <a:off x="6421438" y="219551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文本框 46"/>
          <p:cNvSpPr txBox="1"/>
          <p:nvPr/>
        </p:nvSpPr>
        <p:spPr>
          <a:xfrm rot="-424911">
            <a:off x="7067550" y="242728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68" name="文本框 47"/>
          <p:cNvSpPr txBox="1"/>
          <p:nvPr/>
        </p:nvSpPr>
        <p:spPr>
          <a:xfrm rot="-4150866">
            <a:off x="7654925" y="335597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69" name="文本框 49"/>
          <p:cNvSpPr txBox="1"/>
          <p:nvPr/>
        </p:nvSpPr>
        <p:spPr>
          <a:xfrm rot="657351">
            <a:off x="8167688" y="20399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70" name="文本框 50"/>
          <p:cNvSpPr txBox="1"/>
          <p:nvPr/>
        </p:nvSpPr>
        <p:spPr>
          <a:xfrm rot="1480325">
            <a:off x="7391400" y="210185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71" name="文本框 51"/>
          <p:cNvSpPr txBox="1"/>
          <p:nvPr/>
        </p:nvSpPr>
        <p:spPr>
          <a:xfrm rot="-5350866">
            <a:off x="8366125" y="357187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72" name="文本框 32"/>
          <p:cNvSpPr txBox="1"/>
          <p:nvPr/>
        </p:nvSpPr>
        <p:spPr>
          <a:xfrm>
            <a:off x="3262313" y="441801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73" name="文本框 34"/>
          <p:cNvSpPr txBox="1"/>
          <p:nvPr/>
        </p:nvSpPr>
        <p:spPr>
          <a:xfrm rot="4149897">
            <a:off x="4464050" y="435610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74" name="文本框 36"/>
          <p:cNvSpPr txBox="1"/>
          <p:nvPr/>
        </p:nvSpPr>
        <p:spPr>
          <a:xfrm rot="-1380000">
            <a:off x="3900488" y="215900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75" name="文本框 37"/>
          <p:cNvSpPr txBox="1"/>
          <p:nvPr/>
        </p:nvSpPr>
        <p:spPr>
          <a:xfrm rot="-180000">
            <a:off x="4130675" y="291147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76" name="文本框 45"/>
          <p:cNvSpPr txBox="1"/>
          <p:nvPr/>
        </p:nvSpPr>
        <p:spPr>
          <a:xfrm rot="-1380000">
            <a:off x="4460875" y="218122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77" name="文本框 46"/>
          <p:cNvSpPr txBox="1"/>
          <p:nvPr/>
        </p:nvSpPr>
        <p:spPr>
          <a:xfrm rot="-1380000">
            <a:off x="4830763" y="23955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78" name="文本框 47"/>
          <p:cNvSpPr txBox="1"/>
          <p:nvPr/>
        </p:nvSpPr>
        <p:spPr>
          <a:xfrm rot="-180000">
            <a:off x="5064125" y="309245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79" name="文本框 49"/>
          <p:cNvSpPr txBox="1"/>
          <p:nvPr/>
        </p:nvSpPr>
        <p:spPr>
          <a:xfrm rot="-5350866">
            <a:off x="6310313" y="29670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80" name="文本框 50"/>
          <p:cNvSpPr txBox="1"/>
          <p:nvPr/>
        </p:nvSpPr>
        <p:spPr>
          <a:xfrm rot="-170103">
            <a:off x="5589588" y="344805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81" name="文本框 51"/>
          <p:cNvSpPr txBox="1"/>
          <p:nvPr/>
        </p:nvSpPr>
        <p:spPr>
          <a:xfrm rot="-5350866">
            <a:off x="5845175" y="429101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82" name="文本框 32"/>
          <p:cNvSpPr txBox="1"/>
          <p:nvPr/>
        </p:nvSpPr>
        <p:spPr>
          <a:xfrm rot="1209897">
            <a:off x="1136650" y="47323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83" name="文本框 34"/>
          <p:cNvSpPr txBox="1"/>
          <p:nvPr/>
        </p:nvSpPr>
        <p:spPr>
          <a:xfrm rot="4149897">
            <a:off x="2143125" y="43132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84" name="文本框 36"/>
          <p:cNvSpPr txBox="1"/>
          <p:nvPr/>
        </p:nvSpPr>
        <p:spPr>
          <a:xfrm rot="-1380000">
            <a:off x="1604963" y="408622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85" name="文本框 37"/>
          <p:cNvSpPr txBox="1"/>
          <p:nvPr/>
        </p:nvSpPr>
        <p:spPr>
          <a:xfrm rot="1029897">
            <a:off x="2486025" y="361156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86" name="文本框 45"/>
          <p:cNvSpPr txBox="1"/>
          <p:nvPr/>
        </p:nvSpPr>
        <p:spPr>
          <a:xfrm rot="-1380000">
            <a:off x="3162300" y="400367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87" name="文本框 46"/>
          <p:cNvSpPr txBox="1"/>
          <p:nvPr/>
        </p:nvSpPr>
        <p:spPr>
          <a:xfrm rot="-170103">
            <a:off x="787400" y="238760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88" name="文本框 47"/>
          <p:cNvSpPr txBox="1"/>
          <p:nvPr/>
        </p:nvSpPr>
        <p:spPr>
          <a:xfrm rot="1029897">
            <a:off x="828675" y="425767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89" name="文本框 49"/>
          <p:cNvSpPr txBox="1"/>
          <p:nvPr/>
        </p:nvSpPr>
        <p:spPr>
          <a:xfrm rot="-170103">
            <a:off x="3009900" y="46942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0" name="文本框 50"/>
          <p:cNvSpPr txBox="1"/>
          <p:nvPr/>
        </p:nvSpPr>
        <p:spPr>
          <a:xfrm rot="-170103">
            <a:off x="4157663" y="402748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1" name="文本框 51"/>
          <p:cNvSpPr txBox="1"/>
          <p:nvPr/>
        </p:nvSpPr>
        <p:spPr>
          <a:xfrm rot="-170103">
            <a:off x="4324350" y="478631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2" name="文本框 32"/>
          <p:cNvSpPr txBox="1"/>
          <p:nvPr/>
        </p:nvSpPr>
        <p:spPr>
          <a:xfrm rot="-5070842">
            <a:off x="322263" y="289877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3" name="文本框 49"/>
          <p:cNvSpPr txBox="1"/>
          <p:nvPr/>
        </p:nvSpPr>
        <p:spPr>
          <a:xfrm rot="4149897">
            <a:off x="1339850" y="301625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4" name="文本框 50"/>
          <p:cNvSpPr txBox="1"/>
          <p:nvPr/>
        </p:nvSpPr>
        <p:spPr>
          <a:xfrm rot="-170103">
            <a:off x="322263" y="219392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5" name="文本框 51"/>
          <p:cNvSpPr txBox="1"/>
          <p:nvPr/>
        </p:nvSpPr>
        <p:spPr>
          <a:xfrm rot="1029897">
            <a:off x="1338263" y="254158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6" name="文本框 45"/>
          <p:cNvSpPr txBox="1"/>
          <p:nvPr/>
        </p:nvSpPr>
        <p:spPr>
          <a:xfrm rot="-1380000">
            <a:off x="2117725" y="200342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7" name="文本框 46"/>
          <p:cNvSpPr txBox="1"/>
          <p:nvPr/>
        </p:nvSpPr>
        <p:spPr>
          <a:xfrm rot="-1380000">
            <a:off x="2687638" y="217328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8" name="文本框 47"/>
          <p:cNvSpPr txBox="1"/>
          <p:nvPr/>
        </p:nvSpPr>
        <p:spPr>
          <a:xfrm rot="-180000">
            <a:off x="2416175" y="273685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9" name="文本框 49"/>
          <p:cNvSpPr txBox="1"/>
          <p:nvPr/>
        </p:nvSpPr>
        <p:spPr>
          <a:xfrm rot="-1380000">
            <a:off x="3276600" y="23955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0" name="文本框 50"/>
          <p:cNvSpPr txBox="1"/>
          <p:nvPr/>
        </p:nvSpPr>
        <p:spPr>
          <a:xfrm rot="-1380000">
            <a:off x="2849563" y="297656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1" name="文本框 51"/>
          <p:cNvSpPr txBox="1"/>
          <p:nvPr/>
        </p:nvSpPr>
        <p:spPr>
          <a:xfrm rot="-1380000">
            <a:off x="3484563" y="311308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2" name="文本框 32"/>
          <p:cNvSpPr txBox="1"/>
          <p:nvPr/>
        </p:nvSpPr>
        <p:spPr>
          <a:xfrm rot="1209897">
            <a:off x="5114925" y="439578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3" name="文本框 34"/>
          <p:cNvSpPr txBox="1"/>
          <p:nvPr/>
        </p:nvSpPr>
        <p:spPr>
          <a:xfrm rot="-1030866">
            <a:off x="6313488" y="475138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4" name="文本框 36"/>
          <p:cNvSpPr txBox="1"/>
          <p:nvPr/>
        </p:nvSpPr>
        <p:spPr>
          <a:xfrm rot="368503">
            <a:off x="5773738" y="37163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5" name="文本框 37"/>
          <p:cNvSpPr txBox="1"/>
          <p:nvPr/>
        </p:nvSpPr>
        <p:spPr>
          <a:xfrm rot="829244">
            <a:off x="5284788" y="483076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6" name="文本框 45"/>
          <p:cNvSpPr txBox="1"/>
          <p:nvPr/>
        </p:nvSpPr>
        <p:spPr>
          <a:xfrm rot="-4502722">
            <a:off x="6778625" y="335756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7" name="文本框 46"/>
          <p:cNvSpPr txBox="1"/>
          <p:nvPr/>
        </p:nvSpPr>
        <p:spPr>
          <a:xfrm rot="2702238">
            <a:off x="7567613" y="39195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8" name="文本框 47"/>
          <p:cNvSpPr txBox="1"/>
          <p:nvPr/>
        </p:nvSpPr>
        <p:spPr>
          <a:xfrm rot="-3456638">
            <a:off x="6743700" y="426085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9" name="文本框 49"/>
          <p:cNvSpPr txBox="1"/>
          <p:nvPr/>
        </p:nvSpPr>
        <p:spPr>
          <a:xfrm rot="-3180423">
            <a:off x="8107363" y="41227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10" name="文本框 50"/>
          <p:cNvSpPr txBox="1"/>
          <p:nvPr/>
        </p:nvSpPr>
        <p:spPr>
          <a:xfrm rot="-3640556">
            <a:off x="7239000" y="444817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11" name="文本框 51"/>
          <p:cNvSpPr txBox="1"/>
          <p:nvPr/>
        </p:nvSpPr>
        <p:spPr>
          <a:xfrm rot="1549510">
            <a:off x="8029575" y="32591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12" name="文本框 32"/>
          <p:cNvSpPr txBox="1"/>
          <p:nvPr/>
        </p:nvSpPr>
        <p:spPr>
          <a:xfrm rot="4190103">
            <a:off x="4287838" y="336391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13" name="文本框 34"/>
          <p:cNvSpPr txBox="1"/>
          <p:nvPr/>
        </p:nvSpPr>
        <p:spPr>
          <a:xfrm rot="8340000">
            <a:off x="4922838" y="39957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14" name="文本框 36"/>
          <p:cNvSpPr txBox="1"/>
          <p:nvPr/>
        </p:nvSpPr>
        <p:spPr>
          <a:xfrm rot="-1160763">
            <a:off x="5773738" y="260826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15" name="文本框 37"/>
          <p:cNvSpPr txBox="1"/>
          <p:nvPr/>
        </p:nvSpPr>
        <p:spPr>
          <a:xfrm rot="39237">
            <a:off x="5649913" y="313055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16" name="文本框 45"/>
          <p:cNvSpPr txBox="1"/>
          <p:nvPr/>
        </p:nvSpPr>
        <p:spPr>
          <a:xfrm rot="-1160763">
            <a:off x="6334125" y="263048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17" name="文本框 46"/>
          <p:cNvSpPr txBox="1"/>
          <p:nvPr/>
        </p:nvSpPr>
        <p:spPr>
          <a:xfrm rot="-1160763">
            <a:off x="6704013" y="284480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18" name="文本框 47"/>
          <p:cNvSpPr txBox="1"/>
          <p:nvPr/>
        </p:nvSpPr>
        <p:spPr>
          <a:xfrm rot="39237">
            <a:off x="7185025" y="331470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19" name="文本框 49"/>
          <p:cNvSpPr txBox="1"/>
          <p:nvPr/>
        </p:nvSpPr>
        <p:spPr>
          <a:xfrm rot="-1160763">
            <a:off x="8021638" y="292417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20" name="文本框 50"/>
          <p:cNvSpPr txBox="1"/>
          <p:nvPr/>
        </p:nvSpPr>
        <p:spPr>
          <a:xfrm rot="-1160763">
            <a:off x="7488238" y="279082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21" name="文本框 51"/>
          <p:cNvSpPr txBox="1"/>
          <p:nvPr/>
        </p:nvSpPr>
        <p:spPr>
          <a:xfrm rot="-1160763">
            <a:off x="7964488" y="365125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22" name="文本框 32"/>
          <p:cNvSpPr txBox="1"/>
          <p:nvPr/>
        </p:nvSpPr>
        <p:spPr>
          <a:xfrm rot="4190103">
            <a:off x="2765425" y="419735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23" name="文本框 34"/>
          <p:cNvSpPr txBox="1"/>
          <p:nvPr/>
        </p:nvSpPr>
        <p:spPr>
          <a:xfrm rot="8340000">
            <a:off x="3924300" y="367347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24" name="文本框 36"/>
          <p:cNvSpPr txBox="1"/>
          <p:nvPr/>
        </p:nvSpPr>
        <p:spPr>
          <a:xfrm rot="2810103">
            <a:off x="3813175" y="259238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25" name="文本框 37"/>
          <p:cNvSpPr txBox="1"/>
          <p:nvPr/>
        </p:nvSpPr>
        <p:spPr>
          <a:xfrm rot="4010103">
            <a:off x="3813175" y="313531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26" name="文本框 45"/>
          <p:cNvSpPr txBox="1"/>
          <p:nvPr/>
        </p:nvSpPr>
        <p:spPr>
          <a:xfrm rot="2810103">
            <a:off x="4373563" y="261461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27" name="文本框 46"/>
          <p:cNvSpPr txBox="1"/>
          <p:nvPr/>
        </p:nvSpPr>
        <p:spPr>
          <a:xfrm rot="2810103">
            <a:off x="4743450" y="282892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28" name="文本框 47"/>
          <p:cNvSpPr txBox="1"/>
          <p:nvPr/>
        </p:nvSpPr>
        <p:spPr>
          <a:xfrm rot="4010103">
            <a:off x="4743450" y="337185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29" name="文本框 49"/>
          <p:cNvSpPr txBox="1"/>
          <p:nvPr/>
        </p:nvSpPr>
        <p:spPr>
          <a:xfrm rot="-1160763">
            <a:off x="6224588" y="340201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30" name="文本框 50"/>
          <p:cNvSpPr txBox="1"/>
          <p:nvPr/>
        </p:nvSpPr>
        <p:spPr>
          <a:xfrm rot="4020000">
            <a:off x="5218113" y="34877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31" name="文本框 51"/>
          <p:cNvSpPr txBox="1"/>
          <p:nvPr/>
        </p:nvSpPr>
        <p:spPr>
          <a:xfrm rot="-1160763">
            <a:off x="5599113" y="407670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32" name="文本框 32"/>
          <p:cNvSpPr txBox="1"/>
          <p:nvPr/>
        </p:nvSpPr>
        <p:spPr>
          <a:xfrm rot="5400000">
            <a:off x="1141413" y="408622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33" name="文本框 34"/>
          <p:cNvSpPr txBox="1"/>
          <p:nvPr/>
        </p:nvSpPr>
        <p:spPr>
          <a:xfrm rot="8340000">
            <a:off x="1881188" y="441007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34" name="文本框 36"/>
          <p:cNvSpPr txBox="1"/>
          <p:nvPr/>
        </p:nvSpPr>
        <p:spPr>
          <a:xfrm rot="2810103">
            <a:off x="1862138" y="35893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35" name="文本框 37"/>
          <p:cNvSpPr txBox="1"/>
          <p:nvPr/>
        </p:nvSpPr>
        <p:spPr>
          <a:xfrm rot="5220000">
            <a:off x="2297113" y="387191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36" name="文本框 45"/>
          <p:cNvSpPr txBox="1"/>
          <p:nvPr/>
        </p:nvSpPr>
        <p:spPr>
          <a:xfrm rot="2810103">
            <a:off x="2809875" y="360362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37" name="文本框 46"/>
          <p:cNvSpPr txBox="1"/>
          <p:nvPr/>
        </p:nvSpPr>
        <p:spPr>
          <a:xfrm rot="4020000">
            <a:off x="700088" y="282098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38" name="文本框 47"/>
          <p:cNvSpPr txBox="1"/>
          <p:nvPr/>
        </p:nvSpPr>
        <p:spPr>
          <a:xfrm rot="5220000">
            <a:off x="701675" y="37544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39" name="文本框 49"/>
          <p:cNvSpPr txBox="1"/>
          <p:nvPr/>
        </p:nvSpPr>
        <p:spPr>
          <a:xfrm rot="4020000">
            <a:off x="2463800" y="459740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40" name="文本框 50"/>
          <p:cNvSpPr txBox="1"/>
          <p:nvPr/>
        </p:nvSpPr>
        <p:spPr>
          <a:xfrm rot="4020000">
            <a:off x="3702050" y="42243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41" name="文本框 51"/>
          <p:cNvSpPr txBox="1"/>
          <p:nvPr/>
        </p:nvSpPr>
        <p:spPr>
          <a:xfrm rot="4020000">
            <a:off x="4071938" y="443865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42" name="文本框 32"/>
          <p:cNvSpPr txBox="1"/>
          <p:nvPr/>
        </p:nvSpPr>
        <p:spPr>
          <a:xfrm rot="-880739">
            <a:off x="514350" y="337185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43" name="文本框 34"/>
          <p:cNvSpPr txBox="1"/>
          <p:nvPr/>
        </p:nvSpPr>
        <p:spPr>
          <a:xfrm rot="8340000">
            <a:off x="1254125" y="34496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44" name="文本框 36"/>
          <p:cNvSpPr txBox="1"/>
          <p:nvPr/>
        </p:nvSpPr>
        <p:spPr>
          <a:xfrm rot="4020000">
            <a:off x="1670050" y="236855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45" name="文本框 37"/>
          <p:cNvSpPr txBox="1"/>
          <p:nvPr/>
        </p:nvSpPr>
        <p:spPr>
          <a:xfrm rot="5220000">
            <a:off x="1670050" y="291147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46" name="文本框 45"/>
          <p:cNvSpPr txBox="1"/>
          <p:nvPr/>
        </p:nvSpPr>
        <p:spPr>
          <a:xfrm rot="2810103">
            <a:off x="2230438" y="239077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47" name="文本框 46"/>
          <p:cNvSpPr txBox="1"/>
          <p:nvPr/>
        </p:nvSpPr>
        <p:spPr>
          <a:xfrm rot="2810103">
            <a:off x="2600325" y="260508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48" name="文本框 47"/>
          <p:cNvSpPr txBox="1"/>
          <p:nvPr/>
        </p:nvSpPr>
        <p:spPr>
          <a:xfrm rot="4010103">
            <a:off x="2328863" y="31702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49" name="文本框 49"/>
          <p:cNvSpPr txBox="1"/>
          <p:nvPr/>
        </p:nvSpPr>
        <p:spPr>
          <a:xfrm rot="2810103">
            <a:off x="3187700" y="282892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50" name="文本框 50"/>
          <p:cNvSpPr txBox="1"/>
          <p:nvPr/>
        </p:nvSpPr>
        <p:spPr>
          <a:xfrm rot="2810103">
            <a:off x="3074988" y="326390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51" name="文本框 51"/>
          <p:cNvSpPr txBox="1"/>
          <p:nvPr/>
        </p:nvSpPr>
        <p:spPr>
          <a:xfrm rot="2810103">
            <a:off x="3444875" y="347821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52" name="文本框 32"/>
          <p:cNvSpPr txBox="1"/>
          <p:nvPr/>
        </p:nvSpPr>
        <p:spPr>
          <a:xfrm rot="5400000">
            <a:off x="4751388" y="454025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53" name="文本框 34"/>
          <p:cNvSpPr txBox="1"/>
          <p:nvPr/>
        </p:nvSpPr>
        <p:spPr>
          <a:xfrm rot="3159237">
            <a:off x="5819775" y="486410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54" name="文本框 36"/>
          <p:cNvSpPr txBox="1"/>
          <p:nvPr/>
        </p:nvSpPr>
        <p:spPr>
          <a:xfrm rot="-1160763">
            <a:off x="6237288" y="378301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55" name="文本框 37"/>
          <p:cNvSpPr txBox="1"/>
          <p:nvPr/>
        </p:nvSpPr>
        <p:spPr>
          <a:xfrm rot="39237">
            <a:off x="6237288" y="43259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56" name="文本框 45"/>
          <p:cNvSpPr txBox="1"/>
          <p:nvPr/>
        </p:nvSpPr>
        <p:spPr>
          <a:xfrm rot="-1160763">
            <a:off x="6797675" y="3805238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57" name="文本框 46"/>
          <p:cNvSpPr txBox="1"/>
          <p:nvPr/>
        </p:nvSpPr>
        <p:spPr>
          <a:xfrm rot="-1160763">
            <a:off x="7167563" y="4019550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58" name="文本框 47"/>
          <p:cNvSpPr txBox="1"/>
          <p:nvPr/>
        </p:nvSpPr>
        <p:spPr>
          <a:xfrm rot="39237">
            <a:off x="6854825" y="458787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59" name="文本框 49"/>
          <p:cNvSpPr txBox="1"/>
          <p:nvPr/>
        </p:nvSpPr>
        <p:spPr>
          <a:xfrm rot="-1160763">
            <a:off x="7688263" y="431006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60" name="文本框 50"/>
          <p:cNvSpPr txBox="1"/>
          <p:nvPr/>
        </p:nvSpPr>
        <p:spPr>
          <a:xfrm rot="-1160763">
            <a:off x="7642225" y="4678363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61" name="文本框 51"/>
          <p:cNvSpPr txBox="1"/>
          <p:nvPr/>
        </p:nvSpPr>
        <p:spPr>
          <a:xfrm rot="-1160763">
            <a:off x="6780213" y="2003425"/>
            <a:ext cx="50038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62" name="Text Box 2"/>
          <p:cNvSpPr txBox="1"/>
          <p:nvPr/>
        </p:nvSpPr>
        <p:spPr>
          <a:xfrm>
            <a:off x="295275" y="2012950"/>
            <a:ext cx="4886325" cy="189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天之</a:t>
            </a:r>
            <a:r>
              <a:rPr lang="zh-CN" altLang="en-US" sz="30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苍苍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其正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色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邪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r>
              <a:rPr lang="zh-CN" altLang="en-US" sz="3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其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远而无所至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极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邪？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其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视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也，亦若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则已矣。</a:t>
            </a:r>
            <a:endParaRPr lang="zh-CN" altLang="en-US" sz="3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6144578" y="1342390"/>
            <a:ext cx="20638" cy="44354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6323172" y="1342550"/>
            <a:ext cx="2297112" cy="3784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天空湛蓝，是它真正的颜色吗？还是因为天空高远而看不到尽头呢？大鹏从天空往下看的时候，也不过像人在地面上看天一样罢了。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3775" y="4545013"/>
            <a:ext cx="3551238" cy="583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想象高空俯视情景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2876074" y="1229678"/>
            <a:ext cx="1132999" cy="428625"/>
          </a:xfrm>
          <a:prstGeom prst="wedgeRoundRectCallout">
            <a:avLst>
              <a:gd name="adj1" fmla="val -47435"/>
              <a:gd name="adj2" fmla="val 21211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真正的</a:t>
            </a:r>
            <a:endParaRPr lang="zh-CN" altLang="en-US" sz="2400"/>
          </a:p>
        </p:txBody>
      </p:sp>
      <p:sp>
        <p:nvSpPr>
          <p:cNvPr id="2" name="圆角矩形标注 1"/>
          <p:cNvSpPr/>
          <p:nvPr/>
        </p:nvSpPr>
        <p:spPr>
          <a:xfrm>
            <a:off x="4250531" y="1055370"/>
            <a:ext cx="1746885" cy="715804"/>
          </a:xfrm>
          <a:prstGeom prst="wedgeRoundRectCallout">
            <a:avLst>
              <a:gd name="adj1" fmla="val -89558"/>
              <a:gd name="adj2" fmla="val 131570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8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同“耶”，疑问语气词，吗</a:t>
            </a:r>
            <a:endParaRPr lang="zh-CN" altLang="en-US" sz="1800" b="1" dirty="0">
              <a:solidFill>
                <a:srgbClr val="0000FF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2107406" y="3764756"/>
            <a:ext cx="1610678" cy="428625"/>
          </a:xfrm>
          <a:prstGeom prst="wedgeRoundRectCallout">
            <a:avLst>
              <a:gd name="adj1" fmla="val 20313"/>
              <a:gd name="adj2" fmla="val -21222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代指大鹏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4036695" y="3587591"/>
            <a:ext cx="890588" cy="428625"/>
          </a:xfrm>
          <a:prstGeom prst="wedgeRoundRectCallout">
            <a:avLst>
              <a:gd name="adj1" fmla="val -46898"/>
              <a:gd name="adj2" fmla="val -176555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向下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390525" y="4002881"/>
            <a:ext cx="856298" cy="428625"/>
          </a:xfrm>
          <a:prstGeom prst="wedgeRoundRectCallout">
            <a:avLst>
              <a:gd name="adj1" fmla="val 57619"/>
              <a:gd name="adj2" fmla="val -15422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这样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1418749" y="1438275"/>
            <a:ext cx="612458" cy="428625"/>
          </a:xfrm>
          <a:prstGeom prst="wedgeRoundRectCallout">
            <a:avLst>
              <a:gd name="adj1" fmla="val 52799"/>
              <a:gd name="adj2" fmla="val 305888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尽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326708" y="1438275"/>
            <a:ext cx="1000125" cy="428625"/>
          </a:xfrm>
          <a:prstGeom prst="wedgeRoundRectCallout">
            <a:avLst>
              <a:gd name="adj1" fmla="val 66904"/>
              <a:gd name="adj2" fmla="val 17411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zh-CN" sz="24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湛蓝</a:t>
            </a:r>
            <a:endParaRPr lang="zh-CN" altLang="zh-CN" sz="2400" b="1" dirty="0">
              <a:solidFill>
                <a:srgbClr val="0000FF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12" name="圆角矩形标注 11"/>
          <p:cNvSpPr/>
          <p:nvPr/>
        </p:nvSpPr>
        <p:spPr>
          <a:xfrm>
            <a:off x="1213485" y="913924"/>
            <a:ext cx="1499711" cy="428625"/>
          </a:xfrm>
          <a:prstGeom prst="wedgeRoundRectCallout">
            <a:avLst>
              <a:gd name="adj1" fmla="val 37265"/>
              <a:gd name="adj2" fmla="val 28577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100" b="1">
                <a:solidFill>
                  <a:srgbClr val="0000FF"/>
                </a:solidFill>
              </a:rPr>
              <a:t>表示选择</a:t>
            </a:r>
            <a:endParaRPr lang="zh-CN" altLang="en-US" sz="21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bldLvl="0" animBg="1"/>
      <p:bldP spid="10" grpId="0" bldLvl="0" animBg="1"/>
      <p:bldP spid="6" grpId="0" bldLvl="0" animBg="1"/>
      <p:bldP spid="2" grpId="0" bldLvl="0" animBg="1"/>
      <p:bldP spid="3" grpId="0" bldLvl="0" animBg="1"/>
      <p:bldP spid="4" grpId="0" bldLvl="0" animBg="1"/>
      <p:bldP spid="7" grpId="0" bldLvl="0" animBg="1"/>
      <p:bldP spid="8" grpId="0" bldLvl="0" animBg="1"/>
      <p:bldP spid="9" grpId="0" bldLvl="0" animBg="1"/>
      <p:bldP spid="12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文本框 6194"/>
          <p:cNvSpPr txBox="1"/>
          <p:nvPr/>
        </p:nvSpPr>
        <p:spPr>
          <a:xfrm>
            <a:off x="966788" y="1701800"/>
            <a:ext cx="7554912" cy="4251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57200" indent="-457200" eaLnBrk="0" hangingPunct="0">
              <a:lnSpc>
                <a:spcPct val="130000"/>
              </a:lnSpc>
              <a:spcBef>
                <a:spcPct val="50000"/>
              </a:spcBef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一、重点词语积累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marL="457200" indent="-457200" eaLnBrk="0" hangingPunct="0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 重点实词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 eaLnBrk="0" hangingPunct="0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(1)其翼若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垂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天之云              垂: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 eaLnBrk="0" hangingPunct="0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(2)海运则将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徙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于南冥          徙: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 eaLnBrk="0" hangingPunct="0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(3)水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击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三千里                      击: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 eaLnBrk="0" hangingPunct="0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(4)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抟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扶摇而上者九万里      抟: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 eaLnBrk="0" hangingPunct="0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(5)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去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以六月息者也              去: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 eaLnBrk="0" hangingPunct="0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(6)亦若是则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已</a:t>
            </a: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矣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已: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停止              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4579" name="组合 6203"/>
          <p:cNvGrpSpPr/>
          <p:nvPr/>
        </p:nvGrpSpPr>
        <p:grpSpPr>
          <a:xfrm>
            <a:off x="395288" y="1052513"/>
            <a:ext cx="2303462" cy="488950"/>
            <a:chOff x="249" y="663"/>
            <a:chExt cx="1451" cy="308"/>
          </a:xfrm>
        </p:grpSpPr>
        <p:pic>
          <p:nvPicPr>
            <p:cNvPr id="24586" name="图片 6200" descr="PPT·（4字）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49" y="685"/>
              <a:ext cx="1451" cy="2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4587" name="矩形 6201"/>
            <p:cNvSpPr/>
            <p:nvPr/>
          </p:nvSpPr>
          <p:spPr>
            <a:xfrm>
              <a:off x="634" y="663"/>
              <a:ext cx="948" cy="30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0" hangingPunct="0"/>
              <a:r>
                <a:rPr lang="zh-CN" altLang="en-US" sz="2600" b="1" dirty="0">
                  <a:solidFill>
                    <a:srgbClr val="FFFF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知识梳理</a:t>
              </a:r>
              <a:endParaRPr lang="zh-CN" altLang="en-US" sz="2600" b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5505450" y="2600325"/>
            <a:ext cx="1687513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悬挂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24513" y="3322638"/>
            <a:ext cx="1662112" cy="487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迁移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61013" y="3810000"/>
            <a:ext cx="1543050" cy="487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拍打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05450" y="4297363"/>
            <a:ext cx="2136775" cy="487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环绕而上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43563" y="4827588"/>
            <a:ext cx="1647825" cy="487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离开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594475" y="5302250"/>
            <a:ext cx="1543050" cy="487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罢了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矩形 7169"/>
          <p:cNvSpPr/>
          <p:nvPr/>
        </p:nvSpPr>
        <p:spPr>
          <a:xfrm>
            <a:off x="2483168" y="946150"/>
            <a:ext cx="417671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0000"/>
          </a:bodyPr>
          <a:p>
            <a:pPr algn="ctr"/>
            <a:r>
              <a:rPr lang="zh-CN" altLang="en-US" sz="3600">
                <a:ln w="22225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庄生晓梦迷蝴蝶</a:t>
            </a:r>
            <a:endParaRPr lang="zh-CN" altLang="en-US" sz="3600">
              <a:ln w="2222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11266" name="图片 7170" descr="蝴蝶，闪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43863" y="5097463"/>
            <a:ext cx="1076325" cy="1784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文本框 7171"/>
          <p:cNvSpPr txBox="1"/>
          <p:nvPr/>
        </p:nvSpPr>
        <p:spPr>
          <a:xfrm>
            <a:off x="87313" y="1450975"/>
            <a:ext cx="8553450" cy="47415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en-US" altLang="zh-CN" sz="3600" b="1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</a:rPr>
              <a:t>庄周梦见自己变成蝴蝶，欣然自得地飞舞，感到十分愉快和惬意！突然间梦醒了，醒来之后发现自己还是庄子。于是他也不知道自己到底是梦到庄子的蝴蝶呢，还是梦到蝴蝶的庄子呢。 </a:t>
            </a:r>
            <a:endParaRPr lang="zh-CN" altLang="en-US" sz="36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后以“庄生梦蝶”比喻梦中乐趣或人生变化无常</a:t>
            </a:r>
            <a:r>
              <a:rPr lang="zh-CN" altLang="en-US" sz="28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。 </a:t>
            </a:r>
            <a:endParaRPr lang="zh-CN" altLang="en-US" sz="2800" b="1">
              <a:solidFill>
                <a:srgbClr val="FF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11268" name="图片 7172" descr="蝴蝶，闪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75" y="149225"/>
            <a:ext cx="1095375" cy="18145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左箭头 1">
            <a:hlinkClick r:id="rId2" action="ppaction://hlinksldjump"/>
          </p:cNvPr>
          <p:cNvSpPr/>
          <p:nvPr/>
        </p:nvSpPr>
        <p:spPr>
          <a:xfrm>
            <a:off x="7683500" y="6292850"/>
            <a:ext cx="360680" cy="387350"/>
          </a:xfrm>
          <a:prstGeom prst="lef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  <p:custDataLst>
      <p:tags r:id="rId3"/>
    </p:custData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文本框 2"/>
          <p:cNvSpPr txBox="1"/>
          <p:nvPr/>
        </p:nvSpPr>
        <p:spPr>
          <a:xfrm>
            <a:off x="771525" y="1268413"/>
            <a:ext cx="7458075" cy="3657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 通假字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(1)北冥有鱼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通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   意思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 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(2)其正色邪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通 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   意思 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71550" y="2420938"/>
            <a:ext cx="550863" cy="487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冥</a:t>
            </a:r>
            <a:endParaRPr lang="en-US" altLang="zh-CN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63713" y="2492375"/>
            <a:ext cx="500062" cy="487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溟</a:t>
            </a:r>
            <a:endParaRPr lang="en-US" altLang="zh-CN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22713" y="2492375"/>
            <a:ext cx="3327400" cy="487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海</a:t>
            </a:r>
            <a:endParaRPr lang="en-US" altLang="zh-CN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50913" y="3619500"/>
            <a:ext cx="571500" cy="487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邪</a:t>
            </a:r>
            <a:endParaRPr lang="en-US" altLang="zh-CN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92500" y="3648075"/>
            <a:ext cx="3327400" cy="487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语气词，呢，吗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833563" y="3659188"/>
            <a:ext cx="650875" cy="487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耶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文本框 2"/>
          <p:cNvSpPr txBox="1"/>
          <p:nvPr/>
        </p:nvSpPr>
        <p:spPr>
          <a:xfrm>
            <a:off x="727075" y="1131888"/>
            <a:ext cx="7966075" cy="4892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3. 古今异义</a:t>
            </a:r>
            <a:endParaRPr lang="en-US" altLang="zh-CN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en-US" altLang="zh-CN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r>
              <a:rPr lang="en-US" altLang="zh-CN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(1)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怒</a:t>
            </a:r>
            <a:r>
              <a:rPr lang="en-US" altLang="zh-CN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而飞</a:t>
            </a:r>
            <a:endParaRPr lang="en-US" altLang="zh-CN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r>
              <a:rPr lang="en-US" altLang="zh-CN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古义:</a:t>
            </a:r>
            <a:r>
              <a:rPr lang="en-US" altLang="zh-CN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</a:t>
            </a:r>
            <a:r>
              <a:rPr lang="en-US" altLang="zh-CN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，义:</a:t>
            </a:r>
            <a:r>
              <a:rPr lang="en-US" altLang="zh-CN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en-US" altLang="zh-CN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r>
              <a:rPr lang="en-US" altLang="zh-CN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(2)海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运</a:t>
            </a:r>
            <a:r>
              <a:rPr lang="en-US" altLang="zh-CN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则将徙于南冥</a:t>
            </a:r>
            <a:endParaRPr lang="en-US" altLang="zh-CN" sz="2600" b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eaLnBrk="0" hangingPunct="0"/>
            <a:r>
              <a:rPr lang="en-US" altLang="zh-CN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古义</a:t>
            </a:r>
            <a:r>
              <a:rPr lang="en-US" altLang="zh-CN" sz="2600" b="1" u="sng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                                  </a:t>
            </a:r>
            <a:r>
              <a:rPr lang="en-US" altLang="zh-CN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今</a:t>
            </a:r>
            <a:r>
              <a:rPr lang="en-US" altLang="zh-CN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义:</a:t>
            </a:r>
            <a:r>
              <a:rPr lang="en-US" altLang="zh-CN" sz="2600" b="1" u="sng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                      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en-US" altLang="zh-CN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r>
              <a:rPr lang="en-US" altLang="zh-CN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(3)天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池</a:t>
            </a:r>
            <a:r>
              <a:rPr lang="en-US" altLang="zh-CN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也</a:t>
            </a:r>
            <a:endParaRPr lang="en-US" altLang="zh-CN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r>
              <a:rPr lang="en-US" altLang="zh-CN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古义:</a:t>
            </a:r>
            <a:r>
              <a:rPr lang="en-US" altLang="zh-CN" sz="2600" b="1" u="sng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                                 </a:t>
            </a:r>
            <a:r>
              <a:rPr lang="en-US" altLang="zh-CN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，今义:</a:t>
            </a:r>
            <a:r>
              <a:rPr lang="en-US" altLang="zh-CN" sz="2600" b="1" u="sng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                      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野马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也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古义：                                       今义：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14500" y="2276475"/>
            <a:ext cx="2136775" cy="487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奋发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651500" y="2276475"/>
            <a:ext cx="2032000" cy="487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生气,发怒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635125" y="3514725"/>
            <a:ext cx="1712913" cy="487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海动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653088" y="3514725"/>
            <a:ext cx="2543175" cy="487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泛指海上运输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714500" y="4724400"/>
            <a:ext cx="3590925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天然形成的大水池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926138" y="4727575"/>
            <a:ext cx="1870075" cy="487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高山湖泊名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5" name="文本框 9224"/>
          <p:cNvSpPr txBox="1"/>
          <p:nvPr/>
        </p:nvSpPr>
        <p:spPr>
          <a:xfrm>
            <a:off x="1635125" y="5529263"/>
            <a:ext cx="329723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春天林泽中的雾气 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7" name="文本框 9226"/>
          <p:cNvSpPr txBox="1"/>
          <p:nvPr/>
        </p:nvSpPr>
        <p:spPr>
          <a:xfrm>
            <a:off x="6156325" y="5529263"/>
            <a:ext cx="18002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野生的马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16" grpId="0"/>
      <p:bldP spid="17" grpId="0"/>
      <p:bldP spid="9225" grpId="0"/>
      <p:bldP spid="92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812800" y="1530350"/>
            <a:ext cx="8174038" cy="409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4. 词类活用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(1)方位名词作状语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抟扶摇而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者九万里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原意为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,在文中意思为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(2)形容词作名词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志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怪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者也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原意为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              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,在文中意思为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                       。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74888" y="3270250"/>
            <a:ext cx="3248025" cy="487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方位名词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370638" y="3282950"/>
            <a:ext cx="1543050" cy="487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向上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46313" y="5027613"/>
            <a:ext cx="1347787" cy="487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奇怪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083300" y="5027613"/>
            <a:ext cx="2028825" cy="487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怪异的事物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94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charRg st="94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charRg st="94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04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charRg st="104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charRg st="104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09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charRg st="109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charRg st="109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文本框 9"/>
          <p:cNvSpPr txBox="1"/>
          <p:nvPr/>
        </p:nvSpPr>
        <p:spPr>
          <a:xfrm>
            <a:off x="900113" y="1989138"/>
            <a:ext cx="496887" cy="487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息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28675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918210" imgH="216535" progId="Equation.KSEE3">
                  <p:embed/>
                </p:oleObj>
              </mc:Choice>
              <mc:Fallback>
                <p:oleObj name="" r:id="rId1" imgW="918210" imgH="216535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文本框 12"/>
          <p:cNvSpPr txBox="1"/>
          <p:nvPr/>
        </p:nvSpPr>
        <p:spPr>
          <a:xfrm>
            <a:off x="1397000" y="1611313"/>
            <a:ext cx="495300" cy="1189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7200" b="1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{</a:t>
            </a:r>
            <a:endParaRPr lang="zh-CN" altLang="en-US" sz="7200" b="1" dirty="0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211763" y="1577975"/>
            <a:ext cx="1204912" cy="487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大风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637088" y="2376488"/>
            <a:ext cx="2301875" cy="487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名词，气息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8679" name="文本框 6"/>
          <p:cNvSpPr txBox="1"/>
          <p:nvPr/>
        </p:nvSpPr>
        <p:spPr>
          <a:xfrm>
            <a:off x="727075" y="1195388"/>
            <a:ext cx="7548563" cy="209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5.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一词多义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eaLnBrk="0" hangingPunct="0"/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          去以六月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息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者也        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                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。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eaLnBrk="0" hangingPunct="0"/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eaLnBrk="0" hangingPunct="0"/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          生物之以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息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相吹也</a:t>
            </a:r>
            <a:r>
              <a:rPr lang="zh-CN" altLang="en-US" sz="2600" b="1" u="sng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                          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。</a:t>
            </a:r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eaLnBrk="0" hangingPunct="0"/>
            <a:endParaRPr lang="zh-CN" altLang="en-US" sz="2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87655" y="923290"/>
            <a:ext cx="8569325" cy="64725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05000"/>
              </a:lnSpc>
            </a:pPr>
            <a:r>
              <a:rPr lang="zh-CN" altLang="en-US" sz="4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文中成语</a:t>
            </a:r>
            <a:endParaRPr lang="zh-CN" altLang="en-US" sz="40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>
              <a:lnSpc>
                <a:spcPct val="105000"/>
              </a:lnSpc>
            </a:pP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鹏程万里：</a:t>
            </a:r>
            <a:r>
              <a:rPr lang="zh-CN" altLang="en-US" sz="32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形容前程远大。</a:t>
            </a:r>
            <a:endParaRPr lang="zh-CN" altLang="en-US" sz="3200" b="1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>
              <a:lnSpc>
                <a:spcPct val="105000"/>
              </a:lnSpc>
            </a:pP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扶摇直上：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形容地位、名声、价值等迅速上升。</a:t>
            </a:r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05000"/>
              </a:lnSpc>
            </a:pPr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>
              <a:lnSpc>
                <a:spcPct val="105000"/>
              </a:lnSpc>
            </a:pPr>
            <a:r>
              <a:rPr lang="zh-CN" altLang="en-US" sz="32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唐朝诗人李白的</a:t>
            </a:r>
            <a:r>
              <a:rPr lang="en-US" altLang="zh-CN" sz="32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《</a:t>
            </a:r>
            <a:r>
              <a:rPr lang="zh-CN" altLang="en-US" sz="32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上李邕</a:t>
            </a:r>
            <a:r>
              <a:rPr lang="en-US" altLang="zh-CN" sz="32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》</a:t>
            </a:r>
            <a:r>
              <a:rPr lang="zh-CN" altLang="en-US" sz="32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曾说：大鹏一朝同风起，扶摇直上九万里。”诗句的意思是：大鹏总有一天会和风飞起，凭借风力直上九天云外。</a:t>
            </a:r>
            <a:b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</a:br>
            <a:r>
              <a:rPr lang="zh-CN" altLang="en-US" sz="32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李邕【</a:t>
            </a:r>
            <a:r>
              <a:rPr lang="en-US" altLang="zh-CN" sz="32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yōng</a:t>
            </a:r>
            <a:r>
              <a:rPr lang="en-US" altLang="zh-CN" sz="320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</a:t>
            </a:r>
            <a:r>
              <a:rPr lang="zh-CN" altLang="en-US" sz="320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】</a:t>
            </a:r>
            <a:r>
              <a:rPr lang="zh-CN" altLang="en-US" sz="32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擅长诗文，当时文士很多都投在他的门下。从</a:t>
            </a:r>
            <a:r>
              <a:rPr lang="en-US" altLang="zh-CN" sz="32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《</a:t>
            </a:r>
            <a:r>
              <a:rPr lang="zh-CN" altLang="en-US" sz="32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上李邕</a:t>
            </a:r>
            <a:r>
              <a:rPr lang="en-US" altLang="zh-CN" sz="32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》</a:t>
            </a:r>
            <a:r>
              <a:rPr lang="zh-CN" altLang="en-US" sz="32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这首诗中，可以看出青年时代李白的豪情壮志。</a:t>
            </a:r>
            <a:endParaRPr lang="zh-CN" altLang="en-US" sz="3200" b="1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>
              <a:lnSpc>
                <a:spcPct val="105000"/>
              </a:lnSpc>
            </a:pPr>
            <a:endParaRPr lang="zh-CN" altLang="en-US" b="1"/>
          </a:p>
          <a:p>
            <a:endParaRPr lang="zh-CN" altLang="en-US"/>
          </a:p>
        </p:txBody>
      </p:sp>
      <p:sp>
        <p:nvSpPr>
          <p:cNvPr id="6" name="十字箭头标注 5"/>
          <p:cNvSpPr/>
          <p:nvPr/>
        </p:nvSpPr>
        <p:spPr>
          <a:xfrm>
            <a:off x="3156903" y="1117283"/>
            <a:ext cx="374650" cy="371475"/>
          </a:xfrm>
          <a:prstGeom prst="quadArrowCallou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矩形 4"/>
          <p:cNvSpPr/>
          <p:nvPr/>
        </p:nvSpPr>
        <p:spPr>
          <a:xfrm>
            <a:off x="193358" y="1159193"/>
            <a:ext cx="8667274" cy="1106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说说文中讲了哪几层意思，作者笔下的“鹏”是个什么样的形象。</a:t>
            </a:r>
            <a:endParaRPr lang="zh-CN" altLang="en-US" sz="3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3358" y="2327117"/>
            <a:ext cx="8240712" cy="24612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en-US" altLang="zh-CN" sz="3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第一层：描述鲲鹏形象。</a:t>
            </a:r>
            <a:endParaRPr lang="en-US" altLang="zh-CN" sz="3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第二层：鹏鸟南飞有所待 </a:t>
            </a:r>
            <a:r>
              <a:rPr lang="en-US" altLang="zh-CN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以“野马”“尘埃”作比，表明万物皆有所待</a:t>
            </a:r>
            <a:r>
              <a:rPr lang="en-US" altLang="zh-CN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 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3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3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0036" y="1022985"/>
            <a:ext cx="880681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000" b="1" dirty="0">
                <a:solidFill>
                  <a:srgbClr val="FF0000"/>
                </a:solidFill>
                <a:latin typeface="Arial" panose="020B0604020202020204" pitchFamily="34" charset="0"/>
              </a:rPr>
              <a:t>大鹏的形象如何呢？作者又是怎样描写这一形象的呢？</a:t>
            </a:r>
            <a:endParaRPr lang="zh-CN" altLang="en-US" sz="3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0998" y="2065655"/>
            <a:ext cx="8421687" cy="3422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      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        形体硕大无比，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algn="ctr" eaLnBrk="1" hangingPunct="1">
              <a:lnSpc>
                <a:spcPct val="120000"/>
              </a:lnSpc>
              <a:spcBef>
                <a:spcPts val="6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变化神奇莫测，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algn="ctr" eaLnBrk="1" hangingPunct="1">
              <a:lnSpc>
                <a:spcPct val="120000"/>
              </a:lnSpc>
              <a:spcBef>
                <a:spcPts val="6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奋飞时气势壮美。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   从体大、背大、翼大以及活动范围大（长度：从北海到南海；高度：九万里）四个方面极写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鲲鹏形象磅礴壮观。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48753" y="2639854"/>
            <a:ext cx="948690" cy="5530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000" b="1" dirty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鲲鹏</a:t>
            </a:r>
            <a:endParaRPr lang="zh-CN" altLang="en-US" sz="3000" b="1" dirty="0">
              <a:solidFill>
                <a:srgbClr val="FF0000"/>
              </a:solidFill>
              <a:latin typeface="宋体" panose="02010600030101010101" pitchFamily="2" charset="-122"/>
              <a:sym typeface="+mn-ea"/>
            </a:endParaRPr>
          </a:p>
        </p:txBody>
      </p:sp>
      <p:sp>
        <p:nvSpPr>
          <p:cNvPr id="4" name="左大括号 3"/>
          <p:cNvSpPr/>
          <p:nvPr/>
        </p:nvSpPr>
        <p:spPr>
          <a:xfrm>
            <a:off x="2364581" y="2265045"/>
            <a:ext cx="995839" cy="1340644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charRg st="0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文本占位符 20482"/>
          <p:cNvSpPr>
            <a:spLocks noGrp="1"/>
          </p:cNvSpPr>
          <p:nvPr>
            <p:ph idx="1"/>
          </p:nvPr>
        </p:nvSpPr>
        <p:spPr>
          <a:xfrm>
            <a:off x="250825" y="1125538"/>
            <a:ext cx="8497888" cy="1019175"/>
          </a:xfrm>
        </p:spPr>
        <p:txBody>
          <a:bodyPr anchor="t">
            <a:noAutofit/>
          </a:bodyPr>
          <a:p>
            <a:pPr defTabSz="685800">
              <a:lnSpc>
                <a:spcPct val="10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b="1" kern="1200" baseline="0" dirty="0" smtClean="0">
                <a:latin typeface="+mn-ea"/>
                <a:ea typeface="+mn-ea"/>
                <a:cs typeface="+mn-cs"/>
              </a:rPr>
              <a:t>2</a:t>
            </a:r>
            <a:r>
              <a:rPr lang="zh-CN" altLang="en-US" sz="3600" b="1" kern="1200" baseline="0" dirty="0" smtClean="0">
                <a:latin typeface="+mn-ea"/>
                <a:ea typeface="+mn-ea"/>
                <a:cs typeface="+mn-cs"/>
              </a:rPr>
              <a:t>、</a:t>
            </a:r>
            <a:r>
              <a:rPr lang="zh-CN" altLang="en-US" sz="3600" b="1" kern="1200" baseline="0" dirty="0" smtClean="0">
                <a:solidFill>
                  <a:srgbClr val="300EC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文章标题为北冥有鱼，后来怎么又写鸟了？</a:t>
            </a:r>
            <a:endParaRPr lang="zh-CN" altLang="en-US" sz="3600" b="1" kern="1200" baseline="0" dirty="0" smtClean="0">
              <a:solidFill>
                <a:srgbClr val="300EC0"/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484" name="文本框 20483"/>
          <p:cNvSpPr txBox="1"/>
          <p:nvPr/>
        </p:nvSpPr>
        <p:spPr>
          <a:xfrm>
            <a:off x="684213" y="2636838"/>
            <a:ext cx="7920037" cy="17532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D01A1A"/>
                </a:solidFill>
                <a:latin typeface="Times New Roman" panose="02020603050405020304" pitchFamily="18" charset="0"/>
                <a:ea typeface="幼圆" pitchFamily="49" charset="-122"/>
              </a:rPr>
              <a:t>        鸟是由鱼变化而来的。鲲的体积有几千里，变成鸟后，鸟的背部不知有几千里。说明庄子想像力丰富。</a:t>
            </a:r>
            <a:endParaRPr lang="zh-CN" altLang="en-US" sz="3600" b="1" dirty="0">
              <a:solidFill>
                <a:srgbClr val="D01A1A"/>
              </a:solidFill>
              <a:latin typeface="Times New Roman" panose="02020603050405020304" pitchFamily="18" charset="0"/>
              <a:ea typeface="幼圆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charRg st="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charRg st="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charRg st="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文本框 2"/>
          <p:cNvSpPr txBox="1"/>
          <p:nvPr/>
        </p:nvSpPr>
        <p:spPr>
          <a:xfrm>
            <a:off x="588963" y="1689100"/>
            <a:ext cx="796607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开头作者如何写鲲、鹏的？运用哪两种修辞手法？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表达上有何作用？</a:t>
            </a:r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--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夸张、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比喻</a:t>
            </a:r>
            <a:r>
              <a:rPr lang="zh-CN" altLang="en-US" sz="3200" b="1">
                <a:solidFill>
                  <a:srgbClr val="A5002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。</a:t>
            </a: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先夸张</a:t>
            </a: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鲲鹏极大，后比喻大鹏</a:t>
            </a: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奋起而飞，翅膀像悬天之云。</a:t>
            </a: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神奇壮美，充满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浓厚的浪漫主义色彩。</a:t>
            </a:r>
            <a:endParaRPr lang="zh-CN" altLang="en-US" sz="32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文本框 1"/>
          <p:cNvSpPr txBox="1"/>
          <p:nvPr/>
        </p:nvSpPr>
        <p:spPr>
          <a:xfrm>
            <a:off x="508000" y="1306513"/>
            <a:ext cx="8286750" cy="50774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写鲲鹏的目的地是</a:t>
            </a:r>
            <a:r>
              <a:rPr lang="en-US" altLang="zh-CN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南冥</a:t>
            </a:r>
            <a:r>
              <a:rPr lang="en-US" altLang="zh-CN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en-US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有什么作用？</a:t>
            </a:r>
            <a:endParaRPr lang="zh-CN" altLang="en-US" sz="3600" b="1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6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r>
              <a:rPr lang="zh-CN" altLang="en-US" sz="36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与出发地</a:t>
            </a:r>
            <a:r>
              <a:rPr lang="en-US" altLang="zh-CN" sz="36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36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北冥</a:t>
            </a:r>
            <a:r>
              <a:rPr lang="en-US" altLang="zh-CN" sz="36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en-US" sz="36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形成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对比</a:t>
            </a:r>
            <a:r>
              <a:rPr lang="zh-CN" altLang="en-US" sz="36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，表现鲲鹏从渺远幽深的极北之地迁徙到极南之地，可见其志向远大。</a:t>
            </a:r>
            <a:endParaRPr lang="zh-CN" altLang="en-US" sz="36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en-US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为何要引述</a:t>
            </a:r>
            <a:r>
              <a:rPr lang="en-US" altLang="zh-CN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齐谐</a:t>
            </a:r>
            <a:r>
              <a:rPr lang="en-US" altLang="zh-CN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的记载？</a:t>
            </a:r>
            <a:endParaRPr lang="zh-CN" altLang="en-US" sz="3600" b="1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6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r>
              <a:rPr lang="zh-CN" altLang="en-US" sz="36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让人们相信鲲鹏的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真实性</a:t>
            </a:r>
            <a:r>
              <a:rPr lang="zh-CN" altLang="en-US" sz="36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36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6.</a:t>
            </a:r>
            <a:r>
              <a:rPr lang="zh-CN" altLang="en-US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大鹏如何高飞九万里的？</a:t>
            </a:r>
            <a:endParaRPr lang="zh-CN" altLang="en-US" sz="3600" b="1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6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r>
              <a:rPr lang="zh-CN" altLang="en-US" sz="36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凭借六月的大风</a:t>
            </a:r>
            <a:endParaRPr lang="zh-CN" altLang="en-US" sz="36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1" name="文本框 32770">
            <a:hlinkClick r:id="" action="ppaction://noaction"/>
          </p:cNvPr>
          <p:cNvSpPr txBox="1"/>
          <p:nvPr/>
        </p:nvSpPr>
        <p:spPr>
          <a:xfrm>
            <a:off x="2134553" y="955040"/>
            <a:ext cx="5091113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noProof="1" dirty="0">
                <a:solidFill>
                  <a:srgbClr val="0000FF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鼓盆而歌    送妻升遐</a:t>
            </a:r>
            <a:r>
              <a:rPr lang="zh-CN" altLang="en-US" sz="3200" b="1" noProof="1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lang="zh-CN" altLang="en-US" sz="3200" b="1" noProof="1" dirty="0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290" name="文本框 1"/>
          <p:cNvSpPr txBox="1"/>
          <p:nvPr/>
        </p:nvSpPr>
        <p:spPr>
          <a:xfrm>
            <a:off x="267335" y="1752600"/>
            <a:ext cx="833247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</a:rPr>
              <a:t>鼓盆而歌:庄子妻死,惠子前去吊丧,看到庄子正伸开两腿坐着敲击瓦盆唱歌,感到非常奇怪,就责备庄子做的不近人情.庄子说:人死是复归,人的生死如同四季运行一样.她已静静得安息于大自然中,而我还再啼哭,这岂不是不通情理吗?</a:t>
            </a:r>
            <a:endParaRPr lang="zh-CN" altLang="en-US" sz="36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后以鼓盆而歌表示对生死的乐观态度。也表示丧妻。</a:t>
            </a:r>
            <a:endParaRPr lang="zh-CN" altLang="en-US" sz="36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左箭头 1">
            <a:hlinkClick r:id="rId1" action="ppaction://hlinksldjump"/>
          </p:cNvPr>
          <p:cNvSpPr/>
          <p:nvPr/>
        </p:nvSpPr>
        <p:spPr>
          <a:xfrm>
            <a:off x="7792085" y="6219825"/>
            <a:ext cx="365760" cy="442595"/>
          </a:xfrm>
          <a:prstGeom prst="lef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  <p:custDataLst>
      <p:tags r:id="rId2"/>
    </p:custData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55905" y="562928"/>
            <a:ext cx="8631238" cy="62915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30000"/>
              </a:lnSpc>
            </a:pPr>
            <a:endParaRPr lang="zh-CN" altLang="en-US" sz="22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、“野马”“尘埃”的运动依靠什么？写它们有什么作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用？</a:t>
            </a:r>
            <a:endParaRPr lang="zh-CN" altLang="en-US" sz="36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----</a:t>
            </a:r>
            <a:r>
              <a:rPr lang="zh-CN" altLang="en-US" sz="36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它们运动必须依靠气息,这里和鹏相比,说明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万物均“有所凭借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”“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依靠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36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,万物无论大小,都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受到</a:t>
            </a:r>
            <a:r>
              <a:rPr lang="zh-CN" altLang="en-US" sz="36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不同的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限制</a:t>
            </a:r>
            <a:r>
              <a:rPr lang="zh-CN" altLang="en-US" sz="36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,处在不同的束缚之中。因此,</a:t>
            </a:r>
            <a:r>
              <a:rPr lang="en-US" altLang="zh-CN" sz="36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6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大鹏</a:t>
            </a:r>
            <a:r>
              <a:rPr lang="en-US" altLang="zh-CN" sz="36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36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“马”“尘埃”,状似逍遥,其实并没有达到真正的逍遥。</a:t>
            </a:r>
            <a:endParaRPr lang="zh-CN" altLang="en-US" sz="36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文本框 21507"/>
          <p:cNvSpPr txBox="1"/>
          <p:nvPr/>
        </p:nvSpPr>
        <p:spPr>
          <a:xfrm>
            <a:off x="467360" y="4255453"/>
            <a:ext cx="82089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300EC0"/>
                </a:solidFill>
                <a:latin typeface="Times New Roman" panose="02020603050405020304" pitchFamily="18" charset="0"/>
                <a:ea typeface="幼圆" pitchFamily="49" charset="-122"/>
              </a:rPr>
              <a:t>9</a:t>
            </a:r>
            <a:r>
              <a:rPr lang="zh-CN" altLang="en-US" sz="2800" b="1">
                <a:solidFill>
                  <a:srgbClr val="300EC0"/>
                </a:solidFill>
                <a:latin typeface="Times New Roman" panose="02020603050405020304" pitchFamily="18" charset="0"/>
                <a:ea typeface="幼圆" pitchFamily="49" charset="-122"/>
              </a:rPr>
              <a:t>、</a:t>
            </a:r>
            <a:r>
              <a:rPr lang="en-US" altLang="zh-CN" sz="2800" b="1">
                <a:solidFill>
                  <a:srgbClr val="300EC0"/>
                </a:solidFill>
                <a:latin typeface="Times New Roman" panose="02020603050405020304" pitchFamily="18" charset="0"/>
                <a:ea typeface="幼圆" pitchFamily="49" charset="-122"/>
              </a:rPr>
              <a:t>“</a:t>
            </a:r>
            <a:r>
              <a:rPr lang="zh-CN" altLang="en-US" sz="2800" b="1" dirty="0">
                <a:solidFill>
                  <a:srgbClr val="300EC0"/>
                </a:solidFill>
                <a:latin typeface="Times New Roman" panose="02020603050405020304" pitchFamily="18" charset="0"/>
                <a:ea typeface="幼圆" pitchFamily="49" charset="-122"/>
              </a:rPr>
              <a:t>抟扶摇而上九万里”的鲲鹏给了你怎样的启示？</a:t>
            </a:r>
            <a:endParaRPr lang="zh-CN" altLang="en-US" sz="2800" b="1" dirty="0">
              <a:solidFill>
                <a:srgbClr val="300EC0"/>
              </a:solidFill>
              <a:latin typeface="Times New Roman" panose="02020603050405020304" pitchFamily="18" charset="0"/>
              <a:ea typeface="幼圆" pitchFamily="49" charset="-122"/>
            </a:endParaRPr>
          </a:p>
        </p:txBody>
      </p:sp>
      <p:sp>
        <p:nvSpPr>
          <p:cNvPr id="21509" name="文本框 21508"/>
          <p:cNvSpPr txBox="1"/>
          <p:nvPr/>
        </p:nvSpPr>
        <p:spPr>
          <a:xfrm>
            <a:off x="394970" y="4977448"/>
            <a:ext cx="7993063" cy="13731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D01A1A"/>
                </a:solidFill>
                <a:latin typeface="Times New Roman" panose="02020603050405020304" pitchFamily="18" charset="0"/>
                <a:ea typeface="幼圆" pitchFamily="49" charset="-122"/>
              </a:rPr>
              <a:t>        鹏鸟展翅高飞，威力无比，气势宏大，搏击于天空，启示人们要胸怀远大的理想和抱负，勇于搏击，敢于追求。</a:t>
            </a:r>
            <a:endParaRPr lang="zh-CN" altLang="en-US" sz="2800" b="1" dirty="0">
              <a:solidFill>
                <a:srgbClr val="D01A1A"/>
              </a:solidFill>
              <a:latin typeface="Times New Roman" panose="02020603050405020304" pitchFamily="18" charset="0"/>
              <a:ea typeface="幼圆" pitchFamily="49" charset="-122"/>
            </a:endParaRPr>
          </a:p>
        </p:txBody>
      </p:sp>
      <p:sp>
        <p:nvSpPr>
          <p:cNvPr id="21510" name="文本框 21509"/>
          <p:cNvSpPr txBox="1"/>
          <p:nvPr/>
        </p:nvSpPr>
        <p:spPr>
          <a:xfrm>
            <a:off x="394970" y="1075373"/>
            <a:ext cx="7704138" cy="9531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300EC0"/>
                </a:solidFill>
                <a:latin typeface="Times New Roman" panose="02020603050405020304" pitchFamily="18" charset="0"/>
                <a:ea typeface="幼圆" pitchFamily="49" charset="-122"/>
              </a:rPr>
              <a:t>8</a:t>
            </a:r>
            <a:r>
              <a:rPr lang="zh-CN" altLang="en-US" sz="2800" b="1" dirty="0">
                <a:solidFill>
                  <a:srgbClr val="300EC0"/>
                </a:solidFill>
                <a:latin typeface="Times New Roman" panose="02020603050405020304" pitchFamily="18" charset="0"/>
                <a:ea typeface="幼圆" pitchFamily="49" charset="-122"/>
              </a:rPr>
              <a:t>、赏析“鹏之徙于南冥也，水击三千里，抟扶摇而上者九万里”。</a:t>
            </a:r>
            <a:endParaRPr lang="zh-CN" altLang="en-US" sz="2800" b="1" dirty="0">
              <a:solidFill>
                <a:srgbClr val="300EC0"/>
              </a:solidFill>
              <a:latin typeface="Times New Roman" panose="02020603050405020304" pitchFamily="18" charset="0"/>
              <a:ea typeface="幼圆" pitchFamily="49" charset="-122"/>
            </a:endParaRPr>
          </a:p>
        </p:txBody>
      </p:sp>
      <p:sp>
        <p:nvSpPr>
          <p:cNvPr id="21511" name="文本框 21510"/>
          <p:cNvSpPr txBox="1"/>
          <p:nvPr/>
        </p:nvSpPr>
        <p:spPr>
          <a:xfrm>
            <a:off x="683578" y="2028508"/>
            <a:ext cx="7775575" cy="22272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幼圆" pitchFamily="49" charset="-122"/>
              </a:rPr>
              <a:t>             </a:t>
            </a:r>
            <a:r>
              <a:rPr lang="zh-CN" altLang="en-US" sz="2800" b="1" dirty="0">
                <a:solidFill>
                  <a:srgbClr val="D01A1A"/>
                </a:solidFill>
                <a:latin typeface="Times New Roman" panose="02020603050405020304" pitchFamily="18" charset="0"/>
                <a:ea typeface="幼圆" pitchFamily="49" charset="-122"/>
              </a:rPr>
              <a:t>此句运用丰富的想象，奇特的夸张，描写了鲲鹏振翅拍水，盘旋飞向九万里高空的形象，这一形象能激发人的豪情壮志，具有强烈的艺术感染力。“击”“抟”等字生动传神，让人产生丰富的想象和联想。</a:t>
            </a:r>
            <a:endParaRPr lang="zh-CN" altLang="en-US" sz="2800" b="1" dirty="0">
              <a:solidFill>
                <a:srgbClr val="D01A1A"/>
              </a:solidFill>
              <a:latin typeface="Times New Roman" panose="02020603050405020304" pitchFamily="18" charset="0"/>
              <a:ea typeface="幼圆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10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9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0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89" name="文本框 1"/>
          <p:cNvSpPr txBox="1"/>
          <p:nvPr/>
        </p:nvSpPr>
        <p:spPr>
          <a:xfrm>
            <a:off x="478790" y="1115695"/>
            <a:ext cx="8185785" cy="33312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30000"/>
              </a:lnSpc>
            </a:pPr>
            <a:endParaRPr lang="zh-CN" altLang="en-US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仿宋" panose="02010609060101010101" charset="-122"/>
                <a:ea typeface="仿宋" panose="02010609060101010101" charset="-122"/>
              </a:rPr>
              <a:t>6.</a:t>
            </a:r>
            <a:r>
              <a:rPr lang="zh-CN" altLang="en-US" sz="3600" b="1">
                <a:latin typeface="仿宋" panose="02010609060101010101" charset="-122"/>
                <a:ea typeface="仿宋" panose="02010609060101010101" charset="-122"/>
              </a:rPr>
              <a:t>以上这些事物与论述“逍遥游”有什么联系？</a:t>
            </a:r>
            <a:endParaRPr lang="zh-CN" altLang="en-US" sz="3600" b="1">
              <a:latin typeface="仿宋" panose="02010609060101010101" charset="-122"/>
              <a:ea typeface="仿宋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仿宋" panose="02010609060101010101" charset="-122"/>
                <a:ea typeface="仿宋" panose="02010609060101010101" charset="-122"/>
              </a:rPr>
              <a:t>----</a:t>
            </a:r>
            <a:r>
              <a:rPr lang="zh-CN" altLang="en-US" sz="3600" b="1">
                <a:solidFill>
                  <a:srgbClr val="0000FF"/>
                </a:solidFill>
                <a:latin typeface="仿宋" panose="02010609060101010101" charset="-122"/>
                <a:ea typeface="仿宋" panose="02010609060101010101" charset="-122"/>
              </a:rPr>
              <a:t>说明世间万物都要凭借外力才能活动,从而回答了</a:t>
            </a:r>
            <a:r>
              <a:rPr lang="zh-CN" altLang="en-US" sz="36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“逍遥”要有所依凭</a:t>
            </a:r>
            <a:r>
              <a:rPr lang="zh-CN" altLang="en-US" sz="3600" b="1">
                <a:solidFill>
                  <a:srgbClr val="0000FF"/>
                </a:solidFill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3600" b="1">
              <a:solidFill>
                <a:srgbClr val="0000FF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文本框 1"/>
          <p:cNvSpPr txBox="1"/>
          <p:nvPr/>
        </p:nvSpPr>
        <p:spPr>
          <a:xfrm>
            <a:off x="328930" y="784860"/>
            <a:ext cx="8485505" cy="71088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endParaRPr lang="zh-CN" altLang="en-US" sz="4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400" b="1">
                <a:latin typeface="楷体" panose="02010609060101010101" pitchFamily="49" charset="-122"/>
                <a:ea typeface="楷体" panose="02010609060101010101" pitchFamily="49" charset="-122"/>
              </a:rPr>
              <a:t>主旨</a:t>
            </a:r>
            <a:endParaRPr lang="zh-CN" altLang="en-US" sz="4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48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庄子借助鲲鹏的寓言说明任何事物的存在都是依附于一定条件的，他们的活动都是有所凭借的。</a:t>
            </a:r>
            <a:endParaRPr lang="zh-CN" altLang="en-US" sz="4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4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标题 17409"/>
          <p:cNvSpPr>
            <a:spLocks noGrp="1" noChangeArrowheads="1"/>
          </p:cNvSpPr>
          <p:nvPr>
            <p:ph type="title"/>
          </p:nvPr>
        </p:nvSpPr>
        <p:spPr>
          <a:xfrm>
            <a:off x="463868" y="798830"/>
            <a:ext cx="8215313" cy="627063"/>
          </a:xfrm>
        </p:spPr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现实意义：</a:t>
            </a:r>
            <a:endParaRPr kumimoji="0" lang="zh-CN" altLang="en-US" sz="40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37891" name="文本占位符 17410"/>
          <p:cNvSpPr>
            <a:spLocks noGrp="1"/>
          </p:cNvSpPr>
          <p:nvPr>
            <p:ph idx="1"/>
          </p:nvPr>
        </p:nvSpPr>
        <p:spPr>
          <a:xfrm>
            <a:off x="-1587" y="1773238"/>
            <a:ext cx="8750300" cy="6165850"/>
          </a:xfrm>
        </p:spPr>
        <p:txBody>
          <a:bodyPr vert="horz" wrap="square" lIns="91440" tIns="45720" rIns="91440" bIns="45720" anchor="t"/>
          <a:p>
            <a:pPr defTabSz="685800"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kern="1200" dirty="0">
                <a:latin typeface="+mn-ea"/>
                <a:ea typeface="+mn-ea"/>
                <a:cs typeface="+mn-cs"/>
              </a:rPr>
              <a:t>       </a:t>
            </a:r>
            <a:r>
              <a:rPr lang="zh-CN" altLang="en-US" sz="4000" b="1" kern="1200" dirty="0">
                <a:solidFill>
                  <a:srgbClr val="300EC0"/>
                </a:solidFill>
                <a:latin typeface="+mn-ea"/>
                <a:ea typeface="+mn-ea"/>
                <a:cs typeface="+mn-cs"/>
              </a:rPr>
              <a:t>作者在文中表明自己的观点：世间万物都是由所凭依的，是不自由的。就连宏大的鲲鹏也不例外，这就让我们意识到，自由是相对的，世界上没有绝对的自由。只有遵守法纪，懂得自律的人，才会有自由的空间和生活。</a:t>
            </a:r>
            <a:endParaRPr lang="zh-CN" altLang="en-US" sz="4000" b="1" kern="1200" dirty="0">
              <a:solidFill>
                <a:srgbClr val="300EC0"/>
              </a:solidFill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212725" y="2492375"/>
            <a:ext cx="8783638" cy="3711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【答案】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示例一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: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我敬佩鲲鹏，因为鲲鹏入深海，翔九天，胸怀远大的理想和抱负，搏击长空，纵横大海，就像范仲淹、诸葛亮、毛泽东等历史人物，他们以天下苍生为己任，推动历史向前发展。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2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  示例二：我不敬佩，因为我喜欢知足常乐，淡泊名利，就像普通的劳动者，他们爱岗敬业，在平凡的岗位上做出不平凡的贡献。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3" name="TextBox 1"/>
          <p:cNvSpPr txBox="1"/>
          <p:nvPr/>
        </p:nvSpPr>
        <p:spPr>
          <a:xfrm>
            <a:off x="212725" y="838200"/>
            <a:ext cx="8784590" cy="17703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pitchFamily="34" charset="-122"/>
              </a:rPr>
              <a:t>你敬佩鲲鹏吗？谈谈你的理由。</a:t>
            </a:r>
            <a:r>
              <a:rPr lang="en-US" altLang="zh-CN" sz="2800" dirty="0">
                <a:latin typeface="Arial" panose="020B0604020202020204" pitchFamily="34" charset="0"/>
                <a:ea typeface="微软雅黑" panose="020B0503020204020204" pitchFamily="34" charset="-122"/>
              </a:rPr>
              <a:t>【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pitchFamily="34" charset="-122"/>
              </a:rPr>
              <a:t>解析</a:t>
            </a:r>
            <a:r>
              <a:rPr lang="en-US" altLang="zh-CN" sz="2800" dirty="0">
                <a:latin typeface="Arial" panose="020B0604020202020204" pitchFamily="34" charset="0"/>
                <a:ea typeface="微软雅黑" panose="020B0503020204020204" pitchFamily="34" charset="-122"/>
              </a:rPr>
              <a:t>】</a:t>
            </a:r>
            <a:r>
              <a:rPr lang="zh-CN" altLang="en-US" sz="2800" dirty="0">
                <a:latin typeface="Arial" panose="020B0604020202020204" pitchFamily="34" charset="0"/>
                <a:ea typeface="微软雅黑" panose="020B0503020204020204" pitchFamily="34" charset="-122"/>
              </a:rPr>
              <a:t>要求有自己的独特见解，并能对自己的观点进行简要的阐述，言之成理即可。</a:t>
            </a:r>
            <a:endParaRPr lang="zh-CN" altLang="en-US" sz="28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7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charRg st="87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charRg st="87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标题 22529"/>
          <p:cNvSpPr>
            <a:spLocks noGrp="1" noChangeArrowheads="1"/>
          </p:cNvSpPr>
          <p:nvPr>
            <p:ph type="title"/>
          </p:nvPr>
        </p:nvSpPr>
        <p:spPr>
          <a:xfrm>
            <a:off x="447675" y="398463"/>
            <a:ext cx="8215313" cy="627063"/>
          </a:xfrm>
        </p:spPr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写作特色：</a:t>
            </a:r>
            <a:endParaRPr kumimoji="0" lang="zh-CN" altLang="en-US" sz="40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38915" name="文本占位符 22530"/>
          <p:cNvSpPr>
            <a:spLocks noGrp="1"/>
          </p:cNvSpPr>
          <p:nvPr>
            <p:ph idx="1"/>
          </p:nvPr>
        </p:nvSpPr>
        <p:spPr>
          <a:xfrm>
            <a:off x="323850" y="1125538"/>
            <a:ext cx="8567738" cy="5391150"/>
          </a:xfrm>
        </p:spPr>
        <p:txBody>
          <a:bodyPr vert="horz" wrap="square" lIns="91440" tIns="45720" rIns="91440" bIns="45720" anchor="t"/>
          <a:p>
            <a:pPr defTabSz="685800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b="1" kern="1200" dirty="0">
                <a:solidFill>
                  <a:srgbClr val="300EC0"/>
                </a:solidFill>
                <a:latin typeface="+mn-ea"/>
                <a:ea typeface="+mn-ea"/>
                <a:cs typeface="+mn-cs"/>
              </a:rPr>
              <a:t>     </a:t>
            </a:r>
            <a:r>
              <a:rPr lang="en-US" altLang="zh-CN" sz="2800" b="1" kern="1200" dirty="0">
                <a:solidFill>
                  <a:srgbClr val="300EC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1.</a:t>
            </a:r>
            <a:r>
              <a:rPr lang="zh-CN" altLang="en-US" sz="2800" b="1" kern="1200" dirty="0">
                <a:solidFill>
                  <a:srgbClr val="300EC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夹叙夹议，节节叙事，节节议论，议论方式灵活多变，以寓言故事的形式表达思想，增强了说服力。</a:t>
            </a:r>
            <a:endParaRPr lang="zh-CN" altLang="en-US" sz="2800" b="1" kern="1200" dirty="0">
              <a:solidFill>
                <a:srgbClr val="300EC0"/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defTabSz="685800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b="1" kern="1200" dirty="0">
                <a:solidFill>
                  <a:srgbClr val="300EC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  2.</a:t>
            </a:r>
            <a:r>
              <a:rPr lang="zh-CN" altLang="en-US" sz="2800" b="1" kern="1200" dirty="0">
                <a:solidFill>
                  <a:srgbClr val="300EC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想象奇特丰富，气势磅礴，富有浪漫主义。文章开头写鲲的神奇变化，鹏的遨游太空，想象十分奇特。写鹏的南徙，“击三千里”“抟九万里”“扶摇直上”，意境壮阔。</a:t>
            </a:r>
            <a:endParaRPr lang="zh-CN" altLang="en-US" sz="2800" b="1" kern="1200" dirty="0">
              <a:solidFill>
                <a:srgbClr val="300EC0"/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defTabSz="685800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b="1" kern="1200" dirty="0">
                <a:solidFill>
                  <a:srgbClr val="300EC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  3.</a:t>
            </a:r>
            <a:r>
              <a:rPr lang="zh-CN" altLang="en-US" sz="2800" b="1" kern="1200" dirty="0">
                <a:solidFill>
                  <a:srgbClr val="300EC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运用夸张、比喻等多种修辞手法，营造了雄浑开阔的意境。写鹏鸟南飞“水击三千里，抟扶摇而上九万里”是夸张，姜鹏的翅膀比作天边的云是比喻。</a:t>
            </a:r>
            <a:endParaRPr lang="zh-CN" altLang="en-US" sz="2800" b="1" kern="1200" dirty="0">
              <a:solidFill>
                <a:srgbClr val="300EC0"/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文本框 1"/>
          <p:cNvSpPr txBox="1"/>
          <p:nvPr/>
        </p:nvSpPr>
        <p:spPr>
          <a:xfrm>
            <a:off x="199390" y="1472565"/>
            <a:ext cx="8744585" cy="5405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indent="266700" algn="just" eaLnBrk="0" hangingPunct="0">
              <a:lnSpc>
                <a:spcPct val="120000"/>
              </a:lnSpc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</a:rPr>
              <a:t>庄子将死的时候，他的弟子想要厚葬他。庄子说：“我拿天地当棺材，万物当随葬的物品，难道我的葬品还不齐备吗？还有比这更好的吗？”弟子们说“我们恐怕老鹰、乌鸦啄食你呀！”庄子说：“在地面上被老鹰、乌鸦吃，埋在地下被蝼蚁吃，夺了那个的食给这个吃，你们怎么那么偏心呀！”</a:t>
            </a:r>
            <a:endParaRPr lang="zh-CN" altLang="en-US" sz="3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314" name="文本框 2"/>
          <p:cNvSpPr txBox="1"/>
          <p:nvPr/>
        </p:nvSpPr>
        <p:spPr>
          <a:xfrm>
            <a:off x="1634490" y="901065"/>
            <a:ext cx="5875338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3600" b="1">
                <a:solidFill>
                  <a:srgbClr val="0000FF"/>
                </a:solidFill>
                <a:latin typeface="仿宋" panose="02010609060101010101" charset="-122"/>
                <a:ea typeface="仿宋" panose="02010609060101010101" charset="-122"/>
                <a:sym typeface="宋体" panose="02010600030101010101" pitchFamily="2" charset="-122"/>
              </a:rPr>
              <a:t>面对死亡的安然</a:t>
            </a:r>
            <a:endParaRPr lang="zh-CN" altLang="en-US" sz="3600" b="1">
              <a:solidFill>
                <a:srgbClr val="0000FF"/>
              </a:solidFill>
              <a:latin typeface="仿宋" panose="02010609060101010101" charset="-122"/>
              <a:ea typeface="仿宋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2" name="左箭头 1">
            <a:hlinkClick r:id="rId1" action="ppaction://hlinksldjump"/>
          </p:cNvPr>
          <p:cNvSpPr/>
          <p:nvPr/>
        </p:nvSpPr>
        <p:spPr>
          <a:xfrm>
            <a:off x="7853363" y="6279515"/>
            <a:ext cx="433388" cy="450850"/>
          </a:xfrm>
          <a:prstGeom prst="lef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  <p:custDataLst>
      <p:tags r:id="rId2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66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北冥有鱼</a:t>
            </a:r>
            <a:endParaRPr lang="zh-CN" altLang="en-US" sz="66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zh-CN" altLang="en-US" sz="5400" b="1" dirty="0">
                <a:solidFill>
                  <a:srgbClr val="FDFDF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庄子</a:t>
            </a:r>
            <a:endParaRPr lang="zh-CN" altLang="en-US" sz="5400" b="1" dirty="0">
              <a:solidFill>
                <a:srgbClr val="FDFDFD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文本框 29697"/>
          <p:cNvSpPr txBox="1"/>
          <p:nvPr/>
        </p:nvSpPr>
        <p:spPr>
          <a:xfrm>
            <a:off x="3538538" y="931863"/>
            <a:ext cx="5240337" cy="55695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庄子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（约前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369-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前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286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32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3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姓庄，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名周</a:t>
            </a:r>
            <a:r>
              <a:rPr lang="zh-CN" altLang="en-US" sz="3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，字子休，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宋国蒙人</a:t>
            </a:r>
            <a:r>
              <a:rPr lang="en-US" altLang="zh-CN" sz="32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3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今河南省商丘县东北），后人称之为“南华真人”，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战国</a:t>
            </a:r>
            <a:r>
              <a:rPr lang="zh-CN" altLang="en-US" sz="3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时期思想家、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哲学家</a:t>
            </a:r>
            <a:r>
              <a:rPr lang="zh-CN" altLang="en-US" sz="3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、文学家，是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道家学派的代表人物</a:t>
            </a:r>
            <a:r>
              <a:rPr lang="zh-CN" altLang="en-US" sz="3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，老子哲学思想的继承者和发展者，先秦庄子学派的创始人。后世将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他与老子</a:t>
            </a:r>
            <a:r>
              <a:rPr lang="zh-CN" altLang="en-US" sz="3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并称为</a:t>
            </a:r>
            <a:r>
              <a:rPr lang="zh-CN" altLang="en-US" sz="32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老庄</a:t>
            </a:r>
            <a:r>
              <a:rPr lang="zh-CN" altLang="en-US" sz="32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”，</a:t>
            </a:r>
            <a:r>
              <a:rPr lang="zh-CN" altLang="en-US" sz="3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他们的哲学为</a:t>
            </a:r>
            <a:r>
              <a:rPr lang="zh-CN" altLang="en-US" sz="32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老庄哲学</a:t>
            </a:r>
            <a:r>
              <a:rPr lang="zh-CN" altLang="en-US" sz="32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”。</a:t>
            </a:r>
            <a:r>
              <a:rPr lang="zh-CN" altLang="en-US" sz="2800" b="1" dirty="0">
                <a:solidFill>
                  <a:schemeClr val="tx2"/>
                </a:solidFill>
                <a:latin typeface="仿宋" panose="02010609060101010101" charset="-122"/>
                <a:ea typeface="仿宋" panose="02010609060101010101" charset="-122"/>
              </a:rPr>
              <a:t> </a:t>
            </a:r>
            <a:endParaRPr lang="zh-CN" altLang="en-US" sz="2800" b="1" dirty="0">
              <a:solidFill>
                <a:schemeClr val="tx2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8194" name="图片 33793" descr="庄子的画像"/>
          <p:cNvPicPr/>
          <p:nvPr/>
        </p:nvPicPr>
        <p:blipFill>
          <a:blip r:embed="rId1"/>
          <a:stretch>
            <a:fillRect/>
          </a:stretch>
        </p:blipFill>
        <p:spPr>
          <a:xfrm>
            <a:off x="304483" y="931228"/>
            <a:ext cx="3035300" cy="55705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文本框 1"/>
          <p:cNvSpPr txBox="1"/>
          <p:nvPr/>
        </p:nvSpPr>
        <p:spPr>
          <a:xfrm>
            <a:off x="304800" y="163830"/>
            <a:ext cx="4142740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作者介绍</a:t>
            </a:r>
            <a:endParaRPr lang="zh-CN" altLang="en-US" sz="4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文本框 2"/>
          <p:cNvSpPr txBox="1"/>
          <p:nvPr/>
        </p:nvSpPr>
        <p:spPr>
          <a:xfrm>
            <a:off x="563563" y="1754188"/>
            <a:ext cx="8016875" cy="279971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chemeClr val="tx2"/>
                </a:solidFill>
                <a:latin typeface="仿宋" panose="02010609060101010101" charset="-122"/>
                <a:ea typeface="仿宋" panose="02010609060101010101" charset="-122"/>
              </a:rPr>
              <a:t> </a:t>
            </a:r>
            <a:r>
              <a:rPr lang="zh-CN" altLang="en-US" sz="44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4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庄子主张</a:t>
            </a:r>
            <a:r>
              <a:rPr lang="zh-CN" altLang="en-US" sz="44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4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天道无为</a:t>
            </a:r>
            <a:r>
              <a:rPr lang="zh-CN" altLang="en-US" sz="44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”，</a:t>
            </a:r>
            <a:r>
              <a:rPr lang="zh-CN" altLang="en-US" sz="4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认为一切事物都在变化。幻想一种</a:t>
            </a:r>
            <a:r>
              <a:rPr lang="zh-CN" altLang="en-US" sz="44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4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天地与我并生，万物与我为一</a:t>
            </a:r>
            <a:r>
              <a:rPr lang="zh-CN" altLang="en-US" sz="44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en-US" sz="4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的主观精神境界。</a:t>
            </a:r>
            <a:r>
              <a:rPr lang="zh-CN" altLang="en-US" sz="4400" b="1" dirty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</a:rPr>
              <a:t>  </a:t>
            </a:r>
            <a:endParaRPr lang="zh-CN" altLang="en-US" sz="44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文本框 30721"/>
          <p:cNvSpPr txBox="1"/>
          <p:nvPr/>
        </p:nvSpPr>
        <p:spPr>
          <a:xfrm>
            <a:off x="468313" y="1354138"/>
            <a:ext cx="801687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80008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3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庄子</a:t>
            </a:r>
            <a:r>
              <a:rPr lang="en-US" altLang="zh-CN" sz="3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</a:rPr>
              <a:t>又名</a:t>
            </a:r>
            <a:r>
              <a:rPr lang="en-US" altLang="zh-CN" sz="3600" b="1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南华经</a:t>
            </a:r>
            <a:r>
              <a:rPr lang="en-US" altLang="zh-CN" sz="3600" b="1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是由庄周和他的门人以及后学者著有，道家经典之一。</a:t>
            </a:r>
            <a:r>
              <a:rPr lang="en-US" altLang="zh-CN" sz="3600" b="1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汉书</a:t>
            </a:r>
            <a:r>
              <a:rPr lang="en-US" altLang="zh-CN" sz="3600" b="1"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艺文志</a:t>
            </a:r>
            <a:r>
              <a:rPr lang="en-US" altLang="zh-CN" sz="3600" b="1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著录</a:t>
            </a:r>
            <a:r>
              <a:rPr lang="en-US" altLang="zh-CN" sz="3600" b="1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庄子</a:t>
            </a:r>
            <a:r>
              <a:rPr lang="en-US" altLang="zh-CN" sz="3600" b="1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五十二篇，但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留下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来的只有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三十三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篇。其中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内篇七篇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，一般定为庄子著；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外篇十五篇</a:t>
            </a:r>
            <a:r>
              <a:rPr lang="zh-CN" altLang="en-US" sz="3600" b="1" dirty="0">
                <a:solidFill>
                  <a:srgbClr val="80008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杂篇十一篇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可能掺杂有他的门人和后来道家的作品。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本文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节选自内篇中</a:t>
            </a:r>
            <a:r>
              <a:rPr lang="en-US" altLang="zh-CN" sz="3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《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逍遥游</a:t>
            </a:r>
            <a:r>
              <a:rPr lang="en-US" altLang="zh-CN" sz="3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》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篇，出自《庄子集释》。</a:t>
            </a:r>
            <a:endParaRPr lang="zh-CN" altLang="en-US" sz="3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4338" name="文本框 1"/>
          <p:cNvSpPr txBox="1"/>
          <p:nvPr/>
        </p:nvSpPr>
        <p:spPr>
          <a:xfrm>
            <a:off x="442913" y="196850"/>
            <a:ext cx="2976562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作品介绍</a:t>
            </a:r>
            <a:endParaRPr lang="zh-CN" altLang="en-US" sz="4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1" name="图片 6145" descr="图片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7173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2" name="矩形 6146"/>
          <p:cNvSpPr/>
          <p:nvPr/>
        </p:nvSpPr>
        <p:spPr>
          <a:xfrm>
            <a:off x="173038" y="771525"/>
            <a:ext cx="7777162" cy="65855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b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32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庄子生活在</a:t>
            </a: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社会矛盾极其复杂的乱世。</a:t>
            </a:r>
            <a:r>
              <a:rPr lang="zh-CN" altLang="en-US" sz="32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战国时，诸侯征战不已，暴君佞臣杀人如麻。他的</a:t>
            </a: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志向抱负在现实中不可能实现，无法获得生命的自由，于是，他以追求精神上的自由来逃避</a:t>
            </a:r>
            <a:endParaRPr lang="zh-CN" altLang="en-US" sz="32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纷乱的现实。</a:t>
            </a:r>
            <a:r>
              <a:rPr lang="zh-CN" altLang="en-US" sz="32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希望在精神上天</a:t>
            </a:r>
            <a:endParaRPr lang="zh-CN" altLang="en-US" sz="3200" b="1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马行空、无所羁绊，</a:t>
            </a: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让精神的</a:t>
            </a:r>
            <a:endParaRPr lang="zh-CN" altLang="en-US" sz="32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生活去解放作为形体的生命，</a:t>
            </a:r>
            <a:endParaRPr lang="zh-CN" altLang="en-US" sz="32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从而达到物我两忘、超然物外</a:t>
            </a:r>
            <a:endParaRPr lang="zh-CN" altLang="en-US" sz="32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的绝对自由。</a:t>
            </a:r>
            <a:r>
              <a:rPr lang="zh-CN" altLang="en-US" sz="32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正是在这种情况下，</a:t>
            </a:r>
            <a:endParaRPr lang="zh-CN" altLang="en-US" sz="3200" b="1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他写出了苦闷心灵的追求之歌</a:t>
            </a:r>
            <a:r>
              <a:rPr lang="en-US" altLang="zh-CN" sz="32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32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逍遥游</a:t>
            </a:r>
            <a:r>
              <a:rPr lang="en-US" altLang="zh-CN" sz="32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32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en-US" sz="32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200" b="1">
              <a:solidFill>
                <a:srgbClr val="CC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endParaRPr lang="zh-CN" altLang="en-US" sz="3200" b="1">
              <a:solidFill>
                <a:srgbClr val="CC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2719" y="172719"/>
            <a:ext cx="3395981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 b="1" noProof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三、背 景 介 绍</a:t>
            </a:r>
            <a:endParaRPr lang="zh-CN" altLang="en-US" sz="3200" b="1" noProof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endParaRPr lang="zh-CN" altLang="en-US" noProof="1"/>
          </a:p>
        </p:txBody>
      </p:sp>
    </p:spTree>
    <p:custDataLst>
      <p:tags r:id="rId2"/>
    </p:custDataLst>
  </p:cSld>
  <p:clrMapOvr>
    <a:masterClrMapping/>
  </p:clrMapOvr>
  <p:transition>
    <p:fade/>
  </p:transition>
</p:sld>
</file>

<file path=ppt/tags/tag1.xml><?xml version="1.0" encoding="utf-8"?>
<p:tagLst xmlns:p="http://schemas.openxmlformats.org/presentationml/2006/main">
  <p:tag name="KSO_WM_TAG_VERSION" val="1.0"/>
  <p:tag name="KSO_WM_TEMPLATE_CATEGORY" val="basetag"/>
  <p:tag name="KSO_WM_TEMPLATE_INDEX" val="20164390"/>
</p:tagLst>
</file>

<file path=ppt/tags/tag10.xml><?xml version="1.0" encoding="utf-8"?>
<p:tagLst xmlns:p="http://schemas.openxmlformats.org/presentationml/2006/main">
  <p:tag name="KSO_WM_TEMPLATE_CATEGORY" val="basetag"/>
  <p:tag name="KSO_WM_TEMPLATE_INDEX" val="20164390"/>
</p:tagLst>
</file>

<file path=ppt/tags/tag11.xml><?xml version="1.0" encoding="utf-8"?>
<p:tagLst xmlns:p="http://schemas.openxmlformats.org/presentationml/2006/main">
  <p:tag name="KSO_WM_TEMPLATE_CATEGORY" val="basetag"/>
  <p:tag name="KSO_WM_TEMPLATE_INDEX" val="20164390"/>
</p:tagLst>
</file>

<file path=ppt/tags/tag12.xml><?xml version="1.0" encoding="utf-8"?>
<p:tagLst xmlns:p="http://schemas.openxmlformats.org/presentationml/2006/main">
  <p:tag name="KSO_WM_TEMPLATE_CATEGORY" val="basetag"/>
  <p:tag name="KSO_WM_TEMPLATE_INDEX" val="20164390"/>
</p:tagLst>
</file>

<file path=ppt/tags/tag13.xml><?xml version="1.0" encoding="utf-8"?>
<p:tagLst xmlns:p="http://schemas.openxmlformats.org/presentationml/2006/main">
  <p:tag name="KSO_WM_TEMPLATE_CATEGORY" val="basetag"/>
  <p:tag name="KSO_WM_TEMPLATE_INDEX" val="20164390"/>
</p:tagLst>
</file>

<file path=ppt/tags/tag14.xml><?xml version="1.0" encoding="utf-8"?>
<p:tagLst xmlns:p="http://schemas.openxmlformats.org/presentationml/2006/main">
  <p:tag name="KSO_WM_TEMPLATE_CATEGORY" val="basetag"/>
  <p:tag name="KSO_WM_TEMPLATE_INDEX" val="20164390"/>
</p:tagLst>
</file>

<file path=ppt/tags/tag15.xml><?xml version="1.0" encoding="utf-8"?>
<p:tagLst xmlns:p="http://schemas.openxmlformats.org/presentationml/2006/main">
  <p:tag name="KSO_WM_BEAUTIFY_FLAG" val="#wm#"/>
  <p:tag name="KSO_WM_TEMPLATE_CATEGORY" val="basetag"/>
  <p:tag name="KSO_WM_TEMPLATE_INDEX" val="20164390"/>
</p:tagLst>
</file>

<file path=ppt/tags/tag16.xml><?xml version="1.0" encoding="utf-8"?>
<p:tagLst xmlns:p="http://schemas.openxmlformats.org/presentationml/2006/main">
  <p:tag name="KSO_WM_TEMPLATE_CATEGORY" val="basetag"/>
  <p:tag name="KSO_WM_TEMPLATE_INDEX" val="20164390"/>
</p:tagLst>
</file>

<file path=ppt/tags/tag17.xml><?xml version="1.0" encoding="utf-8"?>
<p:tagLst xmlns:p="http://schemas.openxmlformats.org/presentationml/2006/main">
  <p:tag name="KSO_WM_TEMPLATE_CATEGORY" val="basetag"/>
  <p:tag name="KSO_WM_TEMPLATE_INDEX" val="20164390"/>
</p:tagLst>
</file>

<file path=ppt/tags/tag18.xml><?xml version="1.0" encoding="utf-8"?>
<p:tagLst xmlns:p="http://schemas.openxmlformats.org/presentationml/2006/main">
  <p:tag name="KSO_WM_TEMPLATE_CATEGORY" val="basetag"/>
  <p:tag name="KSO_WM_TEMPLATE_INDEX" val="20164390"/>
</p:tagLst>
</file>

<file path=ppt/tags/tag19.xml><?xml version="1.0" encoding="utf-8"?>
<p:tagLst xmlns:p="http://schemas.openxmlformats.org/presentationml/2006/main">
  <p:tag name="KSO_WM_BEAUTIFY_FLAG" val="#wm#"/>
  <p:tag name="KSO_WM_TEMPLATE_CATEGORY" val="basetag"/>
  <p:tag name="KSO_WM_TEMPLATE_INDEX" val="20164390"/>
</p:tagLst>
</file>

<file path=ppt/tags/tag2.xml><?xml version="1.0" encoding="utf-8"?>
<p:tagLst xmlns:p="http://schemas.openxmlformats.org/presentationml/2006/main">
  <p:tag name="KSO_WM_TAG_VERSION" val="1.0"/>
  <p:tag name="KSO_WM_TEMPLATE_CATEGORY" val="basetag"/>
  <p:tag name="KSO_WM_TEMPLATE_INDEX" val="20164390"/>
</p:tagLst>
</file>

<file path=ppt/tags/tag20.xml><?xml version="1.0" encoding="utf-8"?>
<p:tagLst xmlns:p="http://schemas.openxmlformats.org/presentationml/2006/main">
  <p:tag name="KSO_WM_TEMPLATE_CATEGORY" val="basetag"/>
  <p:tag name="KSO_WM_TEMPLATE_INDEX" val="20164390"/>
</p:tagLst>
</file>

<file path=ppt/tags/tag21.xml><?xml version="1.0" encoding="utf-8"?>
<p:tagLst xmlns:p="http://schemas.openxmlformats.org/presentationml/2006/main">
  <p:tag name="KSO_WM_TEMPLATE_CATEGORY" val="basetag"/>
  <p:tag name="KSO_WM_TEMPLATE_INDEX" val="20164390"/>
</p:tagLst>
</file>

<file path=ppt/tags/tag3.xml><?xml version="1.0" encoding="utf-8"?>
<p:tagLst xmlns:p="http://schemas.openxmlformats.org/presentationml/2006/main">
  <p:tag name="KSO_WM_TEMPLATE_CATEGORY" val="basetag"/>
  <p:tag name="KSO_WM_TEMPLATE_INDEX" val="20163607"/>
  <p:tag name="KSO_WM_TAG_VERSION" val="1.0"/>
  <p:tag name="KSO_WM_TEMPLATE_THUMBS_INDEX" val="1、2、4、5、6、10、12、13、14、20、21、27、29、30"/>
  <p:tag name="KSO_WM_BEAUTIFY_FLAG" val="#wm#"/>
</p:tagLst>
</file>

<file path=ppt/tags/tag4.xml><?xml version="1.0" encoding="utf-8"?>
<p:tagLst xmlns:p="http://schemas.openxmlformats.org/presentationml/2006/main">
  <p:tag name="KSO_WM_TEMPLATE_CATEGORY" val="basetag"/>
  <p:tag name="KSO_WM_TEMPLATE_INDEX" val="20163607"/>
  <p:tag name="KSO_WM_TAG_VERSION" val="1.0"/>
  <p:tag name="KSO_WM_TEMPLATE_THUMBS_INDEX" val="1、2、4、5、6、10、12、13、14、20、21、27、29、30"/>
  <p:tag name="KSO_WM_BEAUTIFY_FLAG" val="#wm#"/>
</p:tagLst>
</file>

<file path=ppt/tags/tag5.xml><?xml version="1.0" encoding="utf-8"?>
<p:tagLst xmlns:p="http://schemas.openxmlformats.org/presentationml/2006/main">
  <p:tag name="KSO_WM_TEMPLATE_CATEGORY" val="basetag"/>
  <p:tag name="KSO_WM_TEMPLATE_INDEX" val="20164390"/>
  <p:tag name="KSO_WM_TAG_VERSION" val="1.0"/>
  <p:tag name="KSO_WM_SLIDE_ID" val="basetag20164390_6"/>
  <p:tag name="KSO_WM_SLIDE_INDEX" val="6"/>
  <p:tag name="KSO_WM_SLIDE_ITEM_CNT" val="0"/>
  <p:tag name="KSO_WM_SLIDE_TYPE" val="contents"/>
  <p:tag name="KSO_WM_BEAUTIFY_FLAG" val="#wm#"/>
</p:tagLst>
</file>

<file path=ppt/tags/tag6.xml><?xml version="1.0" encoding="utf-8"?>
<p:tagLst xmlns:p="http://schemas.openxmlformats.org/presentationml/2006/main">
  <p:tag name="KSO_WM_TEMPLATE_CATEGORY" val="basetag"/>
  <p:tag name="KSO_WM_TEMPLATE_INDEX" val="20164390"/>
</p:tagLst>
</file>

<file path=ppt/tags/tag7.xml><?xml version="1.0" encoding="utf-8"?>
<p:tagLst xmlns:p="http://schemas.openxmlformats.org/presentationml/2006/main">
  <p:tag name="KSO_WM_TEMPLATE_CATEGORY" val="basetag"/>
  <p:tag name="KSO_WM_TEMPLATE_INDEX" val="20164390"/>
</p:tagLst>
</file>

<file path=ppt/tags/tag8.xml><?xml version="1.0" encoding="utf-8"?>
<p:tagLst xmlns:p="http://schemas.openxmlformats.org/presentationml/2006/main">
  <p:tag name="KSO_WM_TEMPLATE_CATEGORY" val="basetag"/>
  <p:tag name="KSO_WM_TEMPLATE_INDEX" val="20164390"/>
</p:tagLst>
</file>

<file path=ppt/tags/tag9.xml><?xml version="1.0" encoding="utf-8"?>
<p:tagLst xmlns:p="http://schemas.openxmlformats.org/presentationml/2006/main">
  <p:tag name="KSO_WM_TEMPLATE_CATEGORY" val="basetag"/>
  <p:tag name="KSO_WM_TEMPLATE_INDEX" val="20164390"/>
  <p:tag name="KSO_WM_TAG_VERSION" val="1.0"/>
  <p:tag name="KSO_WM_SLIDE_ID" val="basetag20164390_1"/>
  <p:tag name="KSO_WM_SLIDE_INDEX" val="1"/>
  <p:tag name="KSO_WM_SLIDE_ITEM_CNT" val="0"/>
  <p:tag name="KSO_WM_SLIDE_TYPE" val="title"/>
  <p:tag name="KSO_WM_TEMPLATE_THUMBS_INDEX" val="1、5、6、7、8、9、11、14、18、24、30、32、39、41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母版</Template>
  <TotalTime>0</TotalTime>
  <Words>5538</Words>
  <Application>WPS 演示</Application>
  <PresentationFormat>在屏幕上显示</PresentationFormat>
  <Paragraphs>554</Paragraphs>
  <Slides>36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53" baseType="lpstr">
      <vt:lpstr>Arial</vt:lpstr>
      <vt:lpstr>宋体</vt:lpstr>
      <vt:lpstr>Wingdings</vt:lpstr>
      <vt:lpstr>Times New Roman</vt:lpstr>
      <vt:lpstr>Impact</vt:lpstr>
      <vt:lpstr>楷体</vt:lpstr>
      <vt:lpstr>微软雅黑</vt:lpstr>
      <vt:lpstr>黑体</vt:lpstr>
      <vt:lpstr>楷体_GB2312</vt:lpstr>
      <vt:lpstr>仿宋</vt:lpstr>
      <vt:lpstr>Arial Unicode MS</vt:lpstr>
      <vt:lpstr>Calibri</vt:lpstr>
      <vt:lpstr>方正兰亭超细黑简体</vt:lpstr>
      <vt:lpstr>幼圆</vt:lpstr>
      <vt:lpstr>新宋体</vt:lpstr>
      <vt:lpstr>Office 主题</vt:lpstr>
      <vt:lpstr>Equation.KSEE3</vt:lpstr>
      <vt:lpstr>PowerPoint 演示文稿</vt:lpstr>
      <vt:lpstr>PowerPoint 演示文稿</vt:lpstr>
      <vt:lpstr>PowerPoint 演示文稿</vt:lpstr>
      <vt:lpstr>PowerPoint 演示文稿</vt:lpstr>
      <vt:lpstr>北冥有鱼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1.自读课文，纠正字音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现实意义：</vt:lpstr>
      <vt:lpstr>PowerPoint 演示文稿</vt:lpstr>
      <vt:lpstr>写作特色：</vt:lpstr>
    </vt:vector>
  </TitlesOfParts>
  <Company> </Company>
  <LinksUpToDate>false</LinksUpToDate>
  <SharedDoc>false</SharedDoc>
  <HyperlinksChanged>false</HyperlinksChanged>
  <AppVersion>14.0000</AppVersion>
  <Manager> 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 </dc:creator>
  <cp:keywords> </cp:keywords>
  <dc:description> </dc:description>
  <dc:subject> </dc:subject>
  <cp:category> </cp:category>
  <cp:lastModifiedBy>Administrator</cp:lastModifiedBy>
  <cp:revision>47</cp:revision>
  <dcterms:created xsi:type="dcterms:W3CDTF">2015-04-20T07:22:00Z</dcterms:created>
  <dcterms:modified xsi:type="dcterms:W3CDTF">2018-05-27T12:32:52Z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