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318" r:id="rId4"/>
    <p:sldId id="319" r:id="rId5"/>
    <p:sldId id="261" r:id="rId6"/>
    <p:sldId id="262" r:id="rId7"/>
    <p:sldId id="320" r:id="rId8"/>
    <p:sldId id="271" r:id="rId9"/>
    <p:sldId id="263" r:id="rId10"/>
    <p:sldId id="322" r:id="rId11"/>
    <p:sldId id="321" r:id="rId12"/>
    <p:sldId id="324" r:id="rId13"/>
    <p:sldId id="274" r:id="rId14"/>
    <p:sldId id="309" r:id="rId16"/>
    <p:sldId id="341" r:id="rId17"/>
    <p:sldId id="266" r:id="rId18"/>
    <p:sldId id="343" r:id="rId19"/>
    <p:sldId id="268" r:id="rId20"/>
    <p:sldId id="284" r:id="rId21"/>
    <p:sldId id="267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034"/>
        <p:guide pos="27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7" Type="http://schemas.openxmlformats.org/officeDocument/2006/relationships/theme" Target="../theme/theme1.xml"/><Relationship Id="rId36" Type="http://schemas.openxmlformats.org/officeDocument/2006/relationships/tags" Target="../tags/tag61.xml"/><Relationship Id="rId35" Type="http://schemas.openxmlformats.org/officeDocument/2006/relationships/tags" Target="../tags/tag60.xml"/><Relationship Id="rId34" Type="http://schemas.openxmlformats.org/officeDocument/2006/relationships/tags" Target="../tags/tag59.xml"/><Relationship Id="rId33" Type="http://schemas.openxmlformats.org/officeDocument/2006/relationships/tags" Target="../tags/tag58.xml"/><Relationship Id="rId32" Type="http://schemas.openxmlformats.org/officeDocument/2006/relationships/tags" Target="../tags/tag57.xml"/><Relationship Id="rId31" Type="http://schemas.openxmlformats.org/officeDocument/2006/relationships/tags" Target="../tags/tag56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5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4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6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image" Target="../media/image3.png"/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3.png"/><Relationship Id="rId1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4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19968;&#21333;&#20803;\3.&#23433;&#22622;&#33136;&#40723;\&#38899;&#39057;\&#12298;&#23433;&#22622;&#33136;&#40723;&#12299;&#35838;&#25991;&#26391;&#35835;&#32032;&#26448;&#65288;MP3&#65289;.mp3" TargetMode="Externa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581525" y="2082165"/>
            <a:ext cx="4502785" cy="69215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en-US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  塞  腰  鼓</a:t>
            </a:r>
            <a:endParaRPr lang="zh-CN" altLang="en-US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85038" y="3041333"/>
            <a:ext cx="1407795" cy="7308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刘成章</a:t>
            </a:r>
            <a:endParaRPr lang="zh-CN" altLang="en-US" sz="3200" b="1" dirty="0">
              <a:solidFill>
                <a:srgbClr val="AC411D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428683" y="1384618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第一单元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  <p:bldP spid="5" grpId="2"/>
      <p:bldP spid="6" grpId="2"/>
      <p:bldP spid="5" grpId="3"/>
      <p:bldP spid="6" grpId="3"/>
      <p:bldP spid="5" grpId="4"/>
      <p:bldP spid="6" grpId="4"/>
      <p:bldP spid="5" grpId="5"/>
      <p:bldP spid="6" grpId="5"/>
      <p:bldP spid="5" grpId="6"/>
      <p:bldP spid="6" grpId="6"/>
      <p:bldP spid="5" grpId="7"/>
      <p:bldP spid="6" grpId="7"/>
      <p:bldP spid="5" grpId="8"/>
      <p:bldP spid="6" grpId="8"/>
      <p:bldP spid="5" grpId="9" bldLvl="0" animBg="1"/>
      <p:bldP spid="6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12289"/>
          <p:cNvSpPr txBox="1"/>
          <p:nvPr/>
        </p:nvSpPr>
        <p:spPr>
          <a:xfrm>
            <a:off x="127000" y="2811780"/>
            <a:ext cx="1013460" cy="28352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5400">
                <a:solidFill>
                  <a:srgbClr val="37C945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安塞腰鼓</a:t>
            </a:r>
            <a:endParaRPr lang="zh-CN" altLang="en-US" sz="5400">
              <a:solidFill>
                <a:srgbClr val="37C945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2164080" y="1861185"/>
            <a:ext cx="48152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打鼓前1-4:（ 　　）的腰鼓      </a:t>
            </a:r>
            <a:r>
              <a:rPr lang="zh-CN" altLang="en-US" sz="36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      </a:t>
            </a:r>
            <a:endParaRPr lang="zh-CN" altLang="en-US" sz="3600"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2098040" y="2506345"/>
            <a:ext cx="49479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dirty="0">
                <a:latin typeface="方正楷体简体" panose="03000509000000000000" pitchFamily="2" charset="-122"/>
                <a:ea typeface="方正楷体简体" panose="03000509000000000000" pitchFamily="2" charset="-122"/>
              </a:rPr>
              <a:t> </a:t>
            </a:r>
            <a:r>
              <a:rPr lang="zh-CN" altLang="en-US" sz="28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打鼓中5-27:（   　  ）的腰鼓</a:t>
            </a:r>
            <a:endParaRPr lang="zh-CN" altLang="en-US" sz="2800"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2846705" y="3244850"/>
            <a:ext cx="4343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5-13：宏伟的场面</a:t>
            </a:r>
            <a:endParaRPr lang="zh-CN" altLang="en-US" sz="2800"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2720340" y="3766820"/>
            <a:ext cx="4876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14-17：雄壮的（ 　　）</a:t>
            </a:r>
            <a:endParaRPr lang="zh-CN" altLang="en-US" sz="2800"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295" name="文本框 12294"/>
          <p:cNvSpPr txBox="1"/>
          <p:nvPr/>
        </p:nvSpPr>
        <p:spPr>
          <a:xfrm>
            <a:off x="2720340" y="4418330"/>
            <a:ext cx="4953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18-22：击鼓的（ 　　）</a:t>
            </a:r>
            <a:endParaRPr lang="zh-CN" altLang="en-US" sz="2800"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296" name="文本框 12295"/>
          <p:cNvSpPr txBox="1"/>
          <p:nvPr/>
        </p:nvSpPr>
        <p:spPr>
          <a:xfrm>
            <a:off x="2796540" y="5125085"/>
            <a:ext cx="480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23-27</a:t>
            </a:r>
            <a:r>
              <a:rPr lang="zh-CN" altLang="en-US" sz="2800">
                <a:latin typeface="方正楷体简体" panose="03000509000000000000" pitchFamily="2" charset="-122"/>
                <a:ea typeface="方正楷体简体" panose="03000509000000000000" pitchFamily="2" charset="-122"/>
                <a:sym typeface="Wingdings" panose="05000000000000000000" pitchFamily="2" charset="2"/>
              </a:rPr>
              <a:t>：奇丽的（        ）</a:t>
            </a:r>
            <a:endParaRPr lang="zh-CN" altLang="en-US" sz="2800"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297" name="文本框 12296"/>
          <p:cNvSpPr txBox="1"/>
          <p:nvPr/>
        </p:nvSpPr>
        <p:spPr>
          <a:xfrm>
            <a:off x="1779905" y="5962650"/>
            <a:ext cx="7162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 </a:t>
            </a:r>
            <a:r>
              <a:rPr lang="zh-CN" altLang="en-US" sz="28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打鼓后</a:t>
            </a:r>
            <a:r>
              <a:rPr lang="en-US" altLang="zh-CN" sz="28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28-30</a:t>
            </a:r>
            <a:r>
              <a:rPr lang="zh-CN" altLang="en-US" sz="28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：（ </a:t>
            </a:r>
            <a:r>
              <a:rPr lang="zh-CN" altLang="en-US" sz="2800">
                <a:solidFill>
                  <a:srgbClr val="FF66FF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　　</a:t>
            </a:r>
            <a:r>
              <a:rPr lang="zh-CN" altLang="en-US" sz="28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）的腰鼓</a:t>
            </a:r>
            <a:r>
              <a:rPr lang="zh-CN" altLang="en-US" sz="36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　</a:t>
            </a:r>
            <a:r>
              <a:rPr lang="zh-CN" altLang="en-US" sz="3600" u="sng">
                <a:latin typeface="方正楷体简体" panose="03000509000000000000" pitchFamily="2" charset="-122"/>
                <a:ea typeface="方正楷体简体" panose="03000509000000000000" pitchFamily="2" charset="-122"/>
              </a:rPr>
              <a:t>       </a:t>
            </a:r>
            <a:r>
              <a:rPr lang="zh-CN" altLang="en-US" sz="3600">
                <a:latin typeface="方正楷体简体" panose="03000509000000000000" pitchFamily="2" charset="-122"/>
                <a:ea typeface="方正楷体简体" panose="03000509000000000000" pitchFamily="2" charset="-122"/>
              </a:rPr>
              <a:t> </a:t>
            </a:r>
            <a:endParaRPr lang="zh-CN" altLang="en-US" sz="3600"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298" name="左大括号 12297"/>
          <p:cNvSpPr/>
          <p:nvPr/>
        </p:nvSpPr>
        <p:spPr>
          <a:xfrm>
            <a:off x="1193800" y="2112010"/>
            <a:ext cx="586105" cy="4234815"/>
          </a:xfrm>
          <a:prstGeom prst="leftBrace">
            <a:avLst>
              <a:gd name="adj1" fmla="val 61458"/>
              <a:gd name="adj2" fmla="val 47704"/>
            </a:avLst>
          </a:prstGeom>
          <a:noFill/>
          <a:ln w="635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9" name="左大括号 12298"/>
          <p:cNvSpPr/>
          <p:nvPr/>
        </p:nvSpPr>
        <p:spPr>
          <a:xfrm>
            <a:off x="2243455" y="3388360"/>
            <a:ext cx="234950" cy="2127250"/>
          </a:xfrm>
          <a:prstGeom prst="leftBrace">
            <a:avLst>
              <a:gd name="adj1" fmla="val 64583"/>
              <a:gd name="adj2" fmla="val 50875"/>
            </a:avLst>
          </a:prstGeom>
          <a:noFill/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0" name="文本框 12299"/>
          <p:cNvSpPr txBox="1"/>
          <p:nvPr/>
        </p:nvSpPr>
        <p:spPr>
          <a:xfrm>
            <a:off x="4246245" y="1922780"/>
            <a:ext cx="11734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solidFill>
                  <a:srgbClr val="37C945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安静</a:t>
            </a:r>
            <a:endParaRPr lang="zh-CN" altLang="en-US" sz="2800">
              <a:solidFill>
                <a:srgbClr val="37C945"/>
              </a:solidFill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301" name="文本框 12300"/>
          <p:cNvSpPr txBox="1"/>
          <p:nvPr/>
        </p:nvSpPr>
        <p:spPr>
          <a:xfrm>
            <a:off x="4580890" y="2629535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solidFill>
                  <a:srgbClr val="37C945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激昂</a:t>
            </a:r>
            <a:endParaRPr lang="zh-CN" altLang="en-US" sz="4000">
              <a:solidFill>
                <a:srgbClr val="37C945"/>
              </a:solidFill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302" name="文本框 12301"/>
          <p:cNvSpPr txBox="1"/>
          <p:nvPr/>
        </p:nvSpPr>
        <p:spPr>
          <a:xfrm>
            <a:off x="5489575" y="3766820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solidFill>
                  <a:srgbClr val="37C945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响声</a:t>
            </a:r>
            <a:endParaRPr lang="zh-CN" altLang="en-US" sz="4000">
              <a:solidFill>
                <a:srgbClr val="37C945"/>
              </a:solidFill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303" name="文本框 12302"/>
          <p:cNvSpPr txBox="1"/>
          <p:nvPr/>
        </p:nvSpPr>
        <p:spPr>
          <a:xfrm>
            <a:off x="5489575" y="441833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solidFill>
                  <a:srgbClr val="37C945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后生</a:t>
            </a:r>
            <a:endParaRPr lang="zh-CN" altLang="en-US" sz="2800">
              <a:solidFill>
                <a:srgbClr val="37C945"/>
              </a:solidFill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304" name="文本框 12303"/>
          <p:cNvSpPr txBox="1"/>
          <p:nvPr/>
        </p:nvSpPr>
        <p:spPr>
          <a:xfrm>
            <a:off x="4726305" y="6085840"/>
            <a:ext cx="941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solidFill>
                  <a:srgbClr val="37C945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寂静</a:t>
            </a:r>
            <a:endParaRPr lang="zh-CN" altLang="en-US" sz="4000">
              <a:solidFill>
                <a:srgbClr val="37C945"/>
              </a:solidFill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12305" name="文本框 12304"/>
          <p:cNvSpPr txBox="1"/>
          <p:nvPr/>
        </p:nvSpPr>
        <p:spPr>
          <a:xfrm>
            <a:off x="5531485" y="5125085"/>
            <a:ext cx="1447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solidFill>
                  <a:srgbClr val="37C945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舞姿</a:t>
            </a:r>
            <a:endParaRPr lang="zh-CN" altLang="en-US" sz="4000">
              <a:solidFill>
                <a:srgbClr val="37C945"/>
              </a:solidFill>
              <a:latin typeface="方正楷体简体" panose="03000509000000000000" pitchFamily="2" charset="-122"/>
              <a:ea typeface="方正楷体简体" panose="03000509000000000000" pitchFamily="2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126695" y="1498148"/>
            <a:ext cx="2719692" cy="563697"/>
          </a:xfrm>
          <a:custGeom>
            <a:avLst/>
            <a:gdLst>
              <a:gd name="connsiteX0" fmla="*/ 0 w 2969523"/>
              <a:gd name="connsiteY0" fmla="*/ 743759 h 800909"/>
              <a:gd name="connsiteX1" fmla="*/ 704850 w 2969523"/>
              <a:gd name="connsiteY1" fmla="*/ 800909 h 800909"/>
              <a:gd name="connsiteX2" fmla="*/ 2228850 w 2969523"/>
              <a:gd name="connsiteY2" fmla="*/ 743759 h 800909"/>
              <a:gd name="connsiteX3" fmla="*/ 2876550 w 2969523"/>
              <a:gd name="connsiteY3" fmla="*/ 515159 h 800909"/>
              <a:gd name="connsiteX4" fmla="*/ 2933700 w 2969523"/>
              <a:gd name="connsiteY4" fmla="*/ 286559 h 800909"/>
              <a:gd name="connsiteX5" fmla="*/ 2571750 w 2969523"/>
              <a:gd name="connsiteY5" fmla="*/ 809 h 800909"/>
              <a:gd name="connsiteX6" fmla="*/ 590550 w 2969523"/>
              <a:gd name="connsiteY6" fmla="*/ 210359 h 800909"/>
              <a:gd name="connsiteX7" fmla="*/ 38100 w 2969523"/>
              <a:gd name="connsiteY7" fmla="*/ 496109 h 800909"/>
              <a:gd name="connsiteX8" fmla="*/ 114300 w 2969523"/>
              <a:gd name="connsiteY8" fmla="*/ 781859 h 800909"/>
              <a:gd name="connsiteX0-1" fmla="*/ 0 w 3033023"/>
              <a:gd name="connsiteY0-2" fmla="*/ 743759 h 800909"/>
              <a:gd name="connsiteX1-3" fmla="*/ 768350 w 3033023"/>
              <a:gd name="connsiteY1-4" fmla="*/ 800909 h 800909"/>
              <a:gd name="connsiteX2-5" fmla="*/ 2292350 w 3033023"/>
              <a:gd name="connsiteY2-6" fmla="*/ 743759 h 800909"/>
              <a:gd name="connsiteX3-7" fmla="*/ 2940050 w 3033023"/>
              <a:gd name="connsiteY3-8" fmla="*/ 515159 h 800909"/>
              <a:gd name="connsiteX4-9" fmla="*/ 2997200 w 3033023"/>
              <a:gd name="connsiteY4-10" fmla="*/ 286559 h 800909"/>
              <a:gd name="connsiteX5-11" fmla="*/ 2635250 w 3033023"/>
              <a:gd name="connsiteY5-12" fmla="*/ 809 h 800909"/>
              <a:gd name="connsiteX6-13" fmla="*/ 654050 w 3033023"/>
              <a:gd name="connsiteY6-14" fmla="*/ 210359 h 800909"/>
              <a:gd name="connsiteX7-15" fmla="*/ 101600 w 3033023"/>
              <a:gd name="connsiteY7-16" fmla="*/ 496109 h 800909"/>
              <a:gd name="connsiteX8-17" fmla="*/ 177800 w 3033023"/>
              <a:gd name="connsiteY8-18" fmla="*/ 781859 h 800909"/>
              <a:gd name="connsiteX0-19" fmla="*/ 0 w 3033023"/>
              <a:gd name="connsiteY0-20" fmla="*/ 743759 h 800909"/>
              <a:gd name="connsiteX1-21" fmla="*/ 768350 w 3033023"/>
              <a:gd name="connsiteY1-22" fmla="*/ 800909 h 800909"/>
              <a:gd name="connsiteX2-23" fmla="*/ 2292350 w 3033023"/>
              <a:gd name="connsiteY2-24" fmla="*/ 743759 h 800909"/>
              <a:gd name="connsiteX3-25" fmla="*/ 2940050 w 3033023"/>
              <a:gd name="connsiteY3-26" fmla="*/ 515159 h 800909"/>
              <a:gd name="connsiteX4-27" fmla="*/ 2997200 w 3033023"/>
              <a:gd name="connsiteY4-28" fmla="*/ 286559 h 800909"/>
              <a:gd name="connsiteX5-29" fmla="*/ 2635250 w 3033023"/>
              <a:gd name="connsiteY5-30" fmla="*/ 809 h 800909"/>
              <a:gd name="connsiteX6-31" fmla="*/ 654050 w 3033023"/>
              <a:gd name="connsiteY6-32" fmla="*/ 210359 h 800909"/>
              <a:gd name="connsiteX7-33" fmla="*/ 101600 w 3033023"/>
              <a:gd name="connsiteY7-34" fmla="*/ 496109 h 800909"/>
              <a:gd name="connsiteX8-35" fmla="*/ 254000 w 3033023"/>
              <a:gd name="connsiteY8-36" fmla="*/ 704777 h 800909"/>
              <a:gd name="connsiteX0-37" fmla="*/ 0 w 3033023"/>
              <a:gd name="connsiteY0-38" fmla="*/ 743759 h 800909"/>
              <a:gd name="connsiteX1-39" fmla="*/ 768350 w 3033023"/>
              <a:gd name="connsiteY1-40" fmla="*/ 800909 h 800909"/>
              <a:gd name="connsiteX2-41" fmla="*/ 2292350 w 3033023"/>
              <a:gd name="connsiteY2-42" fmla="*/ 743759 h 800909"/>
              <a:gd name="connsiteX3-43" fmla="*/ 2940050 w 3033023"/>
              <a:gd name="connsiteY3-44" fmla="*/ 515159 h 800909"/>
              <a:gd name="connsiteX4-45" fmla="*/ 2997200 w 3033023"/>
              <a:gd name="connsiteY4-46" fmla="*/ 286559 h 800909"/>
              <a:gd name="connsiteX5-47" fmla="*/ 2635250 w 3033023"/>
              <a:gd name="connsiteY5-48" fmla="*/ 809 h 800909"/>
              <a:gd name="connsiteX6-49" fmla="*/ 654050 w 3033023"/>
              <a:gd name="connsiteY6-50" fmla="*/ 210359 h 800909"/>
              <a:gd name="connsiteX7-51" fmla="*/ 101600 w 3033023"/>
              <a:gd name="connsiteY7-52" fmla="*/ 496109 h 800909"/>
              <a:gd name="connsiteX8-53" fmla="*/ 349250 w 3033023"/>
              <a:gd name="connsiteY8-54" fmla="*/ 751026 h 800909"/>
              <a:gd name="connsiteX0-55" fmla="*/ 0 w 3033023"/>
              <a:gd name="connsiteY0-56" fmla="*/ 743759 h 800909"/>
              <a:gd name="connsiteX1-57" fmla="*/ 768350 w 3033023"/>
              <a:gd name="connsiteY1-58" fmla="*/ 800909 h 800909"/>
              <a:gd name="connsiteX2-59" fmla="*/ 2292350 w 3033023"/>
              <a:gd name="connsiteY2-60" fmla="*/ 743759 h 800909"/>
              <a:gd name="connsiteX3-61" fmla="*/ 2940050 w 3033023"/>
              <a:gd name="connsiteY3-62" fmla="*/ 515159 h 800909"/>
              <a:gd name="connsiteX4-63" fmla="*/ 2997200 w 3033023"/>
              <a:gd name="connsiteY4-64" fmla="*/ 286559 h 800909"/>
              <a:gd name="connsiteX5-65" fmla="*/ 2635250 w 3033023"/>
              <a:gd name="connsiteY5-66" fmla="*/ 809 h 800909"/>
              <a:gd name="connsiteX6-67" fmla="*/ 654050 w 3033023"/>
              <a:gd name="connsiteY6-68" fmla="*/ 210359 h 800909"/>
              <a:gd name="connsiteX7-69" fmla="*/ 101600 w 3033023"/>
              <a:gd name="connsiteY7-70" fmla="*/ 496109 h 800909"/>
              <a:gd name="connsiteX8-71" fmla="*/ 349250 w 3033023"/>
              <a:gd name="connsiteY8-72" fmla="*/ 751026 h 800909"/>
              <a:gd name="connsiteX0-73" fmla="*/ 0 w 3033023"/>
              <a:gd name="connsiteY0-74" fmla="*/ 743759 h 800909"/>
              <a:gd name="connsiteX1-75" fmla="*/ 768350 w 3033023"/>
              <a:gd name="connsiteY1-76" fmla="*/ 800909 h 800909"/>
              <a:gd name="connsiteX2-77" fmla="*/ 2292350 w 3033023"/>
              <a:gd name="connsiteY2-78" fmla="*/ 743759 h 800909"/>
              <a:gd name="connsiteX3-79" fmla="*/ 2940050 w 3033023"/>
              <a:gd name="connsiteY3-80" fmla="*/ 515159 h 800909"/>
              <a:gd name="connsiteX4-81" fmla="*/ 2997200 w 3033023"/>
              <a:gd name="connsiteY4-82" fmla="*/ 286559 h 800909"/>
              <a:gd name="connsiteX5-83" fmla="*/ 2635250 w 3033023"/>
              <a:gd name="connsiteY5-84" fmla="*/ 809 h 800909"/>
              <a:gd name="connsiteX6-85" fmla="*/ 654050 w 3033023"/>
              <a:gd name="connsiteY6-86" fmla="*/ 210359 h 800909"/>
              <a:gd name="connsiteX7-87" fmla="*/ 101600 w 3033023"/>
              <a:gd name="connsiteY7-88" fmla="*/ 496109 h 800909"/>
              <a:gd name="connsiteX8-89" fmla="*/ 349250 w 3033023"/>
              <a:gd name="connsiteY8-90" fmla="*/ 751026 h 800909"/>
              <a:gd name="connsiteX0-91" fmla="*/ 0 w 3247335"/>
              <a:gd name="connsiteY0-92" fmla="*/ 736529 h 800997"/>
              <a:gd name="connsiteX1-93" fmla="*/ 982662 w 3247335"/>
              <a:gd name="connsiteY1-94" fmla="*/ 800909 h 800997"/>
              <a:gd name="connsiteX2-95" fmla="*/ 2506662 w 3247335"/>
              <a:gd name="connsiteY2-96" fmla="*/ 743759 h 800997"/>
              <a:gd name="connsiteX3-97" fmla="*/ 3154362 w 3247335"/>
              <a:gd name="connsiteY3-98" fmla="*/ 515159 h 800997"/>
              <a:gd name="connsiteX4-99" fmla="*/ 3211512 w 3247335"/>
              <a:gd name="connsiteY4-100" fmla="*/ 286559 h 800997"/>
              <a:gd name="connsiteX5-101" fmla="*/ 2849562 w 3247335"/>
              <a:gd name="connsiteY5-102" fmla="*/ 809 h 800997"/>
              <a:gd name="connsiteX6-103" fmla="*/ 868362 w 3247335"/>
              <a:gd name="connsiteY6-104" fmla="*/ 210359 h 800997"/>
              <a:gd name="connsiteX7-105" fmla="*/ 315912 w 3247335"/>
              <a:gd name="connsiteY7-106" fmla="*/ 496109 h 800997"/>
              <a:gd name="connsiteX8-107" fmla="*/ 563562 w 3247335"/>
              <a:gd name="connsiteY8-108" fmla="*/ 751026 h 800997"/>
              <a:gd name="connsiteX0-109" fmla="*/ 0 w 3247335"/>
              <a:gd name="connsiteY0-110" fmla="*/ 736529 h 815129"/>
              <a:gd name="connsiteX1-111" fmla="*/ 982662 w 3247335"/>
              <a:gd name="connsiteY1-112" fmla="*/ 800909 h 815129"/>
              <a:gd name="connsiteX2-113" fmla="*/ 2506662 w 3247335"/>
              <a:gd name="connsiteY2-114" fmla="*/ 743759 h 815129"/>
              <a:gd name="connsiteX3-115" fmla="*/ 3154362 w 3247335"/>
              <a:gd name="connsiteY3-116" fmla="*/ 515159 h 815129"/>
              <a:gd name="connsiteX4-117" fmla="*/ 3211512 w 3247335"/>
              <a:gd name="connsiteY4-118" fmla="*/ 286559 h 815129"/>
              <a:gd name="connsiteX5-119" fmla="*/ 2849562 w 3247335"/>
              <a:gd name="connsiteY5-120" fmla="*/ 809 h 815129"/>
              <a:gd name="connsiteX6-121" fmla="*/ 868362 w 3247335"/>
              <a:gd name="connsiteY6-122" fmla="*/ 210359 h 815129"/>
              <a:gd name="connsiteX7-123" fmla="*/ 315912 w 3247335"/>
              <a:gd name="connsiteY7-124" fmla="*/ 496109 h 815129"/>
              <a:gd name="connsiteX8-125" fmla="*/ 563562 w 3247335"/>
              <a:gd name="connsiteY8-126" fmla="*/ 751026 h 815129"/>
              <a:gd name="connsiteX0-127" fmla="*/ 0 w 3260035"/>
              <a:gd name="connsiteY0-128" fmla="*/ 688338 h 803190"/>
              <a:gd name="connsiteX1-129" fmla="*/ 995362 w 3260035"/>
              <a:gd name="connsiteY1-130" fmla="*/ 800909 h 803190"/>
              <a:gd name="connsiteX2-131" fmla="*/ 2519362 w 3260035"/>
              <a:gd name="connsiteY2-132" fmla="*/ 743759 h 803190"/>
              <a:gd name="connsiteX3-133" fmla="*/ 3167062 w 3260035"/>
              <a:gd name="connsiteY3-134" fmla="*/ 515159 h 803190"/>
              <a:gd name="connsiteX4-135" fmla="*/ 3224212 w 3260035"/>
              <a:gd name="connsiteY4-136" fmla="*/ 286559 h 803190"/>
              <a:gd name="connsiteX5-137" fmla="*/ 2862262 w 3260035"/>
              <a:gd name="connsiteY5-138" fmla="*/ 809 h 803190"/>
              <a:gd name="connsiteX6-139" fmla="*/ 881062 w 3260035"/>
              <a:gd name="connsiteY6-140" fmla="*/ 210359 h 803190"/>
              <a:gd name="connsiteX7-141" fmla="*/ 328612 w 3260035"/>
              <a:gd name="connsiteY7-142" fmla="*/ 496109 h 803190"/>
              <a:gd name="connsiteX8-143" fmla="*/ 576262 w 3260035"/>
              <a:gd name="connsiteY8-144" fmla="*/ 751026 h 803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260035" h="803190">
                <a:moveTo>
                  <a:pt x="0" y="688338"/>
                </a:moveTo>
                <a:cubicBezTo>
                  <a:pt x="179387" y="813294"/>
                  <a:pt x="575468" y="791672"/>
                  <a:pt x="995362" y="800909"/>
                </a:cubicBezTo>
                <a:cubicBezTo>
                  <a:pt x="1415256" y="810146"/>
                  <a:pt x="2157412" y="791384"/>
                  <a:pt x="2519362" y="743759"/>
                </a:cubicBezTo>
                <a:cubicBezTo>
                  <a:pt x="2881312" y="696134"/>
                  <a:pt x="3049587" y="591359"/>
                  <a:pt x="3167062" y="515159"/>
                </a:cubicBezTo>
                <a:cubicBezTo>
                  <a:pt x="3284537" y="438959"/>
                  <a:pt x="3275012" y="372284"/>
                  <a:pt x="3224212" y="286559"/>
                </a:cubicBezTo>
                <a:cubicBezTo>
                  <a:pt x="3173412" y="200834"/>
                  <a:pt x="3252787" y="13509"/>
                  <a:pt x="2862262" y="809"/>
                </a:cubicBezTo>
                <a:cubicBezTo>
                  <a:pt x="2471737" y="-11891"/>
                  <a:pt x="1303337" y="127809"/>
                  <a:pt x="881062" y="210359"/>
                </a:cubicBezTo>
                <a:cubicBezTo>
                  <a:pt x="458787" y="292909"/>
                  <a:pt x="398462" y="321207"/>
                  <a:pt x="328612" y="496109"/>
                </a:cubicBezTo>
                <a:cubicBezTo>
                  <a:pt x="258762" y="671011"/>
                  <a:pt x="528637" y="703401"/>
                  <a:pt x="576262" y="751026"/>
                </a:cubicBezTo>
              </a:path>
            </a:pathLst>
          </a:custGeom>
          <a:solidFill>
            <a:srgbClr val="81C65A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tIns="108000" anchor="ctr">
            <a:scene3d>
              <a:camera prst="orthographicFront">
                <a:rot lat="0" lon="0" rev="180000"/>
              </a:camera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理清思路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1" grpId="0"/>
      <p:bldP spid="12302" grpId="0"/>
      <p:bldP spid="12303" grpId="0"/>
      <p:bldP spid="12304" grpId="0"/>
      <p:bldP spid="12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3"/>
          <p:cNvSpPr/>
          <p:nvPr/>
        </p:nvSpPr>
        <p:spPr>
          <a:xfrm>
            <a:off x="521653" y="1585278"/>
            <a:ext cx="8458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9966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朗读课文，体会全文语速、语调的变化。</a:t>
            </a:r>
            <a:endParaRPr lang="zh-CN" altLang="en-US" sz="3600" dirty="0">
              <a:solidFill>
                <a:srgbClr val="000000"/>
              </a:solidFill>
              <a:latin typeface="黑体" panose="02010609060101010101" charset="-122"/>
            </a:endParaRPr>
          </a:p>
        </p:txBody>
      </p:sp>
      <p:sp>
        <p:nvSpPr>
          <p:cNvPr id="21507" name="Text Box 4"/>
          <p:cNvSpPr txBox="1"/>
          <p:nvPr/>
        </p:nvSpPr>
        <p:spPr>
          <a:xfrm>
            <a:off x="395605" y="2133600"/>
            <a:ext cx="7390130" cy="970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1-4自然段： </a:t>
            </a: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charset="-122"/>
              </a:rPr>
              <a:t>语速较慢，语调沉稳有力，表现腰鼓表演前安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charset="-122"/>
              </a:rPr>
              <a:t>               静中蓄积力量的特点。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1508" name="Text Box 5"/>
          <p:cNvSpPr txBox="1"/>
          <p:nvPr/>
        </p:nvSpPr>
        <p:spPr>
          <a:xfrm>
            <a:off x="321945" y="3209290"/>
            <a:ext cx="7390130" cy="970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5-27自然段：</a:t>
            </a: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charset="-122"/>
              </a:rPr>
              <a:t>语速较快，语调高昂激越，表现腰鼓表演的欢快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charset="-122"/>
              </a:rPr>
              <a:t>               火爆、热烈的特点。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1509" name="Text Box 6"/>
          <p:cNvSpPr txBox="1"/>
          <p:nvPr/>
        </p:nvSpPr>
        <p:spPr>
          <a:xfrm>
            <a:off x="321945" y="4326890"/>
            <a:ext cx="7230110" cy="970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28—30自然段：</a:t>
            </a: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charset="-122"/>
              </a:rPr>
              <a:t>语速较舒缓，语调轻柔，表现腰鼓表演结束 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charset="-122"/>
            </a:endParaRPr>
          </a:p>
          <a:p>
            <a:pPr algn="l">
              <a:lnSpc>
                <a:spcPct val="13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charset="-122"/>
              </a:rPr>
              <a:t>                 后场面寂静的特点。 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" name="日期占位符 1"/>
          <p:cNvSpPr/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52119"/>
            <a:ext cx="1477010" cy="772136"/>
            <a:chOff x="1309009" y="2422670"/>
            <a:chExt cx="889080" cy="772001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317500" y="1477010"/>
            <a:ext cx="73533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1．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在“容不得束缚，容不得羁绊，容不得闭塞。是挣脱了、冲破了、撞开了的那么一股劲”中是什么“束缚”、“羁绊”、“闭塞”了那么一股？“那一股劲”要“挣脱”、“冲破”、“撞开”什么？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349885" y="4298950"/>
            <a:ext cx="7411085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2．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作者写腰鼓的响声，为什么要写“山崖蓦然变成牛皮鼓面了”，和“观众的心也蓦然变成牛皮鼓面”？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7416" name="Text Box 8"/>
          <p:cNvSpPr txBox="1"/>
          <p:nvPr/>
        </p:nvSpPr>
        <p:spPr>
          <a:xfrm>
            <a:off x="186690" y="2952115"/>
            <a:ext cx="7456805" cy="13468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“那么一股劲”要打破人们身上层层坚硬的外壳，让生命宣泄在天地间，让人“遗落一切冗杂”，“痛快了山河、蓬勃了想象力”，使人明白，人之所以为人，生命之所以为生命。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392430" y="5353685"/>
            <a:ext cx="72510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000" dirty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这是用环境和观众的感受来烘托鼓声，使鼓和周围的环境融为了一体。更能表现腰鼓的震慑力。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2" name="Text Box 4"/>
          <p:cNvSpPr txBox="1"/>
          <p:nvPr/>
        </p:nvSpPr>
        <p:spPr>
          <a:xfrm>
            <a:off x="211455" y="1711960"/>
            <a:ext cx="75819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“它使你惊异于那农民衣着包裹的躯体，那消化着红豆角角老南瓜的躯体，居然可以放出那么磅礴的能量！”过着贫困生活的农民，哪里来得那么强大的力量？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362585" y="3016250"/>
            <a:ext cx="680085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sz="2000" dirty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 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他们有着自然、健康的生命，是原始的、未经人工雕饰的，没有半点污染的，不搀杂任何杂质的，完完全全的生命，这是他们力量的源泉。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1455" y="4287520"/>
            <a:ext cx="680085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为什么说“只有你（黄土高原）才能承受如此惊心动魄的搏击”，而“多水的江南是易碎的玻璃”，“打不得这样的腰鼓”？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7" name="Text Box 9"/>
          <p:cNvSpPr txBox="1"/>
          <p:nvPr/>
        </p:nvSpPr>
        <p:spPr>
          <a:xfrm>
            <a:off x="327660" y="1786890"/>
            <a:ext cx="69526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sz="2000" dirty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 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对比，突出黄土高原造就的安塞腰鼓的阳刚之气，好比是一孔武有力的汉子；厚土蕴藏着原始的生命，积蓄着骚动的力量;江南则像一位温柔秀美的女子，柔情似水，含蓄灵秀，令人陶醉更多地表现柔媚的风格。腰鼓则是给人鼓舞和震撼。</a:t>
            </a:r>
            <a:endParaRPr sz="2000" dirty="0">
              <a:solidFill>
                <a:srgbClr val="00B0F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7660" y="3540125"/>
            <a:ext cx="757237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5.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文章最后“耳畔是一声渺远的鸡啼”有什么作用？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7660" y="4305935"/>
            <a:ext cx="70358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当鼓声停止时后，人们仍沉浸在激情中，好像炽热后的沉寂，这时以“鸡啼”来反衬寂静。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48945" y="2135505"/>
            <a:ext cx="702183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模仿文中的排比句写一段话，描述晨跑、合唱或运动会时的场面。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695" y="3378200"/>
            <a:ext cx="380936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98307" name="文本占位符 98306"/>
          <p:cNvSpPr>
            <a:spLocks noGrp="1"/>
          </p:cNvSpPr>
          <p:nvPr/>
        </p:nvSpPr>
        <p:spPr>
          <a:xfrm>
            <a:off x="363220" y="2526030"/>
            <a:ext cx="7101840" cy="25311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舞蹈表演：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   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 音乐响起，是一段美妙的葫芦丝，忽高忽低，忽轻忽重，忽缓忽急，忽抑忽扬，忽顿忽挫，扣人心弦，动人心魄。盛装而出的舞者，腰鼓轻摇，柔臂轻舒，在彩霞般的灯光下翩翩起舞，宛如一位下凡的天仙，更似一尾开屏的孔雀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948690" y="1619250"/>
            <a:ext cx="2372360" cy="552450"/>
          </a:xfrm>
          <a:prstGeom prst="horizontalScrol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38630" y="1619250"/>
            <a:ext cx="7924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2"/>
                </a:solidFill>
                <a:latin typeface="文鼎中特廣告體" panose="02010609010101010101" charset="-120"/>
                <a:ea typeface="文鼎中特廣告體" panose="02010609010101010101" charset="-120"/>
              </a:rPr>
              <a:t>示例</a:t>
            </a:r>
            <a:endParaRPr lang="zh-CN" altLang="en-US" sz="2400" dirty="0" smtClean="0">
              <a:solidFill>
                <a:schemeClr val="bg2"/>
              </a:solidFill>
              <a:latin typeface="文鼎中特廣告體" panose="02010609010101010101" charset="-120"/>
              <a:ea typeface="文鼎中特廣告體" panose="0201060901010101010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95520" y="24957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319" name="文本占位符 13318"/>
          <p:cNvSpPr>
            <a:spLocks noGrp="1"/>
          </p:cNvSpPr>
          <p:nvPr/>
        </p:nvSpPr>
        <p:spPr>
          <a:xfrm>
            <a:off x="422275" y="2202815"/>
            <a:ext cx="7027545" cy="30975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eaLnBrk="0" hangingPunct="0"/>
            <a:r>
              <a:rPr lang="zh-CN" altLang="en-US" b="1" dirty="0">
                <a:solidFill>
                  <a:srgbClr val="F40000"/>
                </a:solidFill>
                <a:latin typeface="微软简楷体" charset="0"/>
                <a:ea typeface="微软简楷体" charset="0"/>
              </a:rPr>
              <a:t>排比：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营造了一种有力的气势，使语言形式与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0" indent="0" algn="l" eaLnBrk="0" hangingPunct="0"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        舞蹈内容相统一。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0" algn="l" eaLnBrk="0" hangingPunct="0"/>
            <a:r>
              <a:rPr lang="zh-CN" altLang="en-US" b="1" dirty="0">
                <a:solidFill>
                  <a:srgbClr val="F40000"/>
                </a:solidFill>
                <a:latin typeface="微软简楷体" charset="0"/>
                <a:ea typeface="微软简楷体" charset="0"/>
              </a:rPr>
              <a:t>反复：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使语言又了一种鼓的韵律，形成回环往 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0" indent="0" algn="l" eaLnBrk="0" hangingPunct="0"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        复的气势，增强语言的表现力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0" algn="l" eaLnBrk="0" hangingPunct="0"/>
            <a:r>
              <a:rPr lang="zh-CN" altLang="en-US" b="1" dirty="0">
                <a:solidFill>
                  <a:srgbClr val="F40000"/>
                </a:solidFill>
                <a:latin typeface="微软简楷体" charset="0"/>
                <a:ea typeface="微软简楷体" charset="0"/>
              </a:rPr>
              <a:t>短句：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有力地表现了不可遏制的生命力，读起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0" indent="0" algn="l" eaLnBrk="0" hangingPunct="0"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        来铿锵激昂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961255" y="27243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写作·特色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9699" name="Text Box 3"/>
          <p:cNvSpPr txBox="1"/>
          <p:nvPr/>
        </p:nvSpPr>
        <p:spPr>
          <a:xfrm>
            <a:off x="878205" y="2037080"/>
            <a:ext cx="673354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3200" b="1" dirty="0">
                <a:solidFill>
                  <a:srgbClr val="F40000"/>
                </a:solidFill>
                <a:latin typeface="微软简楷体" charset="0"/>
                <a:ea typeface="微软简楷体" charset="0"/>
              </a:rPr>
              <a:t>从用词方面说：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叠词、反义词的运用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eaLnBrk="0" hangingPunct="0"/>
            <a:b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</a:br>
            <a:r>
              <a:rPr lang="zh-CN" altLang="en-US" sz="3200" b="1" dirty="0">
                <a:solidFill>
                  <a:srgbClr val="F40000"/>
                </a:solidFill>
                <a:latin typeface="微软简楷体" charset="0"/>
                <a:ea typeface="微软简楷体" charset="0"/>
              </a:rPr>
              <a:t>从句式上说：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铿锵的短句、独词句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eaLnBrk="0" hangingPunct="0"/>
            <a:b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</a:br>
            <a:r>
              <a:rPr lang="zh-CN" altLang="en-US" sz="3200" b="1" dirty="0">
                <a:solidFill>
                  <a:srgbClr val="F40000"/>
                </a:solidFill>
                <a:latin typeface="微软简楷体" charset="0"/>
                <a:ea typeface="微软简楷体" charset="0"/>
              </a:rPr>
              <a:t>从修辞上说：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比喻、排比、反复有句内部、 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              句与句、段与段之间的排比 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eaLnBrk="0" hangingPunct="0"/>
            <a:b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</a:br>
            <a:r>
              <a:rPr lang="zh-CN" altLang="en-US" sz="3200" b="1" dirty="0">
                <a:solidFill>
                  <a:srgbClr val="F40000"/>
                </a:solidFill>
                <a:latin typeface="微软简楷体" charset="0"/>
                <a:ea typeface="微软简楷体" charset="0"/>
              </a:rPr>
              <a:t>从写法上说：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以静衬动，动静结合</a:t>
            </a:r>
            <a:endParaRPr lang="zh-CN" altLang="en-US" sz="3200" dirty="0">
              <a:latin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矩形 149505"/>
          <p:cNvSpPr/>
          <p:nvPr/>
        </p:nvSpPr>
        <p:spPr>
          <a:xfrm>
            <a:off x="118110" y="2586355"/>
            <a:ext cx="7499985" cy="2011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这是一篇描写抒情性散文，通过对安塞腰鼓的场面描写，歌颂了激荡的生命和磅礴的力量，这是生命和力量的宣泄，这是中华民族和黄土高原特有的一种文明、一种文化。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4" name="图片 74753" descr="腰鼓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255905" y="1567180"/>
            <a:ext cx="2633345" cy="2850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5" name="文本框 74754"/>
          <p:cNvSpPr txBox="1"/>
          <p:nvPr/>
        </p:nvSpPr>
        <p:spPr>
          <a:xfrm>
            <a:off x="5768340" y="2768600"/>
            <a:ext cx="12465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楷体_GB2312" panose="02010609030101010101" charset="-122"/>
              </a:rPr>
              <a:t>腰鼓</a:t>
            </a:r>
            <a:endParaRPr lang="zh-CN" altLang="en-US" sz="3600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74756" name="文本框 74755"/>
          <p:cNvSpPr txBox="1"/>
          <p:nvPr/>
        </p:nvSpPr>
        <p:spPr>
          <a:xfrm>
            <a:off x="4876800" y="5619750"/>
            <a:ext cx="2667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楷体_GB2312" panose="02010609030101010101" charset="-122"/>
              </a:rPr>
              <a:t>陕北的安塞</a:t>
            </a:r>
            <a:endParaRPr lang="zh-CN" altLang="en-US" sz="3600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74757" name="矩形 74756"/>
          <p:cNvSpPr/>
          <p:nvPr/>
        </p:nvSpPr>
        <p:spPr>
          <a:xfrm>
            <a:off x="2305050" y="1765300"/>
            <a:ext cx="5867400" cy="4746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3600" dirty="0">
                <a:solidFill>
                  <a:srgbClr val="0066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anose="02010609030101010101" charset="-122"/>
              </a:rPr>
              <a:t> 你们知道这是什么鼓吗？</a:t>
            </a:r>
            <a:endParaRPr lang="zh-CN" altLang="en-US" sz="3600" dirty="0">
              <a:solidFill>
                <a:srgbClr val="0066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74758" name="矩形 74757"/>
          <p:cNvSpPr/>
          <p:nvPr/>
        </p:nvSpPr>
        <p:spPr>
          <a:xfrm>
            <a:off x="715645" y="4133850"/>
            <a:ext cx="5943600" cy="9477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4000" dirty="0">
                <a:solidFill>
                  <a:srgbClr val="0066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anose="02010609030101010101" charset="-122"/>
              </a:rPr>
              <a:t> </a:t>
            </a:r>
            <a:r>
              <a:rPr lang="zh-CN" altLang="en-US" sz="3600" dirty="0">
                <a:solidFill>
                  <a:srgbClr val="0066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anose="02010609030101010101" charset="-122"/>
              </a:rPr>
              <a:t>你们知道中国的“腰鼓之乡”是哪里吗？</a:t>
            </a:r>
            <a:endParaRPr lang="zh-CN" altLang="en-US" sz="3600" dirty="0">
              <a:solidFill>
                <a:srgbClr val="0066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74759" name="直接连接符 74758"/>
          <p:cNvSpPr/>
          <p:nvPr/>
        </p:nvSpPr>
        <p:spPr>
          <a:xfrm>
            <a:off x="4011930" y="2880043"/>
            <a:ext cx="12954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4760" name="直接连接符 74759"/>
          <p:cNvSpPr/>
          <p:nvPr/>
        </p:nvSpPr>
        <p:spPr>
          <a:xfrm>
            <a:off x="3429000" y="5942013"/>
            <a:ext cx="1447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74761" name="图片 74760" descr="Ar_00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6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0"/>
      <p:bldP spid="74757" grpId="0"/>
      <p:bldP spid="747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726055" y="1616710"/>
            <a:ext cx="2316480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sym typeface="+mn-ea"/>
              </a:rPr>
              <a:t>安塞腰鼓简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charset="-122"/>
                <a:sym typeface="+mn-ea"/>
              </a:rPr>
              <a:t>介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9240" y="2370455"/>
            <a:ext cx="7230745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sym typeface="+mn-ea"/>
              </a:rPr>
              <a:t>安塞腰鼓是产生于北方黄土高原的一种民间艺术，充满原始和浓郁的乡土气息。安塞腰鼓场牌很丰富，花样变幻多端，较有代表性的有“童子拜观音”、“绵羊碰头”、“枣核掏心”等。腰鼓队过街表演时用鼓、锣、铙、钹和锁呐伴奏。领头的鼓手以哨子指挥，后面的鼓手们随其哨音变换动作。鼓点雄壮有力，扣人心弦。鼓手的动作强劲豪放，刚劲洒脱。</a:t>
            </a:r>
            <a:endParaRPr lang="zh-CN" altLang="en-US" sz="2400" dirty="0" smtClean="0">
              <a:solidFill>
                <a:srgbClr val="000000"/>
              </a:solidFill>
              <a:latin typeface="黑体" panose="02010609060101010101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409190" y="1546860"/>
            <a:ext cx="5109210" cy="4983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sz="240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刘成章，1937年生于祖籍延安市，当代诗人、散文家、共产党员，陕西省延安市人。1961年毕业于陕西师大中文系，他在中学时代就开始了文学创作，高中写诗，然后又转写词，后写了戏剧，再写散文。曾任该系助教、延安歌舞剧团编剧、《文学家》主编，陕西人民出版社文艺部副主任、陕西省出版总社副社长。现任陕西省作家协会副主席，中国作家协会会员，中国散文学会常务理事，一级作家。</a:t>
            </a:r>
            <a:endParaRPr sz="240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2339975"/>
            <a:ext cx="1857375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55588" y="1394778"/>
            <a:ext cx="7207250" cy="5367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安塞腰鼓”对从小生长在黄土高原的刘成章影响相当大，当他远离家乡后，脑际里常回闪着“安塞腰鼓”那气吞山河的恢宏气势，耳畔回旋的是“安塞腰鼓”爆发的鼓点。20世纪80年代，当刘成章面对祖国在改革开放中体现出的蒸蒸日上的情况，心中抑制不住内心的激动，刘成章感悟“安塞腰鼓”不仅是陕北这块古老的黄土地的地域文化信息，它已成为中华民族坚毅不屈、意气风发、蓬勃向上、积极进取的精神象征，他决定用“安塞腰鼓”这种特定的意象来传达他对生活、对时代的感受，传达他对生命的诗意的理解！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Rectangle 3"/>
          <p:cNvSpPr>
            <a:spLocks noGrp="1" noRot="1"/>
          </p:cNvSpPr>
          <p:nvPr>
            <p:ph type="body" idx="4294967295"/>
          </p:nvPr>
        </p:nvSpPr>
        <p:spPr>
          <a:xfrm>
            <a:off x="0" y="1722120"/>
            <a:ext cx="6744335" cy="4114800"/>
          </a:xfrm>
        </p:spPr>
        <p:txBody>
          <a:bodyPr vert="horz" wrap="square" anchor="t"/>
          <a:p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瞳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 )仁         </a:t>
            </a:r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 羁绊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   )</a:t>
            </a:r>
            <a:endParaRPr sz="280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颤栗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    )       </a:t>
            </a:r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蓦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 )然</a:t>
            </a:r>
            <a:endParaRPr sz="280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恬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 )静          </a:t>
            </a:r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冗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  )杂</a:t>
            </a:r>
            <a:endParaRPr sz="280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戛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)然           </a:t>
            </a:r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磅礴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      )</a:t>
            </a:r>
            <a:endParaRPr sz="280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亢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  )奋         烧</a:t>
            </a:r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灼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   )</a:t>
            </a:r>
            <a:endParaRPr sz="280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晦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)暗           </a:t>
            </a:r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骤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  )雨</a:t>
            </a:r>
            <a:endParaRPr sz="280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80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辐</a:t>
            </a:r>
            <a:r>
              <a:rPr sz="280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(   )射</a:t>
            </a:r>
            <a:endParaRPr sz="280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1835468" y="1721803"/>
            <a:ext cx="9525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x-none" sz="2800" b="1" dirty="0">
                <a:solidFill>
                  <a:srgbClr val="EF2D0D"/>
                </a:solidFill>
                <a:latin typeface="Times New Roman" panose="02020603050405020304" pitchFamily="18" charset="0"/>
              </a:rPr>
              <a:t>t</a:t>
            </a:r>
            <a:r>
              <a:rPr lang="en-US" altLang="x-none" sz="2800" b="1" dirty="0">
                <a:solidFill>
                  <a:srgbClr val="EF2D0D"/>
                </a:solidFill>
                <a:latin typeface="Arial" panose="020B0604020202020204" pitchFamily="34" charset="0"/>
              </a:rPr>
              <a:t>óng</a:t>
            </a:r>
            <a:endParaRPr lang="en-US" altLang="x-none" sz="2800" b="1" dirty="0">
              <a:solidFill>
                <a:srgbClr val="EF2D0D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5831205" y="1689735"/>
            <a:ext cx="12249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jī b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à</a:t>
            </a: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2186623" y="2352993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zh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à</a:t>
            </a: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 l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ì  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5453380" y="2352993"/>
            <a:ext cx="86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mò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Text Box 8"/>
          <p:cNvSpPr txBox="1"/>
          <p:nvPr/>
        </p:nvSpPr>
        <p:spPr>
          <a:xfrm>
            <a:off x="1844993" y="2941003"/>
            <a:ext cx="9366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á</a:t>
            </a: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/>
          <p:nvPr/>
        </p:nvSpPr>
        <p:spPr>
          <a:xfrm>
            <a:off x="5453063" y="2936558"/>
            <a:ext cx="14398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rǒng 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Text Box 10"/>
          <p:cNvSpPr txBox="1"/>
          <p:nvPr/>
        </p:nvSpPr>
        <p:spPr>
          <a:xfrm>
            <a:off x="1845310" y="3613785"/>
            <a:ext cx="8750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ji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á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Text Box 11"/>
          <p:cNvSpPr txBox="1"/>
          <p:nvPr/>
        </p:nvSpPr>
        <p:spPr>
          <a:xfrm>
            <a:off x="5831205" y="3534093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á</a:t>
            </a: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 b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ó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Text Box 12"/>
          <p:cNvSpPr txBox="1"/>
          <p:nvPr/>
        </p:nvSpPr>
        <p:spPr>
          <a:xfrm>
            <a:off x="1845310" y="4197350"/>
            <a:ext cx="10814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à</a:t>
            </a: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Text Box 13"/>
          <p:cNvSpPr txBox="1"/>
          <p:nvPr/>
        </p:nvSpPr>
        <p:spPr>
          <a:xfrm>
            <a:off x="5831205" y="4197350"/>
            <a:ext cx="11334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zhu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ó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Text Box 14"/>
          <p:cNvSpPr txBox="1"/>
          <p:nvPr/>
        </p:nvSpPr>
        <p:spPr>
          <a:xfrm>
            <a:off x="1835468" y="4823143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hu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ì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9" name="Text Box 15"/>
          <p:cNvSpPr txBox="1"/>
          <p:nvPr/>
        </p:nvSpPr>
        <p:spPr>
          <a:xfrm>
            <a:off x="5453380" y="4823460"/>
            <a:ext cx="1128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zhòu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0" name="Text Box 16"/>
          <p:cNvSpPr txBox="1"/>
          <p:nvPr/>
        </p:nvSpPr>
        <p:spPr>
          <a:xfrm>
            <a:off x="1893888" y="5402263"/>
            <a:ext cx="7921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ú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日期占位符 1"/>
          <p:cNvSpPr/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6195" name="矩形 136194"/>
          <p:cNvSpPr/>
          <p:nvPr/>
        </p:nvSpPr>
        <p:spPr>
          <a:xfrm>
            <a:off x="3307715" y="1137920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5" name="矩形 136194"/>
          <p:cNvSpPr/>
          <p:nvPr/>
        </p:nvSpPr>
        <p:spPr>
          <a:xfrm>
            <a:off x="322580" y="1383665"/>
            <a:ext cx="253873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697345" y="2527935"/>
            <a:ext cx="30988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940" y="1991360"/>
            <a:ext cx="7367270" cy="4407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狂舞: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尽情地舞动.          </a:t>
            </a: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闪射: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闪烁放射的光芒.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火烈: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火爆热烈.            </a:t>
            </a: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飞溅: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向四外溅.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亢奋: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极度兴奋.             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晦暗: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昏暗.这里是迷惘,糊涂的意思.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羁绊: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缠住不能脱身,束缚.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蓦然: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突然,猛然.          </a:t>
            </a: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 冗杂: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繁杂.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搏击: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拼搏捶击.           </a:t>
            </a: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 烧灼: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热情激荡.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奔突: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急速移动冲撞.       </a:t>
            </a: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 翻飞: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上下急速转换舞动.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大彻大悟:</a:t>
            </a:r>
            <a:r>
              <a:rPr lang="zh-CN" altLang="en-US" sz="2400" dirty="0" smtClean="0">
                <a:latin typeface="微软简楷体" charset="0"/>
                <a:ea typeface="微软简楷体" charset="0"/>
              </a:rPr>
              <a:t>佛教用语,彻底醒悟的意思.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 r="298" b="3697"/>
          <a:stretch>
            <a:fillRect/>
          </a:stretch>
        </p:blipFill>
        <p:spPr>
          <a:xfrm>
            <a:off x="1456690" y="2513965"/>
            <a:ext cx="5630545" cy="3625850"/>
          </a:xfrm>
          <a:prstGeom prst="rect">
            <a:avLst/>
          </a:prstGeom>
        </p:spPr>
      </p:pic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标题 75777"/>
          <p:cNvSpPr>
            <a:spLocks noGrp="1"/>
          </p:cNvSpPr>
          <p:nvPr>
            <p:ph type="title" idx="4294967295"/>
          </p:nvPr>
        </p:nvSpPr>
        <p:spPr>
          <a:xfrm>
            <a:off x="132080" y="1048385"/>
            <a:ext cx="8155305" cy="635000"/>
          </a:xfrm>
        </p:spPr>
        <p:txBody>
          <a:bodyPr anchor="ctr">
            <a:normAutofit fontScale="90000"/>
          </a:bodyPr>
          <a:p>
            <a:r>
              <a:rPr lang="zh-CN" altLang="en-US" sz="4800" i="1" dirty="0">
                <a:solidFill>
                  <a:srgbClr val="F4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长城楷体" pitchFamily="49" charset="-122"/>
              </a:rPr>
              <a:t>初步感知：</a:t>
            </a:r>
            <a:endParaRPr lang="zh-CN" altLang="en-US" sz="4800" i="1" dirty="0">
              <a:solidFill>
                <a:srgbClr val="F40000"/>
              </a:solidFill>
              <a:effectLst>
                <a:outerShdw blurRad="38100" dist="38100" dir="2700000">
                  <a:srgbClr val="000000"/>
                </a:outerShdw>
              </a:effectLst>
              <a:ea typeface="长城楷体" pitchFamily="49" charset="-122"/>
            </a:endParaRPr>
          </a:p>
        </p:txBody>
      </p:sp>
      <p:sp>
        <p:nvSpPr>
          <p:cNvPr id="75779" name="矩形 75778"/>
          <p:cNvSpPr/>
          <p:nvPr/>
        </p:nvSpPr>
        <p:spPr>
          <a:xfrm>
            <a:off x="1116013" y="3357563"/>
            <a:ext cx="7086600" cy="1066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Blip>
                <a:blip r:embed="rId1"/>
              </a:buBlip>
            </a:pPr>
            <a:endParaRPr lang="zh-CN" altLang="en-US" sz="2800" dirty="0">
              <a:solidFill>
                <a:srgbClr val="0066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75782" name="矩形 75781"/>
          <p:cNvSpPr/>
          <p:nvPr/>
        </p:nvSpPr>
        <p:spPr>
          <a:xfrm>
            <a:off x="320675" y="2349818"/>
            <a:ext cx="7777163" cy="7921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楷体_GB2312" panose="02010609030101010101" charset="-122"/>
              </a:rPr>
              <a:t>        看了安塞腰鼓表演的视频后，你对安塞腰鼓</a:t>
            </a:r>
            <a:endParaRPr lang="zh-CN" altLang="en-US" sz="2800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楷体_GB2312" panose="02010609030101010101" charset="-122"/>
            </a:endParaRPr>
          </a:p>
          <a:p>
            <a:pPr marL="342900" indent="-342900" algn="l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楷体_GB2312" panose="02010609030101010101" charset="-122"/>
              </a:rPr>
              <a:t>有何感受？你又联想到了什么？</a:t>
            </a:r>
            <a:endParaRPr lang="zh-CN" altLang="en-US" sz="2800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pic>
        <p:nvPicPr>
          <p:cNvPr id="75783" name="图片 75782" descr="Ar_00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888" y="5516563"/>
            <a:ext cx="612775" cy="266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16330" y="3582035"/>
            <a:ext cx="6593205" cy="276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感受：</a:t>
            </a:r>
            <a:endParaRPr lang="zh-CN" altLang="en-US" sz="2800" smtClean="0">
              <a:solidFill>
                <a:srgbClr val="00B0F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生命中奔腾的力量  雄浑壮阔 气势磅礴</a:t>
            </a:r>
            <a:endParaRPr lang="zh-CN" altLang="en-US" sz="2800" smtClean="0">
              <a:solidFill>
                <a:srgbClr val="00B0F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阳刚之美  粗犷豪放</a:t>
            </a:r>
            <a:endParaRPr lang="zh-CN" altLang="en-US" sz="2800" smtClean="0">
              <a:solidFill>
                <a:srgbClr val="00B0F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冲破束缚、阻碍的强烈渴望  动力十足</a:t>
            </a:r>
            <a:endParaRPr lang="zh-CN" altLang="en-US" sz="2800" smtClean="0">
              <a:solidFill>
                <a:srgbClr val="00B0F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痛快淋漓地生活、表现、宣泄……</a:t>
            </a:r>
            <a:endParaRPr lang="zh-CN" altLang="en-US" sz="2800" smtClean="0">
              <a:solidFill>
                <a:srgbClr val="00B0F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2750</Words>
  <Application>WPS 演示</Application>
  <PresentationFormat>宽屏</PresentationFormat>
  <Paragraphs>210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幼圆</vt:lpstr>
      <vt:lpstr>微软雅黑</vt:lpstr>
      <vt:lpstr>Calibri</vt:lpstr>
      <vt:lpstr>华文中宋</vt:lpstr>
      <vt:lpstr>华文行楷</vt:lpstr>
      <vt:lpstr>楷体_GB2312</vt:lpstr>
      <vt:lpstr>新宋体</vt:lpstr>
      <vt:lpstr>黑体</vt:lpstr>
      <vt:lpstr>华文楷体</vt:lpstr>
      <vt:lpstr>华康楷体W5-A</vt:lpstr>
      <vt:lpstr>微软简楷体</vt:lpstr>
      <vt:lpstr>长城楷体</vt:lpstr>
      <vt:lpstr>隶书</vt:lpstr>
      <vt:lpstr>方正楷体简体</vt:lpstr>
      <vt:lpstr>Arial Unicode MS</vt:lpstr>
      <vt:lpstr>文鼎中特廣告體</vt:lpstr>
      <vt:lpstr>PMingLiU-ExtB</vt:lpstr>
      <vt:lpstr>自定义设计方案</vt:lpstr>
      <vt:lpstr>安  塞  腰  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初步感知：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aa</cp:lastModifiedBy>
  <cp:revision>106</cp:revision>
  <dcterms:created xsi:type="dcterms:W3CDTF">2015-11-16T01:00:00Z</dcterms:created>
  <dcterms:modified xsi:type="dcterms:W3CDTF">2019-12-27T13:01:41Z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