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319" r:id="rId6"/>
    <p:sldId id="261" r:id="rId7"/>
    <p:sldId id="262" r:id="rId8"/>
    <p:sldId id="348" r:id="rId9"/>
    <p:sldId id="349" r:id="rId10"/>
    <p:sldId id="263" r:id="rId11"/>
    <p:sldId id="378" r:id="rId12"/>
    <p:sldId id="377" r:id="rId13"/>
    <p:sldId id="274" r:id="rId14"/>
    <p:sldId id="309" r:id="rId15"/>
    <p:sldId id="341" r:id="rId16"/>
    <p:sldId id="379" r:id="rId17"/>
    <p:sldId id="380" r:id="rId18"/>
    <p:sldId id="268" r:id="rId19"/>
    <p:sldId id="266" r:id="rId20"/>
    <p:sldId id="284" r:id="rId21"/>
    <p:sldId id="267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62"/>
        <p:guide pos="2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tags" Target="../tags/tag61.xml"/><Relationship Id="rId35" Type="http://schemas.openxmlformats.org/officeDocument/2006/relationships/tags" Target="../tags/tag60.xml"/><Relationship Id="rId34" Type="http://schemas.openxmlformats.org/officeDocument/2006/relationships/tags" Target="../tags/tag59.xml"/><Relationship Id="rId33" Type="http://schemas.openxmlformats.org/officeDocument/2006/relationships/tags" Target="../tags/tag58.xml"/><Relationship Id="rId32" Type="http://schemas.openxmlformats.org/officeDocument/2006/relationships/tags" Target="../tags/tag57.xml"/><Relationship Id="rId31" Type="http://schemas.openxmlformats.org/officeDocument/2006/relationships/tags" Target="../tags/tag56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7.jpe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19968;&#21333;&#20803;\2.&#22238;&#24310;&#23433;\&#38899;&#39057;\&#12298;&#22238;&#24310;&#23433;&#12299;mp3&#26391;&#35835;.wma" TargetMode="Externa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090670" y="2098675"/>
            <a:ext cx="4502785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en-US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回 延 安</a:t>
            </a:r>
            <a:endParaRPr lang="zh-CN" altLang="en-US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97395" y="2872105"/>
            <a:ext cx="162877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贺敬之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93478" y="1476693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第一单元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9571" name="副标题 109570"/>
          <p:cNvSpPr>
            <a:spLocks noGrp="1"/>
          </p:cNvSpPr>
          <p:nvPr>
            <p:ph type="subTitle" idx="4294967295"/>
          </p:nvPr>
        </p:nvSpPr>
        <p:spPr>
          <a:xfrm>
            <a:off x="0" y="1573530"/>
            <a:ext cx="7620000" cy="4879975"/>
          </a:xfrm>
        </p:spPr>
        <p:txBody>
          <a:bodyPr/>
          <a:p>
            <a:pPr marL="0" indent="0" algn="ctr" defTabSz="914400">
              <a:lnSpc>
                <a:spcPct val="90000"/>
              </a:lnSpc>
              <a:buSzPct val="100000"/>
              <a:buNone/>
            </a:pPr>
            <a:r>
              <a:rPr lang="en-US" altLang="zh-CN" sz="3200" b="1" kern="1200" baseline="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 kern="1200" baseline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诗歌分为几个部分？侧重点各是什么？</a:t>
            </a:r>
            <a:endParaRPr lang="zh-CN" altLang="en-US" sz="3200" b="1" kern="1200" baseline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ctr" defTabSz="914400">
              <a:lnSpc>
                <a:spcPct val="90000"/>
              </a:lnSpc>
              <a:buSzPct val="100000"/>
              <a:buNone/>
            </a:pPr>
            <a:r>
              <a:rPr lang="zh-CN" altLang="en-US" sz="3200" b="1" kern="1200" baseline="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诗歌分为五个部分，各而侧重。</a:t>
            </a:r>
            <a:endParaRPr lang="zh-CN" altLang="en-US" sz="2400" b="1" kern="1200" baseline="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 defTabSz="914400">
              <a:buSzPct val="100000"/>
              <a:buNone/>
            </a:pP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写踏上延安土地时的激动情景。</a:t>
            </a:r>
            <a:endParaRPr lang="zh-CN" altLang="en-US" sz="2400" b="1" kern="1200" baseline="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 defTabSz="914400">
              <a:buSzPct val="100000"/>
              <a:buNone/>
            </a:pP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回忆十年前延安的革命生活。</a:t>
            </a:r>
            <a:endParaRPr lang="zh-CN" altLang="en-US" sz="2400" b="1" kern="1200" baseline="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 defTabSz="914400">
              <a:buSzPct val="100000"/>
              <a:buNone/>
            </a:pP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写和延安人民欢聚的热烈场面。</a:t>
            </a:r>
            <a:endParaRPr lang="zh-CN" altLang="en-US" sz="2400" b="1" kern="1200" baseline="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 defTabSz="914400">
              <a:buSzPct val="100000"/>
              <a:buNone/>
            </a:pP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写今天在延安城看到的崭新面貌。</a:t>
            </a:r>
            <a:endParaRPr lang="zh-CN" altLang="en-US" sz="2400" b="1" kern="1200" baseline="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 defTabSz="914400">
              <a:buSzPct val="100000"/>
              <a:buNone/>
            </a:pP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歌颂延安城的光辉业绩。</a:t>
            </a:r>
            <a:endParaRPr lang="zh-CN" altLang="en-US" sz="2400" b="1" kern="1200" baseline="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SzPct val="100000"/>
              <a:buNone/>
            </a:pP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这首诗紧扣一个“</a:t>
            </a:r>
            <a:r>
              <a:rPr lang="zh-CN" altLang="en-US" sz="2400" b="1" kern="1200" baseline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</a:t>
            </a:r>
            <a:r>
              <a:rPr lang="zh-CN" altLang="en-US" sz="2400" b="1" kern="1200" baseline="0" dirty="0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”字，写出了回延安的过程；并以此作为线索，抒发了对延安的热爱和歌颂之情。</a:t>
            </a:r>
            <a:endParaRPr lang="zh-CN" altLang="en-US" sz="2400" b="1" kern="1200" baseline="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751070" y="252119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9571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5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9571">
                                            <p:txEl>
                                              <p:charRg st="54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9571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9571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9571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2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571">
                                            <p:txEl>
                                              <p:charRg st="12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charRg st="12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3667" name="副标题 113666"/>
          <p:cNvSpPr>
            <a:spLocks noGrp="1"/>
          </p:cNvSpPr>
          <p:nvPr/>
        </p:nvSpPr>
        <p:spPr>
          <a:xfrm>
            <a:off x="190500" y="1857375"/>
            <a:ext cx="7450455" cy="3409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1.诗歌第一部分，作者怎样表达他回延安时的激动心情的？</a:t>
            </a:r>
            <a:endParaRPr lang="zh-CN" altLang="en-US" sz="2400" kern="120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buSzPct val="100000"/>
            </a:pPr>
            <a:r>
              <a:rPr sz="2000" kern="1200" baseline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（1）用表示大幅度动作，富有力度的动词，来反映其内心的激动，如  “抓”“贴”“搂”“扑”等。外在的动作，传神地揭示了他的内心，  如果抽象地写“激动”“兴奋”等词语，势必无此效果。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buSzPct val="100000"/>
            </a:pPr>
            <a:r>
              <a:rPr sz="2000" kern="1200" baseline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（2）省略号的运用，能启发读者想象，使人觉得诗歌除了形诸文字的内容之外，还有不尽之意，无法一一陈说，让读者去体味、联想。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buSzPct val="100000"/>
            </a:pPr>
            <a:r>
              <a:rPr sz="2000" kern="1200" baseline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（3）拟人化的环境描写，反映出的恰恰是作者内心的自我感受；与其说是“杜甫川唱来柳林铺笑”，还不如说，这是作者的心儿在歌唱，在欢笑。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7412" name="Text Box 4"/>
          <p:cNvSpPr txBox="1"/>
          <p:nvPr/>
        </p:nvSpPr>
        <p:spPr>
          <a:xfrm>
            <a:off x="586105" y="1667510"/>
            <a:ext cx="67100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2.“手把手教会了我”——在第二部分中，延安母亲到底教会了作者些什么？诗歌是怎样写的？为什么要这样写？</a:t>
            </a:r>
            <a:b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</a:br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586105" y="2842895"/>
            <a:ext cx="6896100" cy="3230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东山的糜子西山的谷，肩膀上的红旗手中的书。”这两句具体写出了诗人在延安，学到了生产斗争的知识和本领，又学到了文化，学到了革命道理。延安的“小米饭”，延安的艰苦斗争的革命精神和革命传统，哺育作者长大成人，因此作者像吃奶的羊羔“眼望着妈”一样，对延安，感激不尽；就像树梢树枝树根根，紧连一起一样，延安与作者，同样是血肉相连，那里是“亲山亲水有亲人”！</a:t>
            </a:r>
            <a:b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</a:b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诗人不宜直说。内容文字要概括，现象与思想要具体，正因为如此，这首诗运用了诗歌传统的表现手法——比兴、借代、拟人等方法，揭示了诗人对延安热爱、感激的原因。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9880" y="1685290"/>
            <a:ext cx="6994525" cy="1640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05000"/>
              </a:lnSpc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3.第三部分，主要写作者与延安亲人相见。读了这一节，我们看到了亲人相见的热烈、真挚之情，看到了延安人的成长和美丽、淳朴的心灵，逐层琢磨一下，作者是怎样表现这些内容的？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880" y="3449320"/>
            <a:ext cx="6796405" cy="2026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0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（1）环境烘托、渲染，说明延安人民的热情、好客；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defTabSz="914400">
              <a:lnSpc>
                <a:spcPct val="10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（2）选取有代表性的老爷爷、中青年和小娃娃三代人的典型，写出了延安人的贡献和成长；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defTabSz="914400">
              <a:lnSpc>
                <a:spcPct val="10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（3）运用夸张和比喻的修辞，“一口口的米酒千万句话，长江大河起浪花”从侧面反映谈话双方的情投意合，谈话内容的丰富异常。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75565" y="1857375"/>
            <a:ext cx="7554595" cy="33724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.“母亲延安换新衣”这是一种怎样的写作方法？诗歌第四部分，是怎样来具体写“换新衣”的？为什么要写这些内容？</a:t>
            </a:r>
            <a:endParaRPr lang="zh-CN" altLang="en-US" sz="3200" b="1" kern="1200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kern="1200" baseline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（1）用“换新衣”写延安的变化，是拟人的手法，这样写，既有鲜明的形象，又包含着丰富的感情。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kern="1200" baseline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（2）在具体描写延安变化时，作者选用典型的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kern="1200" baseline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材料，用排比、铺陈、复叠的手法，一个“新”字便跃然眼前。</a:t>
            </a:r>
            <a:endParaRPr lang="zh-CN" altLang="en-US" sz="3200" b="1" kern="1200" baseline="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endParaRPr lang="zh-CN" altLang="en-US" sz="3200" b="1" kern="1200" baseline="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10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6739">
                                            <p:txEl>
                                              <p:charRg st="103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12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6739">
                                            <p:txEl>
                                              <p:charRg st="125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75565" y="1857375"/>
            <a:ext cx="7554595" cy="33724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endParaRPr lang="zh-CN" altLang="en-US" sz="3200" b="1" kern="1200" baseline="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8787" name="副标题 118786"/>
          <p:cNvSpPr>
            <a:spLocks noGrp="1"/>
          </p:cNvSpPr>
          <p:nvPr/>
        </p:nvSpPr>
        <p:spPr>
          <a:xfrm>
            <a:off x="205740" y="1984375"/>
            <a:ext cx="7293610" cy="36233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90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.结尾部分，写到了杨家岭、宝塔山、枣园。想一想，这些内容为什么放在最后一部分写？</a:t>
            </a:r>
            <a:endParaRPr lang="zh-CN" altLang="en-US" sz="3200" b="1" kern="1200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90000"/>
              </a:lnSpc>
              <a:buSzPct val="100000"/>
            </a:pPr>
            <a:r>
              <a:rPr lang="zh-CN" altLang="en-US" sz="3200" b="1" kern="1200" baseline="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sz="2000" kern="1200" baseline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 这是进一步从革命历史的角度歌颂延安的功绩，歌颂党和党的领袖。这样，越发突出了延安的“特殊性”即“个性”，又能进一步表达作者热爱延安的原因。读者读到这里，对于延安在革命史上的地位，怎能不油然而生敬意！但是，这样写，并不是标语、口号式的，作者赋予革命历史以色、形、光的鲜明形象，将红旗、脚印、灯光等具体而富有象征意义的事物写入诗中，我们读起来，毫无枯燥、说教之感，相反，在形象中感受到，革命的力量无比巨大，跟着党，沿着党指引的道路，星星之火，定能燎原。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44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8787">
                                            <p:txEl>
                                              <p:charRg st="44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95520" y="24957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49935" y="3358515"/>
            <a:ext cx="3098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0050" name="标题 130049"/>
          <p:cNvSpPr>
            <a:spLocks noGrp="1"/>
          </p:cNvSpPr>
          <p:nvPr/>
        </p:nvSpPr>
        <p:spPr>
          <a:xfrm>
            <a:off x="11430" y="1545590"/>
            <a:ext cx="7517130" cy="13512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105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2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.诗歌结尾两句是“身长翅膀吧脚生云，再回延安看母亲！”这首诗是1956年3月9日于延安写的，当时作者并没有离开延安。那么，这样的结尾，是不是有问题呢？</a:t>
            </a:r>
            <a:endParaRPr sz="2000" kern="1200" baseline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55" y="2896870"/>
            <a:ext cx="748220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1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(1)“再回”，是紧扣开头和题目中的“回”字。从“回”开头，又回的到“回”字，首尾呼应。</a:t>
            </a:r>
            <a:br>
              <a:rPr sz="1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</a:br>
            <a:r>
              <a:rPr sz="1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(2)虽然作者还未离开延安，但离开延安是势所必然。作者怎能舍得呢？用了这样的富有浪漫色彩的结尾，来表示与延安的无法分割的感情。</a:t>
            </a:r>
            <a:br>
              <a:rPr sz="1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</a:br>
            <a:r>
              <a:rPr sz="1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(3)这样的结尾，还包含了作者对延安必定会与祖国各地一样,飞速发展，大步前进的预见。人虽未离，思想已飞到了未来，诗人顺着历史的合乎逻辑的发展，预见了未来延安的更为动人的情景，因此，到了那时，他希望“再回延安看母亲”。这样的结尾，正是言简意深，意深而情更深！</a:t>
            </a: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746" name="Text Box 2"/>
          <p:cNvSpPr txBox="1"/>
          <p:nvPr/>
        </p:nvSpPr>
        <p:spPr>
          <a:xfrm>
            <a:off x="3130550" y="2291080"/>
            <a:ext cx="45180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诗中的枣园、窑洞、宝塔山、糜子等带有延安的色彩，诗中所采用的信天游形式，是陕北民歌；诗中“登时”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莫要”“几根根”等，取自陕北方言。诗歌表达的是对延安的深厚感情，所以诗中景物的描写、形式的采用以及全诗的遣词造句，都带有鲜明的地方色彩，使诗的内容与形式达到了和谐统一。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75435" y="1390650"/>
            <a:ext cx="4963795" cy="9861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200" kern="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鲜明的地方色彩</a:t>
            </a:r>
            <a:endParaRPr kumimoji="0" lang="zh-CN" altLang="en-US" sz="3200" kern="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j-cs"/>
            </a:endParaRPr>
          </a:p>
        </p:txBody>
      </p:sp>
      <p:pic>
        <p:nvPicPr>
          <p:cNvPr id="11269" name="联机映像占位符 11268" descr="白羊肚手巾红腰带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2291080"/>
            <a:ext cx="2741930" cy="3875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3"/>
          <p:cNvSpPr txBox="1"/>
          <p:nvPr/>
        </p:nvSpPr>
        <p:spPr>
          <a:xfrm>
            <a:off x="213360" y="2117090"/>
            <a:ext cx="728154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>
              <a:buSzPct val="100000"/>
            </a:pPr>
            <a:r>
              <a:rPr lang="zh-CN" altLang="en-US" sz="2400"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诗歌所采用的是流行于陕北一带的陕北民歌“信天游”（又名“顺天游”）的形式，这种民歌曲调淳朴、高亢悠长，节奏自由，一般由上下两个乐句构成，歌词常为两句一段，短的只有一段，长的可以接连数十段，用同一曲调反复演唱。每段常转韵，多用比兴，多作蝉联，多用叠字，多用衬字，既有急徐相替之美，又有刚柔交织之妙。诵读、歌唱时，自有一唱三叹、回环飘荡的兴味，因而有着显著的地方特色和民歌特色。</a:t>
            </a:r>
            <a:endParaRPr lang="zh-CN" altLang="en-US" sz="24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25095" y="2134870"/>
            <a:ext cx="7499985" cy="2454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诗人自始至终把握住了对母亲延安的感情，通过回延安、爱延安、会亲人、寿延安、颂延安五部分内容来倾吐自己的激情。抒情方式上既有直接倾吐，又有间接抒情．或用动词，或描写，便感情抒发既酣畅淋漓，又生动形象，具有很强的感染力。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1180" y="1891665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" y="2557145"/>
            <a:ext cx="3491865" cy="2326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r="857" b="7812"/>
          <a:stretch>
            <a:fillRect/>
          </a:stretch>
        </p:blipFill>
        <p:spPr>
          <a:xfrm>
            <a:off x="4029075" y="3909695"/>
            <a:ext cx="3381375" cy="22326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5775" y="2120265"/>
            <a:ext cx="68218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．了解诗人热爱革命圣地延安，热爱革命事业和革命人民的思想感情。</a:t>
            </a:r>
            <a:endParaRPr lang="en-US" altLang="zh-CN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．学习这首诗恰当运用比喻、夸张、排比等修辞方法。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762885" y="1910080"/>
            <a:ext cx="4643120" cy="4097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贺敬之，1924年生于山东省峄县。40年代开始诗歌创作，已出版《放歌集》、《雷锋之歌》、《贺敬之诗选》、《回答今日的世界》等诗集。 1945年在集体创作著名歌剧《白毛女》中 担任执笔，此剧1951年荣获斯大林文学奖。 80年代任中华人民共 和国文化部部长。 </a:t>
            </a: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6149" name="联机映像占位符 6148" descr="贺敬之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2354580"/>
            <a:ext cx="2251710" cy="3208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1305" y="1477010"/>
            <a:ext cx="7066915" cy="48875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诗人1940年奔赴延安，1946年因工作需要离开。六年中在延安受到了革命的教育和锻炼，经历了生命史上最难忘的时期。1956年，与延安阔别十年之后，诗人从北京重回延安，参加在那里召开的西北五省（区）青年造林大会，受到延安人民的热情接待，看到了十年中延安的巨大变化，内心充满激动和喜悦，就写下了这首抒情色彩浓郁的诗歌，歌颂了党中央的伟大，表达了对延安人民的深厚而真切的无产阶级感情。这首诗，发表在1956年6月《延河》上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0" y="2414905"/>
            <a:ext cx="7098030" cy="2679700"/>
          </a:xfrm>
        </p:spPr>
        <p:txBody>
          <a:bodyPr vert="horz" wrap="square" lIns="91440" tIns="45720" rIns="91440" bIns="45720" anchor="t"/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搂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（</a:t>
            </a:r>
            <a:r>
              <a:rPr lang="en-US" altLang="zh-CN" b="1" err="1">
                <a:solidFill>
                  <a:srgbClr val="FF00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lǒu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）定          白羊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肚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（</a:t>
            </a:r>
            <a:r>
              <a:rPr lang="en-US" altLang="zh-CN" b="1" err="1">
                <a:solidFill>
                  <a:srgbClr val="FF00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dǔ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）手巾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糜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（</a:t>
            </a:r>
            <a:r>
              <a:rPr lang="en-US" altLang="zh-CN" b="1" err="1">
                <a:solidFill>
                  <a:srgbClr val="FF00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méi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）子          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黍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（</a:t>
            </a:r>
            <a:r>
              <a:rPr lang="en-US" altLang="zh-CN" b="1" err="1">
                <a:solidFill>
                  <a:srgbClr val="FF00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shǔ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）类             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油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馍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（</a:t>
            </a:r>
            <a:r>
              <a:rPr lang="en-US" altLang="zh-CN" b="1" err="1">
                <a:solidFill>
                  <a:srgbClr val="FF00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mó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）          气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喘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（</a:t>
            </a:r>
            <a:r>
              <a:rPr lang="en-US" altLang="zh-CN" b="1" err="1">
                <a:solidFill>
                  <a:srgbClr val="FF00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chuǎn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）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397000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414655" y="1372870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0" y="2280920"/>
            <a:ext cx="7721600" cy="3497580"/>
          </a:xfrm>
        </p:spPr>
        <p:txBody>
          <a:bodyPr vert="horz" wrap="square" lIns="91440" tIns="45720" rIns="91440" bIns="45720" anchor="t"/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几回回：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一回又一回。陕北方言里，量词的构成方 式往往用叠字。表示数量多。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糜子：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一种子实形状像小米的没有黏性的黍类谷物。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脑畔上：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课文指窑洞的顶上。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赤卫军：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就是赤卫队，指我国第二次国内革命战争时期，革命根据地里不脱离生产的人民武装组织。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67945" y="1450975"/>
            <a:ext cx="29610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550" y="2700020"/>
            <a:ext cx="4519930" cy="300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6" name="任意多边形 65"/>
          <p:cNvSpPr/>
          <p:nvPr/>
        </p:nvSpPr>
        <p:spPr>
          <a:xfrm>
            <a:off x="174320" y="1601018"/>
            <a:ext cx="2719692" cy="563697"/>
          </a:xfrm>
          <a:custGeom>
            <a:avLst/>
            <a:gdLst>
              <a:gd name="connsiteX0" fmla="*/ 0 w 2969523"/>
              <a:gd name="connsiteY0" fmla="*/ 743759 h 800909"/>
              <a:gd name="connsiteX1" fmla="*/ 704850 w 2969523"/>
              <a:gd name="connsiteY1" fmla="*/ 800909 h 800909"/>
              <a:gd name="connsiteX2" fmla="*/ 2228850 w 2969523"/>
              <a:gd name="connsiteY2" fmla="*/ 743759 h 800909"/>
              <a:gd name="connsiteX3" fmla="*/ 2876550 w 2969523"/>
              <a:gd name="connsiteY3" fmla="*/ 515159 h 800909"/>
              <a:gd name="connsiteX4" fmla="*/ 2933700 w 2969523"/>
              <a:gd name="connsiteY4" fmla="*/ 286559 h 800909"/>
              <a:gd name="connsiteX5" fmla="*/ 2571750 w 2969523"/>
              <a:gd name="connsiteY5" fmla="*/ 809 h 800909"/>
              <a:gd name="connsiteX6" fmla="*/ 590550 w 2969523"/>
              <a:gd name="connsiteY6" fmla="*/ 210359 h 800909"/>
              <a:gd name="connsiteX7" fmla="*/ 38100 w 2969523"/>
              <a:gd name="connsiteY7" fmla="*/ 496109 h 800909"/>
              <a:gd name="connsiteX8" fmla="*/ 114300 w 2969523"/>
              <a:gd name="connsiteY8" fmla="*/ 781859 h 800909"/>
              <a:gd name="connsiteX0-1" fmla="*/ 0 w 3033023"/>
              <a:gd name="connsiteY0-2" fmla="*/ 743759 h 800909"/>
              <a:gd name="connsiteX1-3" fmla="*/ 768350 w 3033023"/>
              <a:gd name="connsiteY1-4" fmla="*/ 800909 h 800909"/>
              <a:gd name="connsiteX2-5" fmla="*/ 2292350 w 3033023"/>
              <a:gd name="connsiteY2-6" fmla="*/ 743759 h 800909"/>
              <a:gd name="connsiteX3-7" fmla="*/ 2940050 w 3033023"/>
              <a:gd name="connsiteY3-8" fmla="*/ 515159 h 800909"/>
              <a:gd name="connsiteX4-9" fmla="*/ 2997200 w 3033023"/>
              <a:gd name="connsiteY4-10" fmla="*/ 286559 h 800909"/>
              <a:gd name="connsiteX5-11" fmla="*/ 2635250 w 3033023"/>
              <a:gd name="connsiteY5-12" fmla="*/ 809 h 800909"/>
              <a:gd name="connsiteX6-13" fmla="*/ 654050 w 3033023"/>
              <a:gd name="connsiteY6-14" fmla="*/ 210359 h 800909"/>
              <a:gd name="connsiteX7-15" fmla="*/ 101600 w 3033023"/>
              <a:gd name="connsiteY7-16" fmla="*/ 496109 h 800909"/>
              <a:gd name="connsiteX8-17" fmla="*/ 177800 w 3033023"/>
              <a:gd name="connsiteY8-18" fmla="*/ 781859 h 800909"/>
              <a:gd name="connsiteX0-19" fmla="*/ 0 w 3033023"/>
              <a:gd name="connsiteY0-20" fmla="*/ 743759 h 800909"/>
              <a:gd name="connsiteX1-21" fmla="*/ 768350 w 3033023"/>
              <a:gd name="connsiteY1-22" fmla="*/ 800909 h 800909"/>
              <a:gd name="connsiteX2-23" fmla="*/ 2292350 w 3033023"/>
              <a:gd name="connsiteY2-24" fmla="*/ 743759 h 800909"/>
              <a:gd name="connsiteX3-25" fmla="*/ 2940050 w 3033023"/>
              <a:gd name="connsiteY3-26" fmla="*/ 515159 h 800909"/>
              <a:gd name="connsiteX4-27" fmla="*/ 2997200 w 3033023"/>
              <a:gd name="connsiteY4-28" fmla="*/ 286559 h 800909"/>
              <a:gd name="connsiteX5-29" fmla="*/ 2635250 w 3033023"/>
              <a:gd name="connsiteY5-30" fmla="*/ 809 h 800909"/>
              <a:gd name="connsiteX6-31" fmla="*/ 654050 w 3033023"/>
              <a:gd name="connsiteY6-32" fmla="*/ 210359 h 800909"/>
              <a:gd name="connsiteX7-33" fmla="*/ 101600 w 3033023"/>
              <a:gd name="connsiteY7-34" fmla="*/ 496109 h 800909"/>
              <a:gd name="connsiteX8-35" fmla="*/ 254000 w 3033023"/>
              <a:gd name="connsiteY8-36" fmla="*/ 704777 h 800909"/>
              <a:gd name="connsiteX0-37" fmla="*/ 0 w 3033023"/>
              <a:gd name="connsiteY0-38" fmla="*/ 743759 h 800909"/>
              <a:gd name="connsiteX1-39" fmla="*/ 768350 w 3033023"/>
              <a:gd name="connsiteY1-40" fmla="*/ 800909 h 800909"/>
              <a:gd name="connsiteX2-41" fmla="*/ 2292350 w 3033023"/>
              <a:gd name="connsiteY2-42" fmla="*/ 743759 h 800909"/>
              <a:gd name="connsiteX3-43" fmla="*/ 2940050 w 3033023"/>
              <a:gd name="connsiteY3-44" fmla="*/ 515159 h 800909"/>
              <a:gd name="connsiteX4-45" fmla="*/ 2997200 w 3033023"/>
              <a:gd name="connsiteY4-46" fmla="*/ 286559 h 800909"/>
              <a:gd name="connsiteX5-47" fmla="*/ 2635250 w 3033023"/>
              <a:gd name="connsiteY5-48" fmla="*/ 809 h 800909"/>
              <a:gd name="connsiteX6-49" fmla="*/ 654050 w 3033023"/>
              <a:gd name="connsiteY6-50" fmla="*/ 210359 h 800909"/>
              <a:gd name="connsiteX7-51" fmla="*/ 101600 w 3033023"/>
              <a:gd name="connsiteY7-52" fmla="*/ 496109 h 800909"/>
              <a:gd name="connsiteX8-53" fmla="*/ 349250 w 3033023"/>
              <a:gd name="connsiteY8-54" fmla="*/ 751026 h 800909"/>
              <a:gd name="connsiteX0-55" fmla="*/ 0 w 3033023"/>
              <a:gd name="connsiteY0-56" fmla="*/ 743759 h 800909"/>
              <a:gd name="connsiteX1-57" fmla="*/ 768350 w 3033023"/>
              <a:gd name="connsiteY1-58" fmla="*/ 800909 h 800909"/>
              <a:gd name="connsiteX2-59" fmla="*/ 2292350 w 3033023"/>
              <a:gd name="connsiteY2-60" fmla="*/ 743759 h 800909"/>
              <a:gd name="connsiteX3-61" fmla="*/ 2940050 w 3033023"/>
              <a:gd name="connsiteY3-62" fmla="*/ 515159 h 800909"/>
              <a:gd name="connsiteX4-63" fmla="*/ 2997200 w 3033023"/>
              <a:gd name="connsiteY4-64" fmla="*/ 286559 h 800909"/>
              <a:gd name="connsiteX5-65" fmla="*/ 2635250 w 3033023"/>
              <a:gd name="connsiteY5-66" fmla="*/ 809 h 800909"/>
              <a:gd name="connsiteX6-67" fmla="*/ 654050 w 3033023"/>
              <a:gd name="connsiteY6-68" fmla="*/ 210359 h 800909"/>
              <a:gd name="connsiteX7-69" fmla="*/ 101600 w 3033023"/>
              <a:gd name="connsiteY7-70" fmla="*/ 496109 h 800909"/>
              <a:gd name="connsiteX8-71" fmla="*/ 349250 w 3033023"/>
              <a:gd name="connsiteY8-72" fmla="*/ 751026 h 800909"/>
              <a:gd name="connsiteX0-73" fmla="*/ 0 w 3033023"/>
              <a:gd name="connsiteY0-74" fmla="*/ 743759 h 800909"/>
              <a:gd name="connsiteX1-75" fmla="*/ 768350 w 3033023"/>
              <a:gd name="connsiteY1-76" fmla="*/ 800909 h 800909"/>
              <a:gd name="connsiteX2-77" fmla="*/ 2292350 w 3033023"/>
              <a:gd name="connsiteY2-78" fmla="*/ 743759 h 800909"/>
              <a:gd name="connsiteX3-79" fmla="*/ 2940050 w 3033023"/>
              <a:gd name="connsiteY3-80" fmla="*/ 515159 h 800909"/>
              <a:gd name="connsiteX4-81" fmla="*/ 2997200 w 3033023"/>
              <a:gd name="connsiteY4-82" fmla="*/ 286559 h 800909"/>
              <a:gd name="connsiteX5-83" fmla="*/ 2635250 w 3033023"/>
              <a:gd name="connsiteY5-84" fmla="*/ 809 h 800909"/>
              <a:gd name="connsiteX6-85" fmla="*/ 654050 w 3033023"/>
              <a:gd name="connsiteY6-86" fmla="*/ 210359 h 800909"/>
              <a:gd name="connsiteX7-87" fmla="*/ 101600 w 3033023"/>
              <a:gd name="connsiteY7-88" fmla="*/ 496109 h 800909"/>
              <a:gd name="connsiteX8-89" fmla="*/ 349250 w 3033023"/>
              <a:gd name="connsiteY8-90" fmla="*/ 751026 h 800909"/>
              <a:gd name="connsiteX0-91" fmla="*/ 0 w 3247335"/>
              <a:gd name="connsiteY0-92" fmla="*/ 736529 h 800997"/>
              <a:gd name="connsiteX1-93" fmla="*/ 982662 w 3247335"/>
              <a:gd name="connsiteY1-94" fmla="*/ 800909 h 800997"/>
              <a:gd name="connsiteX2-95" fmla="*/ 2506662 w 3247335"/>
              <a:gd name="connsiteY2-96" fmla="*/ 743759 h 800997"/>
              <a:gd name="connsiteX3-97" fmla="*/ 3154362 w 3247335"/>
              <a:gd name="connsiteY3-98" fmla="*/ 515159 h 800997"/>
              <a:gd name="connsiteX4-99" fmla="*/ 3211512 w 3247335"/>
              <a:gd name="connsiteY4-100" fmla="*/ 286559 h 800997"/>
              <a:gd name="connsiteX5-101" fmla="*/ 2849562 w 3247335"/>
              <a:gd name="connsiteY5-102" fmla="*/ 809 h 800997"/>
              <a:gd name="connsiteX6-103" fmla="*/ 868362 w 3247335"/>
              <a:gd name="connsiteY6-104" fmla="*/ 210359 h 800997"/>
              <a:gd name="connsiteX7-105" fmla="*/ 315912 w 3247335"/>
              <a:gd name="connsiteY7-106" fmla="*/ 496109 h 800997"/>
              <a:gd name="connsiteX8-107" fmla="*/ 563562 w 3247335"/>
              <a:gd name="connsiteY8-108" fmla="*/ 751026 h 800997"/>
              <a:gd name="connsiteX0-109" fmla="*/ 0 w 3247335"/>
              <a:gd name="connsiteY0-110" fmla="*/ 736529 h 815129"/>
              <a:gd name="connsiteX1-111" fmla="*/ 982662 w 3247335"/>
              <a:gd name="connsiteY1-112" fmla="*/ 800909 h 815129"/>
              <a:gd name="connsiteX2-113" fmla="*/ 2506662 w 3247335"/>
              <a:gd name="connsiteY2-114" fmla="*/ 743759 h 815129"/>
              <a:gd name="connsiteX3-115" fmla="*/ 3154362 w 3247335"/>
              <a:gd name="connsiteY3-116" fmla="*/ 515159 h 815129"/>
              <a:gd name="connsiteX4-117" fmla="*/ 3211512 w 3247335"/>
              <a:gd name="connsiteY4-118" fmla="*/ 286559 h 815129"/>
              <a:gd name="connsiteX5-119" fmla="*/ 2849562 w 3247335"/>
              <a:gd name="connsiteY5-120" fmla="*/ 809 h 815129"/>
              <a:gd name="connsiteX6-121" fmla="*/ 868362 w 3247335"/>
              <a:gd name="connsiteY6-122" fmla="*/ 210359 h 815129"/>
              <a:gd name="connsiteX7-123" fmla="*/ 315912 w 3247335"/>
              <a:gd name="connsiteY7-124" fmla="*/ 496109 h 815129"/>
              <a:gd name="connsiteX8-125" fmla="*/ 563562 w 3247335"/>
              <a:gd name="connsiteY8-126" fmla="*/ 751026 h 815129"/>
              <a:gd name="connsiteX0-127" fmla="*/ 0 w 3260035"/>
              <a:gd name="connsiteY0-128" fmla="*/ 688338 h 803190"/>
              <a:gd name="connsiteX1-129" fmla="*/ 995362 w 3260035"/>
              <a:gd name="connsiteY1-130" fmla="*/ 800909 h 803190"/>
              <a:gd name="connsiteX2-131" fmla="*/ 2519362 w 3260035"/>
              <a:gd name="connsiteY2-132" fmla="*/ 743759 h 803190"/>
              <a:gd name="connsiteX3-133" fmla="*/ 3167062 w 3260035"/>
              <a:gd name="connsiteY3-134" fmla="*/ 515159 h 803190"/>
              <a:gd name="connsiteX4-135" fmla="*/ 3224212 w 3260035"/>
              <a:gd name="connsiteY4-136" fmla="*/ 286559 h 803190"/>
              <a:gd name="connsiteX5-137" fmla="*/ 2862262 w 3260035"/>
              <a:gd name="connsiteY5-138" fmla="*/ 809 h 803190"/>
              <a:gd name="connsiteX6-139" fmla="*/ 881062 w 3260035"/>
              <a:gd name="connsiteY6-140" fmla="*/ 210359 h 803190"/>
              <a:gd name="connsiteX7-141" fmla="*/ 328612 w 3260035"/>
              <a:gd name="connsiteY7-142" fmla="*/ 496109 h 803190"/>
              <a:gd name="connsiteX8-143" fmla="*/ 576262 w 3260035"/>
              <a:gd name="connsiteY8-144" fmla="*/ 751026 h 803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60035" h="803190">
                <a:moveTo>
                  <a:pt x="0" y="688338"/>
                </a:moveTo>
                <a:cubicBezTo>
                  <a:pt x="179387" y="813294"/>
                  <a:pt x="575468" y="791672"/>
                  <a:pt x="995362" y="800909"/>
                </a:cubicBezTo>
                <a:cubicBezTo>
                  <a:pt x="1415256" y="810146"/>
                  <a:pt x="2157412" y="791384"/>
                  <a:pt x="2519362" y="743759"/>
                </a:cubicBezTo>
                <a:cubicBezTo>
                  <a:pt x="2881312" y="696134"/>
                  <a:pt x="3049587" y="591359"/>
                  <a:pt x="3167062" y="515159"/>
                </a:cubicBezTo>
                <a:cubicBezTo>
                  <a:pt x="3284537" y="438959"/>
                  <a:pt x="3275012" y="372284"/>
                  <a:pt x="3224212" y="286559"/>
                </a:cubicBezTo>
                <a:cubicBezTo>
                  <a:pt x="3173412" y="200834"/>
                  <a:pt x="3252787" y="13509"/>
                  <a:pt x="2862262" y="809"/>
                </a:cubicBezTo>
                <a:cubicBezTo>
                  <a:pt x="2471737" y="-11891"/>
                  <a:pt x="1303337" y="127809"/>
                  <a:pt x="881062" y="210359"/>
                </a:cubicBezTo>
                <a:cubicBezTo>
                  <a:pt x="458787" y="292909"/>
                  <a:pt x="398462" y="321207"/>
                  <a:pt x="328612" y="496109"/>
                </a:cubicBezTo>
                <a:cubicBezTo>
                  <a:pt x="258762" y="671011"/>
                  <a:pt x="528637" y="703401"/>
                  <a:pt x="576262" y="751026"/>
                </a:cubicBezTo>
              </a:path>
            </a:pathLst>
          </a:custGeom>
          <a:solidFill>
            <a:srgbClr val="81C65A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tIns="108000" anchor="ctr">
            <a:scene3d>
              <a:camera prst="orthographicFront">
                <a:rot lat="0" lon="0" rev="180000"/>
              </a:camera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理清思路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195" name="文本占位符 8194"/>
          <p:cNvSpPr>
            <a:spLocks noGrp="1"/>
          </p:cNvSpPr>
          <p:nvPr/>
        </p:nvSpPr>
        <p:spPr>
          <a:xfrm>
            <a:off x="586105" y="2250440"/>
            <a:ext cx="396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ea typeface="_x000B__x000C_"/>
              </a:rPr>
              <a:t>（1）回延安，激动满情怀 </a:t>
            </a: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ea typeface="_x000B__x000C_"/>
              </a:rPr>
              <a:t>（2）忆延安，圣地养育我</a:t>
            </a: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ea typeface="_x000B__x000C_"/>
              </a:rPr>
              <a:t>（3）会亲人，欢聚话今昔 </a:t>
            </a: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ea typeface="_x000B__x000C_"/>
              </a:rPr>
              <a:t>（4）逛新城，旧貌换新颜 </a:t>
            </a: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400" dirty="0">
              <a:solidFill>
                <a:schemeClr val="accent2"/>
              </a:solidFill>
              <a:ea typeface="_x000B__x000C_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ea typeface="_x000B__x000C_"/>
              </a:rPr>
              <a:t>（5）赞延安，圣地大贡献 </a:t>
            </a:r>
            <a:br>
              <a:rPr lang="zh-CN" altLang="en-US" sz="2400" dirty="0">
                <a:solidFill>
                  <a:schemeClr val="accent2"/>
                </a:solidFill>
                <a:ea typeface="_x000B__x000C_"/>
              </a:rPr>
            </a:br>
            <a:endParaRPr lang="zh-CN" altLang="en-US" sz="2400">
              <a:solidFill>
                <a:schemeClr val="accent2"/>
              </a:solidFill>
            </a:endParaRPr>
          </a:p>
        </p:txBody>
      </p:sp>
      <p:pic>
        <p:nvPicPr>
          <p:cNvPr id="8197" name="联机映像占位符 8196" descr="毛主席在延安著作（辛莽）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3720" y="2307590"/>
            <a:ext cx="3020060" cy="35426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4751070" y="252119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2937</Words>
  <Application>WPS 演示</Application>
  <PresentationFormat>宽屏</PresentationFormat>
  <Paragraphs>129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华文中宋</vt:lpstr>
      <vt:lpstr>华文行楷</vt:lpstr>
      <vt:lpstr>黑体</vt:lpstr>
      <vt:lpstr>华文楷体</vt:lpstr>
      <vt:lpstr>方正行楷简体</vt:lpstr>
      <vt:lpstr>华康楷体W5-A</vt:lpstr>
      <vt:lpstr>微软简楷体</vt:lpstr>
      <vt:lpstr>_x000B__x000C_</vt:lpstr>
      <vt:lpstr>Segoe Print</vt:lpstr>
      <vt:lpstr>楷体</vt:lpstr>
      <vt:lpstr>Arial Unicode MS</vt:lpstr>
      <vt:lpstr>方正魏碑简体</vt:lpstr>
      <vt:lpstr>自定义设计方案</vt:lpstr>
      <vt:lpstr>回 延 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150</cp:revision>
  <dcterms:created xsi:type="dcterms:W3CDTF">2015-11-16T01:00:00Z</dcterms:created>
  <dcterms:modified xsi:type="dcterms:W3CDTF">2019-12-27T13:01:19Z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