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18" r:id="rId4"/>
    <p:sldId id="403" r:id="rId6"/>
    <p:sldId id="261" r:id="rId7"/>
    <p:sldId id="424" r:id="rId8"/>
    <p:sldId id="348" r:id="rId9"/>
    <p:sldId id="349" r:id="rId10"/>
    <p:sldId id="390" r:id="rId11"/>
    <p:sldId id="404" r:id="rId12"/>
    <p:sldId id="274" r:id="rId13"/>
    <p:sldId id="309" r:id="rId14"/>
    <p:sldId id="419" r:id="rId15"/>
    <p:sldId id="266" r:id="rId16"/>
    <p:sldId id="284" r:id="rId17"/>
    <p:sldId id="267" r:id="rId18"/>
    <p:sldId id="269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064"/>
        <p:guide pos="2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\Desktop\2019春PPT模板\宇恒PPT版式5.jpg宇恒PPT版式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7685" y="27460"/>
            <a:ext cx="9179243" cy="680275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3810" y="1905"/>
            <a:ext cx="9174480" cy="996950"/>
            <a:chOff x="-6" y="3"/>
            <a:chExt cx="14448" cy="1570"/>
          </a:xfrm>
        </p:grpSpPr>
        <p:pic>
          <p:nvPicPr>
            <p:cNvPr id="7" name="图片 6" descr="宇恒PPT版式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" y="3"/>
              <a:ext cx="14448" cy="157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 userDrawn="1"/>
          </p:nvGrpSpPr>
          <p:grpSpPr>
            <a:xfrm>
              <a:off x="-6" y="305"/>
              <a:ext cx="2062" cy="1044"/>
              <a:chOff x="-8" y="305"/>
              <a:chExt cx="2180" cy="1044"/>
            </a:xfrm>
          </p:grpSpPr>
          <p:sp>
            <p:nvSpPr>
              <p:cNvPr id="10" name="单圆角矩形 5"/>
              <p:cNvSpPr/>
              <p:nvPr userDrawn="1"/>
            </p:nvSpPr>
            <p:spPr>
              <a:xfrm>
                <a:off x="-8" y="305"/>
                <a:ext cx="2181" cy="910"/>
              </a:xfrm>
              <a:custGeom>
                <a:avLst/>
                <a:gdLst>
                  <a:gd name="txL" fmla="*/ 0 w 3816424"/>
                  <a:gd name="txT" fmla="*/ 0 h 1263290"/>
                  <a:gd name="txR" fmla="*/ 3816424 w 3816424"/>
                  <a:gd name="txB" fmla="*/ 1263290 h 1263290"/>
                </a:gdLst>
                <a:ahLst/>
                <a:cxnLst>
                  <a:cxn ang="0">
                    <a:pos x="0" y="0"/>
                  </a:cxn>
                  <a:cxn ang="0">
                    <a:pos x="3402671" y="0"/>
                  </a:cxn>
                  <a:cxn ang="0">
                    <a:pos x="3816424" y="413753"/>
                  </a:cxn>
                  <a:cxn ang="0">
                    <a:pos x="3816424" y="1263290"/>
                  </a:cxn>
                  <a:cxn ang="0">
                    <a:pos x="0" y="1263290"/>
                  </a:cxn>
                  <a:cxn ang="0">
                    <a:pos x="0" y="0"/>
                  </a:cxn>
                </a:cxnLst>
                <a:rect l="txL" t="txT" r="txR" b="txB"/>
                <a:pathLst>
                  <a:path w="3816424" h="1263290">
                    <a:moveTo>
                      <a:pt x="0" y="0"/>
                    </a:moveTo>
                    <a:lnTo>
                      <a:pt x="3402671" y="0"/>
                    </a:lnTo>
                    <a:cubicBezTo>
                      <a:pt x="3631180" y="0"/>
                      <a:pt x="3816424" y="185244"/>
                      <a:pt x="3816424" y="413753"/>
                    </a:cubicBezTo>
                    <a:lnTo>
                      <a:pt x="3816424" y="1263290"/>
                    </a:lnTo>
                    <a:lnTo>
                      <a:pt x="0" y="1263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00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" name="图片 8" descr="图形4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28" y="439"/>
                <a:ext cx="910" cy="91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8255" y="1905"/>
            <a:ext cx="9174480" cy="996950"/>
            <a:chOff x="-13" y="3"/>
            <a:chExt cx="14448" cy="1570"/>
          </a:xfrm>
        </p:grpSpPr>
        <p:pic>
          <p:nvPicPr>
            <p:cNvPr id="11" name="图片 10" descr="宇恒PPT版式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3" y="3"/>
              <a:ext cx="14448" cy="1570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 userDrawn="1"/>
          </p:nvGrpSpPr>
          <p:grpSpPr>
            <a:xfrm>
              <a:off x="-6" y="305"/>
              <a:ext cx="2162" cy="1044"/>
              <a:chOff x="-8" y="305"/>
              <a:chExt cx="2180" cy="1044"/>
            </a:xfrm>
          </p:grpSpPr>
          <p:sp>
            <p:nvSpPr>
              <p:cNvPr id="12" name="单圆角矩形 5"/>
              <p:cNvSpPr/>
              <p:nvPr userDrawn="1"/>
            </p:nvSpPr>
            <p:spPr>
              <a:xfrm>
                <a:off x="-8" y="305"/>
                <a:ext cx="2181" cy="910"/>
              </a:xfrm>
              <a:custGeom>
                <a:avLst/>
                <a:gdLst>
                  <a:gd name="txL" fmla="*/ 0 w 3816424"/>
                  <a:gd name="txT" fmla="*/ 0 h 1263290"/>
                  <a:gd name="txR" fmla="*/ 3816424 w 3816424"/>
                  <a:gd name="txB" fmla="*/ 1263290 h 1263290"/>
                </a:gdLst>
                <a:ahLst/>
                <a:cxnLst>
                  <a:cxn ang="0">
                    <a:pos x="0" y="0"/>
                  </a:cxn>
                  <a:cxn ang="0">
                    <a:pos x="3402671" y="0"/>
                  </a:cxn>
                  <a:cxn ang="0">
                    <a:pos x="3816424" y="413753"/>
                  </a:cxn>
                  <a:cxn ang="0">
                    <a:pos x="3816424" y="1263290"/>
                  </a:cxn>
                  <a:cxn ang="0">
                    <a:pos x="0" y="1263290"/>
                  </a:cxn>
                  <a:cxn ang="0">
                    <a:pos x="0" y="0"/>
                  </a:cxn>
                </a:cxnLst>
                <a:rect l="txL" t="txT" r="txR" b="txB"/>
                <a:pathLst>
                  <a:path w="3816424" h="1263290">
                    <a:moveTo>
                      <a:pt x="0" y="0"/>
                    </a:moveTo>
                    <a:lnTo>
                      <a:pt x="3402671" y="0"/>
                    </a:lnTo>
                    <a:cubicBezTo>
                      <a:pt x="3631180" y="0"/>
                      <a:pt x="3816424" y="185244"/>
                      <a:pt x="3816424" y="413753"/>
                    </a:cubicBezTo>
                    <a:lnTo>
                      <a:pt x="3816424" y="1263290"/>
                    </a:lnTo>
                    <a:lnTo>
                      <a:pt x="0" y="1263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AD00"/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sz="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4" name="图片 13" descr="图形4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628" y="439"/>
                <a:ext cx="910" cy="910"/>
              </a:xfrm>
              <a:prstGeom prst="rect">
                <a:avLst/>
              </a:prstGeom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109855" y="1122680"/>
            <a:ext cx="9055735" cy="5698490"/>
            <a:chOff x="173" y="1768"/>
            <a:chExt cx="14261" cy="8974"/>
          </a:xfrm>
        </p:grpSpPr>
        <p:pic>
          <p:nvPicPr>
            <p:cNvPr id="8" name="图片 7" descr="1bbbc8c04cbd3f6d751ab35a97585b2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3" y="4064"/>
              <a:ext cx="7827" cy="667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" y="1768"/>
              <a:ext cx="4273" cy="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2"/>
            <p:cNvSpPr txBox="1"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8241" y="6406"/>
              <a:ext cx="5702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sz="6000" dirty="0">
                  <a:latin typeface="+mn-lt"/>
                  <a:ea typeface="+mn-ea"/>
                </a:rPr>
                <a:t>本课结束</a:t>
              </a:r>
              <a:endParaRPr lang="zh-CN" altLang="en-US" sz="60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3.png"/><Relationship Id="rId21" Type="http://schemas.openxmlformats.org/officeDocument/2006/relationships/image" Target="../media/image6.jpeg"/><Relationship Id="rId20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1270" y="8890"/>
            <a:ext cx="9157970" cy="6840220"/>
            <a:chOff x="-2" y="14"/>
            <a:chExt cx="14422" cy="10772"/>
          </a:xfrm>
        </p:grpSpPr>
        <p:pic>
          <p:nvPicPr>
            <p:cNvPr id="3" name="图片 2" descr="C:\Users\Administrator\Desktop\2019春PPT模板\宇恒PPT版式9.jpg宇恒PPT版式9"/>
            <p:cNvPicPr/>
            <p:nvPr userDrawn="1"/>
          </p:nvPicPr>
          <p:blipFill>
            <a:blip r:embed="rId21"/>
            <a:srcRect/>
            <a:stretch>
              <a:fillRect/>
            </a:stretch>
          </p:blipFill>
          <p:spPr>
            <a:xfrm>
              <a:off x="-2" y="14"/>
              <a:ext cx="14423" cy="10772"/>
            </a:xfrm>
            <a:prstGeom prst="rect">
              <a:avLst/>
            </a:prstGeom>
          </p:spPr>
        </p:pic>
        <p:pic>
          <p:nvPicPr>
            <p:cNvPr id="17" name="图片 16" descr="图形4"/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8776" y="7671"/>
              <a:ext cx="1857" cy="17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11.png"/><Relationship Id="rId1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081145" y="2290445"/>
            <a:ext cx="5054600" cy="69215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zh-CN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一 滴 水 经 过 丽 江</a:t>
            </a:r>
            <a:endParaRPr lang="zh-CN" altLang="zh-CN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74890" y="2992120"/>
            <a:ext cx="176085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阿来</a:t>
            </a:r>
            <a:endParaRPr lang="zh-CN" altLang="en-US" sz="3200" b="1" dirty="0">
              <a:solidFill>
                <a:srgbClr val="AC411D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776028" y="1418908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第五单元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5" grpId="2"/>
      <p:bldP spid="6" grpId="2"/>
      <p:bldP spid="5" grpId="3"/>
      <p:bldP spid="6" grpId="3"/>
      <p:bldP spid="5" grpId="4"/>
      <p:bldP spid="6" grpId="4"/>
      <p:bldP spid="5" grpId="5"/>
      <p:bldP spid="6" grpId="5"/>
      <p:bldP spid="5" grpId="6"/>
      <p:bldP spid="6" grpId="6"/>
      <p:bldP spid="5" grpId="7"/>
      <p:bldP spid="6" grpId="7"/>
      <p:bldP spid="5" grpId="8"/>
      <p:bldP spid="6" grpId="8"/>
      <p:bldP spid="5" grpId="9" bldLvl="0" animBg="1"/>
      <p:bldP spid="6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3667" name="副标题 113666"/>
          <p:cNvSpPr>
            <a:spLocks noGrp="1"/>
          </p:cNvSpPr>
          <p:nvPr/>
        </p:nvSpPr>
        <p:spPr>
          <a:xfrm>
            <a:off x="190500" y="1578610"/>
            <a:ext cx="5227320" cy="4737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1.第6段中“几百年”有什么作用？</a:t>
            </a:r>
            <a:endParaRPr lang="en-US" altLang="zh-CN" sz="2400" kern="1200" baseline="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 defTabSz="914400">
              <a:buSzPct val="100000"/>
            </a:pPr>
            <a:endParaRPr lang="en-US" altLang="zh-CN" sz="2400" kern="1200" baseline="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7335" y="2543810"/>
            <a:ext cx="601218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2.游客在丽江心境有什么变化？</a:t>
            </a:r>
            <a:endParaRPr lang="en-US" altLang="zh-CN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7335" y="3114675"/>
            <a:ext cx="731329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这些人来自远方，在那些地方，即便是寂静时分，他们的内心也很喧哗。在这里，尽情欢歌处，夜凉如水，他们的心像一滴水一样晶莹。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7335" y="2052320"/>
            <a:ext cx="71901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点明“我”沉睡的时间之长，暗示丽江将会发生巨大变化。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267335" y="4406265"/>
            <a:ext cx="66116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.作者为什么要采用“一滴水”的口吻来叙述故事？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190500" y="5236210"/>
            <a:ext cx="70688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作者以“一滴水”的口吻，采用第一人称来讲述自己流过丽江的经历，将自己所见景色娓娓道来，富有浪漫和童趣，构思新颖，给人耳目一新的感觉。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8445" y="1544320"/>
            <a:ext cx="728154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.学了课文，你知道了哪些关于丽江的知识？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6690" y="2048510"/>
            <a:ext cx="7353300" cy="4407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sz="1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（1）丽江历史悠久。明代，纳西族的首领木氏家族率领百姓筑起了名扬世界的四方街。</a:t>
            </a:r>
            <a:endParaRPr sz="1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sz="1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（2）丽江风景优美多彩。有蓝天下的玉龙雪山，绿色的盆地，绿色的松、杉、草甸，翠绿的象山、凤凰山、笔架山，碧绿的深潭，红色的杜鹃、白色的马帮驿道、青瓦色的四方街等。</a:t>
            </a:r>
            <a:endParaRPr sz="1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sz="1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en-US" sz="1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sz="1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）丽江建筑富有地域特色。丽江是少数民族古镇，城里的街道、宫殿、水车、小桥，都具有鲜明的地域特色。</a:t>
            </a:r>
            <a:endParaRPr sz="1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sz="1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</a:t>
            </a:r>
            <a:r>
              <a:rPr lang="en-US" sz="1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</a:t>
            </a:r>
            <a:r>
              <a:rPr sz="1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丽江民俗丰富而融合。丽江人赶路、建设、放牧、经商、拉琴、浇花、闲聊、畅游、集聚、唱歌，马帮的往来，银匠的敲打银器，玉器店、字画店、东巴文字、纳西古乐，这些都极富民族特色。“很多不同模样的人”“说着不同的语言”“全中国全世界的人都要来丽江”构成了一幅游客欢乐民俗图。</a:t>
            </a:r>
            <a:endParaRPr sz="1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6739" name="副标题 116738"/>
          <p:cNvSpPr>
            <a:spLocks noGrp="1"/>
          </p:cNvSpPr>
          <p:nvPr/>
        </p:nvSpPr>
        <p:spPr>
          <a:xfrm>
            <a:off x="103505" y="1842135"/>
            <a:ext cx="7554595" cy="145986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125000"/>
              </a:lnSpc>
              <a:buSzPct val="100000"/>
            </a:pP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</a:t>
            </a:r>
            <a:r>
              <a:rPr lang="zh-CN" alt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.</a:t>
            </a:r>
            <a:r>
              <a:rPr lang="en-US" altLang="zh-CN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</a:t>
            </a:r>
            <a:r>
              <a:rPr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在高山上，我们沉默了那么久，终于可以敞开喉咙大声喧哗。</a:t>
            </a:r>
            <a:r>
              <a:rPr lang="en-US" sz="2400" kern="120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”</a:t>
            </a:r>
            <a:endParaRPr lang="zh-CN" altLang="en-US" sz="3200" b="1" kern="1200" baseline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defTabSz="914400">
              <a:lnSpc>
                <a:spcPct val="125000"/>
              </a:lnSpc>
              <a:buSzPct val="100000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用拟人手法表现流水的欢快。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6525" y="3718560"/>
            <a:ext cx="756031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“一些薄云掠过月亮时，就像丽江古城中，一个银匠，正在擦拭一只硕大的银盘。”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260" y="5184775"/>
            <a:ext cx="748284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用“硕大的银盘”比喻月亮，形象生动，表现丽江月色的美丽。</a:t>
            </a:r>
            <a:endParaRPr lang="zh-CN"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746" name="Text Box 2"/>
          <p:cNvSpPr txBox="1"/>
          <p:nvPr/>
        </p:nvSpPr>
        <p:spPr>
          <a:xfrm>
            <a:off x="3108960" y="2356485"/>
            <a:ext cx="456057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玉龙雪山古称耸雪山、雪山、雪岭，位于云南省丽江市玉龙纳西族自治县境内，丽江市区北面15公里外，玉龙雪山最高海拔5596米，面积455平方公里，雪山的13峰终年积雪不化，如一条矫健的玉龙横卧山巅，有一跃而入金沙江之势，故名"玉龙雪山"。</a:t>
            </a:r>
            <a:endParaRPr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" y="2640965"/>
            <a:ext cx="308546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961255" y="27243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写作·特色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411" name="Text Box 3"/>
          <p:cNvSpPr txBox="1"/>
          <p:nvPr/>
        </p:nvSpPr>
        <p:spPr>
          <a:xfrm>
            <a:off x="1731645" y="1884680"/>
            <a:ext cx="43916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>
              <a:buSzPct val="100000"/>
            </a:pPr>
            <a:r>
              <a:rPr lang="zh-CN" altLang="en-US" sz="3200"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1.构思新颖，视角独特</a:t>
            </a:r>
            <a:endParaRPr lang="zh-CN" altLang="en-US" sz="3200">
              <a:latin typeface="方正魏碑简体" panose="03000509000000000000" charset="-122"/>
              <a:ea typeface="方正魏碑简体" panose="03000509000000000000" charset="-122"/>
              <a:sym typeface="+mn-ea"/>
            </a:endParaRPr>
          </a:p>
          <a:p>
            <a:pPr defTabSz="914400">
              <a:buSzPct val="100000"/>
            </a:pPr>
            <a:endParaRPr lang="zh-CN" altLang="en-US" sz="3200">
              <a:latin typeface="方正魏碑简体" panose="03000509000000000000" charset="-122"/>
              <a:ea typeface="方正魏碑简体" panose="03000509000000000000" charset="-122"/>
              <a:sym typeface="+mn-ea"/>
            </a:endParaRPr>
          </a:p>
          <a:p>
            <a:pPr defTabSz="914400">
              <a:buSzPct val="100000"/>
            </a:pPr>
            <a:r>
              <a:rPr lang="zh-CN" altLang="en-US" sz="3200"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2.语言富有诗意</a:t>
            </a:r>
            <a:endParaRPr lang="zh-CN" altLang="en-US" sz="3200">
              <a:latin typeface="方正魏碑简体" panose="03000509000000000000" charset="-122"/>
              <a:ea typeface="方正魏碑简体" panose="03000509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190" y="3594735"/>
            <a:ext cx="2540635" cy="254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矩形 149505"/>
          <p:cNvSpPr/>
          <p:nvPr/>
        </p:nvSpPr>
        <p:spPr>
          <a:xfrm>
            <a:off x="173990" y="1845310"/>
            <a:ext cx="7484745" cy="1937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这篇课文以“一滴水”的身份，讲述自己由雪变成冰川，再变成一滴水，再由一滴水经过驿道、纳西族村庄、草甸、落水洞等地方，最后奔流到金沙江的经历，表现了丽江古城的历史变迁和风物人情。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" y="3858260"/>
            <a:ext cx="3047365" cy="228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r="1771" b="8056"/>
          <a:stretch>
            <a:fillRect/>
          </a:stretch>
        </p:blipFill>
        <p:spPr>
          <a:xfrm>
            <a:off x="3797935" y="3858260"/>
            <a:ext cx="3270250" cy="229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10845" y="1543050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" y="2187575"/>
            <a:ext cx="4043680" cy="19411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" y="4293870"/>
            <a:ext cx="3044190" cy="20186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550" y="2172970"/>
            <a:ext cx="2626360" cy="19704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750" y="4293870"/>
            <a:ext cx="3986530" cy="201866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56540" y="1694815"/>
            <a:ext cx="687705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sz="24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2400" dirty="0" smtClean="0">
                <a:latin typeface="楷体" panose="02010609060101010101" charset="-122"/>
                <a:ea typeface="楷体" panose="02010609060101010101" charset="-122"/>
              </a:rPr>
              <a:t>丽江古城，静美得像一片散淡的云朵，雅致得像一幅写意的丹青，独特得像一首凝固的诗行，静静地沉睡在祖国大西南的崇山峻岭之中。你想知道丽江古城的历史变迁、自然景物和人文风情吗？请你跟随着阿来的一滴水游历丽江吧！</a:t>
            </a:r>
            <a:endParaRPr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7905" y="4088765"/>
            <a:ext cx="3428365" cy="228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884805" y="1477010"/>
            <a:ext cx="4899025" cy="4983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阿来，当代中年作家，藏族，1959年出生于四川西北部阿坝藏区的马尔康县，俗称“四土”，即四个土司统辖之地。毕业于马尔康师范学院，现任成都《科幻世界》杂志主编，1982年开始诗歌创作，80年代中后期转向小说创作。主要作品有诗集《棱磨河》，小说集《旧年的血迹》、《月光下的银匠》，长篇小说《尘埃落定》，长篇散文《大地的阶梯》。　　</a:t>
            </a:r>
            <a:endParaRPr sz="2400">
              <a:solidFill>
                <a:srgbClr val="000000"/>
              </a:solidFill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" y="2579370"/>
            <a:ext cx="2851785" cy="190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9890" y="1936115"/>
            <a:ext cx="7057390" cy="3928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</a:rPr>
              <a:t>作者自述：武威行后，又到丽江，其实都在作关于藏文化边缘区的一些相关调查。说调查也不准确，因为材料多从书面上来，但从书上搜得材料后，还要想到这些事实的曾经的发生地，感受一番。不意，当地政府知道我到了丽江，邀我写一篇适合小学生读的关于丽江的文字。这是很不好写的文字，试着写了。交卷给丽江当地外，也贴在这里，聊作丽江之行的一个纪念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829945" y="2629535"/>
            <a:ext cx="7484110" cy="2526030"/>
          </a:xfrm>
        </p:spPr>
        <p:txBody>
          <a:bodyPr vert="horz" wrap="square" lIns="91440" tIns="45720" rIns="91440" bIns="45720" anchor="t"/>
          <a:p>
            <a:pPr marL="365125" indent="-255270">
              <a:lnSpc>
                <a:spcPct val="80000"/>
              </a:lnSpc>
              <a:buNone/>
            </a:pPr>
            <a:r>
              <a:t>草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甸</a:t>
            </a:r>
            <a:r>
              <a:t>（diàn）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 矗</a:t>
            </a:r>
            <a:r>
              <a:t>立（chù）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闸</a:t>
            </a:r>
            <a:r>
              <a:t>口（zhá） 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翡</a:t>
            </a:r>
            <a:r>
              <a:t>翠（fěi）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眺</a:t>
            </a:r>
            <a:r>
              <a:t>望（tiào）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砚</a:t>
            </a:r>
            <a:r>
              <a:t>池（yàn）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t>擦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拭</a:t>
            </a:r>
            <a:r>
              <a:t>（shì）           目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眩</a:t>
            </a:r>
            <a:r>
              <a:t>神迷（xuàn）</a:t>
            </a:r>
          </a:p>
          <a:p>
            <a:pPr marL="365125" indent="-255270">
              <a:lnSpc>
                <a:spcPct val="80000"/>
              </a:lnSpc>
              <a:buNone/>
            </a:pPr>
            <a:r>
              <a:t>五彩斑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斓</a:t>
            </a:r>
            <a:r>
              <a:t>（lán）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8445" name="AutoShape 13"/>
          <p:cNvSpPr/>
          <p:nvPr/>
        </p:nvSpPr>
        <p:spPr>
          <a:xfrm>
            <a:off x="1397000" y="4668838"/>
            <a:ext cx="112713" cy="1235075"/>
          </a:xfrm>
          <a:prstGeom prst="leftBrace">
            <a:avLst>
              <a:gd name="adj1" fmla="val 913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0" name="AutoShape 18"/>
          <p:cNvSpPr/>
          <p:nvPr/>
        </p:nvSpPr>
        <p:spPr>
          <a:xfrm>
            <a:off x="6343650" y="4716463"/>
            <a:ext cx="111125" cy="1216025"/>
          </a:xfrm>
          <a:prstGeom prst="leftBrace">
            <a:avLst>
              <a:gd name="adj1" fmla="val 91190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507365" y="1670685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  <p:bldP spid="18434" grpId="2" build="p"/>
      <p:bldP spid="18434" grpId="3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0" y="1993265"/>
            <a:ext cx="7228205" cy="4584700"/>
          </a:xfrm>
        </p:spPr>
        <p:txBody>
          <a:bodyPr vert="horz" wrap="square" lIns="91440" tIns="45720" rIns="91440" bIns="45720" anchor="t"/>
          <a:p>
            <a:pPr marL="567055" indent="-457200"/>
            <a:r>
              <a:rPr lang="zh-CN" altLang="en-US" sz="2400" dirty="0"/>
              <a:t>轻盈：</a:t>
            </a:r>
            <a:r>
              <a:rPr lang="zh-CN" altLang="en-US" sz="2400">
                <a:solidFill>
                  <a:schemeClr val="tx1"/>
                </a:solidFill>
                <a:latin typeface="微软简楷体" charset="0"/>
                <a:ea typeface="微软简楷体" charset="0"/>
              </a:rPr>
              <a:t>形容人或物（女子、蝴蝶等）动作、姿态轻柔优美漂亮。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喧哗：</a:t>
            </a:r>
            <a:r>
              <a:rPr lang="zh-CN" altLang="en-US" sz="2400">
                <a:solidFill>
                  <a:schemeClr val="tx1"/>
                </a:solidFill>
                <a:latin typeface="微软简楷体" charset="0"/>
                <a:ea typeface="微软简楷体" charset="0"/>
              </a:rPr>
              <a:t>声音大而杂乱。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驿道：</a:t>
            </a:r>
            <a:r>
              <a:rPr lang="zh-CN" altLang="en-US" sz="2400">
                <a:solidFill>
                  <a:schemeClr val="tx1"/>
                </a:solidFill>
                <a:latin typeface="微软简楷体" charset="0"/>
                <a:ea typeface="微软简楷体" charset="0"/>
              </a:rPr>
              <a:t>中国古代为传递政府文书、驿马通行而开辟的交通大道。沿途按一定距离设置驿站。</a:t>
            </a:r>
            <a:endParaRPr lang="zh-CN" altLang="en-US" sz="240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/>
            <a:r>
              <a:rPr lang="zh-CN" altLang="en-US" sz="2400" dirty="0"/>
              <a:t>矗立：</a:t>
            </a:r>
            <a:r>
              <a:rPr lang="zh-CN" altLang="en-US" sz="2400">
                <a:solidFill>
                  <a:schemeClr val="tx1"/>
                </a:solidFill>
                <a:latin typeface="微软简楷体" charset="0"/>
                <a:ea typeface="微软简楷体" charset="0"/>
              </a:rPr>
              <a:t>高耸直立。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苍劲：</a:t>
            </a:r>
            <a:r>
              <a:rPr lang="zh-CN" altLang="en-US" sz="2400">
                <a:solidFill>
                  <a:schemeClr val="tx1"/>
                </a:solidFill>
                <a:latin typeface="微软简楷体" charset="0"/>
                <a:ea typeface="微软简楷体" charset="0"/>
              </a:rPr>
              <a:t>老练刚劲。</a:t>
            </a:r>
            <a:endParaRPr lang="zh-CN" altLang="en-US" sz="2400" dirty="0"/>
          </a:p>
          <a:p>
            <a:pPr marL="567055" indent="-457200"/>
            <a:r>
              <a:rPr lang="zh-CN" altLang="en-US" sz="2400" dirty="0"/>
              <a:t>映照：</a:t>
            </a:r>
            <a:r>
              <a:rPr lang="zh-CN" altLang="en-US" sz="2400">
                <a:solidFill>
                  <a:schemeClr val="tx1"/>
                </a:solidFill>
                <a:latin typeface="微软简楷体" charset="0"/>
                <a:ea typeface="微软简楷体" charset="0"/>
              </a:rPr>
              <a:t>光线照射。</a:t>
            </a:r>
            <a:endParaRPr lang="zh-CN" altLang="en-US" sz="240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/>
            <a:r>
              <a:rPr lang="zh-CN" altLang="en-US" sz="2400" dirty="0"/>
              <a:t>闸口：</a:t>
            </a:r>
            <a:r>
              <a:rPr lang="zh-CN" altLang="en-US" sz="2400">
                <a:solidFill>
                  <a:schemeClr val="tx1"/>
                </a:solidFill>
                <a:latin typeface="微软简楷体" charset="0"/>
                <a:ea typeface="微软简楷体" charset="0"/>
              </a:rPr>
              <a:t>闸门开时水流通过的孔道。</a:t>
            </a:r>
            <a:endParaRPr lang="zh-CN" altLang="en-US" sz="2400" dirty="0"/>
          </a:p>
        </p:txBody>
      </p:sp>
      <p:sp>
        <p:nvSpPr>
          <p:cNvPr id="136195" name="矩形 136194"/>
          <p:cNvSpPr/>
          <p:nvPr/>
        </p:nvSpPr>
        <p:spPr>
          <a:xfrm>
            <a:off x="322580" y="1327785"/>
            <a:ext cx="222059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0" y="2099945"/>
            <a:ext cx="7476490" cy="4478020"/>
          </a:xfrm>
        </p:spPr>
        <p:txBody>
          <a:bodyPr vert="horz" wrap="square" lIns="91440" tIns="45720" rIns="91440" bIns="45720" anchor="t"/>
          <a:p>
            <a:pPr marL="567055" indent="-457200"/>
            <a:r>
              <a:rPr sz="2400">
                <a:sym typeface="+mn-ea"/>
              </a:rPr>
              <a:t>犹豫：犹移。迟疑不决。</a:t>
            </a:r>
            <a:endParaRPr sz="2400"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翡翠：也称翡翠玉、翠玉、缅甸玉，是玉的一种。</a:t>
            </a:r>
            <a:endParaRPr sz="2400"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眺望：从高处远望。</a:t>
            </a:r>
            <a:endParaRPr sz="2400"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硕大：非常大、特别大。硕，大。</a:t>
            </a:r>
            <a:endParaRPr sz="2400"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亭台楼阁：泛指多种供游赏、休息的建筑物。</a:t>
            </a:r>
            <a:endParaRPr sz="2400"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目眩神迷：眼花缭乱，心神摇荡。</a:t>
            </a:r>
            <a:endParaRPr sz="2400">
              <a:sym typeface="+mn-ea"/>
            </a:endParaRPr>
          </a:p>
          <a:p>
            <a:pPr marL="567055" indent="-457200"/>
            <a:r>
              <a:rPr sz="2400">
                <a:sym typeface="+mn-ea"/>
              </a:rPr>
              <a:t>五彩斑斓：表示颜色非常好看，色彩相当丰富。斑斓，颜色驳杂，灿烂多彩。</a:t>
            </a:r>
            <a:endParaRPr lang="zh-CN" altLang="en-US" sz="240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59690" y="1327785"/>
            <a:ext cx="296100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457200" lvl="0" indent="-45720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Char char="•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4386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37515" y="2061210"/>
            <a:ext cx="7668895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第一部分（第1-5段）：</a:t>
            </a:r>
            <a:r>
              <a:rPr sz="2400" dirty="0" smtClean="0">
                <a:latin typeface="楷体" panose="02010609060101010101" charset="-122"/>
                <a:ea typeface="楷体" panose="02010609060101010101" charset="-122"/>
              </a:rPr>
              <a:t>写“我”几百年前看到的丽江。</a:t>
            </a:r>
            <a:endParaRPr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7515" y="2708910"/>
            <a:ext cx="723011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第二部分（第6-14段）：</a:t>
            </a:r>
            <a:r>
              <a:rPr sz="2400" dirty="0" smtClean="0">
                <a:latin typeface="楷体" panose="02010609060101010101" charset="-122"/>
                <a:ea typeface="楷体" panose="02010609060101010101" charset="-122"/>
              </a:rPr>
              <a:t>写“我”几百年后流过丽江看到的景象。</a:t>
            </a:r>
            <a:endParaRPr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75565" y="2286000"/>
            <a:ext cx="362585" cy="21069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240" y="4210685"/>
            <a:ext cx="3428365" cy="2286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37515" y="3759200"/>
            <a:ext cx="7230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0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第三部分（第15~16段）：</a:t>
            </a:r>
            <a:r>
              <a:rPr sz="2400" b="0" dirty="0" smtClean="0">
                <a:latin typeface="楷体" panose="02010609060101010101" charset="-122"/>
                <a:ea typeface="楷体" panose="02010609060101010101" charset="-122"/>
              </a:rPr>
              <a:t>写“我”流出丽江来到了金沙江，奔向大海。</a:t>
            </a:r>
            <a:endParaRPr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0" grpId="0"/>
    </p:bldLst>
  </p:timing>
</p:sld>
</file>

<file path=ppt/tags/tag1.xml><?xml version="1.0" encoding="utf-8"?>
<p:tagLst xmlns:p="http://schemas.openxmlformats.org/presentationml/2006/main">
  <p:tag name="MH" val="20150925142203"/>
  <p:tag name="MH_LIBRARY" val="GRAPHIC"/>
  <p:tag name="MH_ORDER" val="图片 6"/>
  <p:tag name="KSO_WM_TAG_VERSION" val="1.0"/>
  <p:tag name="KSO_WM_BEAUTIFY_FLAG" val="#wm#"/>
  <p:tag name="KSO_WM_UNIT_TYPE" val="i"/>
  <p:tag name="KSO_WM_UNIT_ID" val="258*i*0"/>
  <p:tag name="KSO_WM_TEMPLATE_CATEGORY" val="custom"/>
  <p:tag name="KSO_WM_TEMPLATE_INDEX" val="160115"/>
</p:tagLst>
</file>

<file path=ppt/tags/tag1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l_h_f"/>
  <p:tag name="KSO_WM_UNIT_INDEX" val="1_1_1"/>
  <p:tag name="KSO_WM_UNIT_ID" val="custom596_6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2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2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3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3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WPS 演示</Application>
  <PresentationFormat>宽屏</PresentationFormat>
  <Paragraphs>113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幼圆</vt:lpstr>
      <vt:lpstr>微软雅黑</vt:lpstr>
      <vt:lpstr>华文中宋</vt:lpstr>
      <vt:lpstr>华文行楷</vt:lpstr>
      <vt:lpstr>楷体</vt:lpstr>
      <vt:lpstr>华文楷体</vt:lpstr>
      <vt:lpstr>方正行楷简体</vt:lpstr>
      <vt:lpstr>华康楷体W5-A</vt:lpstr>
      <vt:lpstr>微软简楷体</vt:lpstr>
      <vt:lpstr>黑体</vt:lpstr>
      <vt:lpstr>方正魏碑简体</vt:lpstr>
      <vt:lpstr>Arial Unicode MS</vt:lpstr>
      <vt:lpstr>Calibri</vt:lpstr>
      <vt:lpstr>Office 主题</vt:lpstr>
      <vt:lpstr>一 滴 水 经 过 丽 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Administrator</cp:lastModifiedBy>
  <cp:revision>218</cp:revision>
  <dcterms:created xsi:type="dcterms:W3CDTF">2015-11-16T01:00:00Z</dcterms:created>
  <dcterms:modified xsi:type="dcterms:W3CDTF">2018-12-16T06:28:31Z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