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18" r:id="rId4"/>
    <p:sldId id="403" r:id="rId6"/>
    <p:sldId id="261" r:id="rId7"/>
    <p:sldId id="348" r:id="rId8"/>
    <p:sldId id="349" r:id="rId9"/>
    <p:sldId id="390" r:id="rId10"/>
    <p:sldId id="404" r:id="rId11"/>
    <p:sldId id="274" r:id="rId12"/>
    <p:sldId id="309" r:id="rId13"/>
    <p:sldId id="379" r:id="rId14"/>
    <p:sldId id="419" r:id="rId15"/>
    <p:sldId id="266" r:id="rId16"/>
    <p:sldId id="284" r:id="rId17"/>
    <p:sldId id="267" r:id="rId18"/>
    <p:sldId id="269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064"/>
        <p:guide pos="27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tags" Target="../tags/tag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2019春PPT模板\宇恒PPT版式5.jpg宇恒PPT版式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685" y="27460"/>
            <a:ext cx="9179243" cy="680275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810" y="1905"/>
            <a:ext cx="9174480" cy="996950"/>
            <a:chOff x="-6" y="3"/>
            <a:chExt cx="14448" cy="1570"/>
          </a:xfrm>
        </p:grpSpPr>
        <p:pic>
          <p:nvPicPr>
            <p:cNvPr id="7" name="图片 6" descr="宇恒PPT版式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" y="3"/>
              <a:ext cx="14448" cy="1570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 userDrawn="1"/>
          </p:nvGrpSpPr>
          <p:grpSpPr>
            <a:xfrm>
              <a:off x="-6" y="305"/>
              <a:ext cx="2062" cy="1044"/>
              <a:chOff x="-8" y="305"/>
              <a:chExt cx="2180" cy="1044"/>
            </a:xfrm>
          </p:grpSpPr>
          <p:sp>
            <p:nvSpPr>
              <p:cNvPr id="10" name="单圆角矩形 5"/>
              <p:cNvSpPr/>
              <p:nvPr userDrawn="1"/>
            </p:nvSpPr>
            <p:spPr>
              <a:xfrm>
                <a:off x="-8" y="305"/>
                <a:ext cx="2181" cy="910"/>
              </a:xfrm>
              <a:custGeom>
                <a:avLst/>
                <a:gdLst>
                  <a:gd name="txL" fmla="*/ 0 w 3816424"/>
                  <a:gd name="txT" fmla="*/ 0 h 1263290"/>
                  <a:gd name="txR" fmla="*/ 3816424 w 3816424"/>
                  <a:gd name="txB" fmla="*/ 1263290 h 1263290"/>
                </a:gdLst>
                <a:ahLst/>
                <a:cxnLst>
                  <a:cxn ang="0">
                    <a:pos x="0" y="0"/>
                  </a:cxn>
                  <a:cxn ang="0">
                    <a:pos x="3402671" y="0"/>
                  </a:cxn>
                  <a:cxn ang="0">
                    <a:pos x="3816424" y="413753"/>
                  </a:cxn>
                  <a:cxn ang="0">
                    <a:pos x="3816424" y="1263290"/>
                  </a:cxn>
                  <a:cxn ang="0">
                    <a:pos x="0" y="1263290"/>
                  </a:cxn>
                  <a:cxn ang="0">
                    <a:pos x="0" y="0"/>
                  </a:cxn>
                </a:cxnLst>
                <a:rect l="txL" t="txT" r="txR" b="txB"/>
                <a:pathLst>
                  <a:path w="3816424" h="1263290">
                    <a:moveTo>
                      <a:pt x="0" y="0"/>
                    </a:moveTo>
                    <a:lnTo>
                      <a:pt x="3402671" y="0"/>
                    </a:lnTo>
                    <a:cubicBezTo>
                      <a:pt x="3631180" y="0"/>
                      <a:pt x="3816424" y="185244"/>
                      <a:pt x="3816424" y="413753"/>
                    </a:cubicBezTo>
                    <a:lnTo>
                      <a:pt x="3816424" y="1263290"/>
                    </a:lnTo>
                    <a:lnTo>
                      <a:pt x="0" y="1263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AD00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" name="图片 8" descr="图形4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628" y="439"/>
                <a:ext cx="910" cy="91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8255" y="1905"/>
            <a:ext cx="9174480" cy="996950"/>
            <a:chOff x="-13" y="3"/>
            <a:chExt cx="14448" cy="1570"/>
          </a:xfrm>
        </p:grpSpPr>
        <p:pic>
          <p:nvPicPr>
            <p:cNvPr id="11" name="图片 10" descr="宇恒PPT版式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3" y="3"/>
              <a:ext cx="14448" cy="1570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 userDrawn="1"/>
          </p:nvGrpSpPr>
          <p:grpSpPr>
            <a:xfrm>
              <a:off x="-6" y="305"/>
              <a:ext cx="2162" cy="1044"/>
              <a:chOff x="-8" y="305"/>
              <a:chExt cx="2180" cy="1044"/>
            </a:xfrm>
          </p:grpSpPr>
          <p:sp>
            <p:nvSpPr>
              <p:cNvPr id="12" name="单圆角矩形 5"/>
              <p:cNvSpPr/>
              <p:nvPr userDrawn="1"/>
            </p:nvSpPr>
            <p:spPr>
              <a:xfrm>
                <a:off x="-8" y="305"/>
                <a:ext cx="2181" cy="910"/>
              </a:xfrm>
              <a:custGeom>
                <a:avLst/>
                <a:gdLst>
                  <a:gd name="txL" fmla="*/ 0 w 3816424"/>
                  <a:gd name="txT" fmla="*/ 0 h 1263290"/>
                  <a:gd name="txR" fmla="*/ 3816424 w 3816424"/>
                  <a:gd name="txB" fmla="*/ 1263290 h 1263290"/>
                </a:gdLst>
                <a:ahLst/>
                <a:cxnLst>
                  <a:cxn ang="0">
                    <a:pos x="0" y="0"/>
                  </a:cxn>
                  <a:cxn ang="0">
                    <a:pos x="3402671" y="0"/>
                  </a:cxn>
                  <a:cxn ang="0">
                    <a:pos x="3816424" y="413753"/>
                  </a:cxn>
                  <a:cxn ang="0">
                    <a:pos x="3816424" y="1263290"/>
                  </a:cxn>
                  <a:cxn ang="0">
                    <a:pos x="0" y="1263290"/>
                  </a:cxn>
                  <a:cxn ang="0">
                    <a:pos x="0" y="0"/>
                  </a:cxn>
                </a:cxnLst>
                <a:rect l="txL" t="txT" r="txR" b="txB"/>
                <a:pathLst>
                  <a:path w="3816424" h="1263290">
                    <a:moveTo>
                      <a:pt x="0" y="0"/>
                    </a:moveTo>
                    <a:lnTo>
                      <a:pt x="3402671" y="0"/>
                    </a:lnTo>
                    <a:cubicBezTo>
                      <a:pt x="3631180" y="0"/>
                      <a:pt x="3816424" y="185244"/>
                      <a:pt x="3816424" y="413753"/>
                    </a:cubicBezTo>
                    <a:lnTo>
                      <a:pt x="3816424" y="1263290"/>
                    </a:lnTo>
                    <a:lnTo>
                      <a:pt x="0" y="1263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AD00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4" name="图片 13" descr="图形4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628" y="439"/>
                <a:ext cx="910" cy="910"/>
              </a:xfrm>
              <a:prstGeom prst="rect">
                <a:avLst/>
              </a:prstGeom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109855" y="1122680"/>
            <a:ext cx="9055735" cy="5698490"/>
            <a:chOff x="173" y="1768"/>
            <a:chExt cx="14261" cy="8974"/>
          </a:xfrm>
        </p:grpSpPr>
        <p:pic>
          <p:nvPicPr>
            <p:cNvPr id="8" name="图片 7" descr="1bbbc8c04cbd3f6d751ab35a97585b2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73" y="4064"/>
              <a:ext cx="7827" cy="667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2" y="1768"/>
              <a:ext cx="4273" cy="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2"/>
            <p:cNvSpPr txBox="1"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8241" y="6406"/>
              <a:ext cx="5702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6000" dirty="0">
                  <a:latin typeface="+mn-lt"/>
                  <a:ea typeface="+mn-ea"/>
                </a:rPr>
                <a:t>本课结束</a:t>
              </a:r>
              <a:endParaRPr lang="zh-CN" altLang="en-US" sz="600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3.png"/><Relationship Id="rId21" Type="http://schemas.openxmlformats.org/officeDocument/2006/relationships/image" Target="../media/image6.jpeg"/><Relationship Id="rId20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1270" y="8890"/>
            <a:ext cx="9157970" cy="6840220"/>
            <a:chOff x="-2" y="14"/>
            <a:chExt cx="14422" cy="10772"/>
          </a:xfrm>
        </p:grpSpPr>
        <p:pic>
          <p:nvPicPr>
            <p:cNvPr id="3" name="图片 2" descr="C:\Users\Administrator\Desktop\2019春PPT模板\宇恒PPT版式9.jpg宇恒PPT版式9"/>
            <p:cNvPicPr/>
            <p:nvPr userDrawn="1"/>
          </p:nvPicPr>
          <p:blipFill>
            <a:blip r:embed="rId21"/>
            <a:srcRect/>
            <a:stretch>
              <a:fillRect/>
            </a:stretch>
          </p:blipFill>
          <p:spPr>
            <a:xfrm>
              <a:off x="-2" y="14"/>
              <a:ext cx="14423" cy="10772"/>
            </a:xfrm>
            <a:prstGeom prst="rect">
              <a:avLst/>
            </a:prstGeom>
          </p:spPr>
        </p:pic>
        <p:pic>
          <p:nvPicPr>
            <p:cNvPr id="17" name="图片 16" descr="图形4"/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8776" y="7671"/>
              <a:ext cx="1857" cy="17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7.png"/><Relationship Id="rId1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7.png"/><Relationship Id="rId1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4060825" y="2225040"/>
            <a:ext cx="5054600" cy="692150"/>
          </a:xfrm>
        </p:spPr>
        <p:txBody>
          <a:bodyPr anchor="ctr"/>
          <a:p>
            <a:pPr algn="ctr" defTabSz="685800" fontAlgn="auto">
              <a:buNone/>
            </a:pPr>
            <a:r>
              <a:rPr lang="zh-CN" altLang="zh-CN" sz="4000" strike="noStrike" kern="120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在长江源头格拉丹冬</a:t>
            </a:r>
            <a:endParaRPr lang="zh-CN" altLang="zh-CN" sz="4000" strike="noStrike" kern="1200" baseline="0" noProof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88860" y="2963545"/>
            <a:ext cx="1628775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AC411D"/>
                </a:solidFill>
                <a:latin typeface="华文中宋" panose="02010600040101010101" charset="-122"/>
                <a:ea typeface="华文中宋" panose="02010600040101010101" charset="-122"/>
              </a:rPr>
              <a:t>马丽华</a:t>
            </a:r>
            <a:endParaRPr lang="zh-CN" altLang="en-US" sz="3200" b="1" dirty="0">
              <a:solidFill>
                <a:srgbClr val="AC411D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流程图: 数据 7"/>
          <p:cNvSpPr/>
          <p:nvPr/>
        </p:nvSpPr>
        <p:spPr>
          <a:xfrm>
            <a:off x="3687763" y="1396048"/>
            <a:ext cx="3403600" cy="430213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atin typeface="华文行楷" panose="02010800040101010101" charset="-122"/>
                <a:ea typeface="华文行楷" panose="02010800040101010101" charset="-122"/>
              </a:rPr>
              <a:t>人教版八年级下册</a:t>
            </a:r>
            <a:endParaRPr lang="zh-CN" altLang="en-US" strike="noStrike" noProof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88080" y="5111750"/>
            <a:ext cx="1768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j-ea"/>
                <a:ea typeface="+mj-ea"/>
              </a:rPr>
              <a:t>第五单元</a:t>
            </a:r>
            <a:endParaRPr lang="zh-CN" altLang="en-US" sz="28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" grpId="1"/>
      <p:bldP spid="6" grpId="1"/>
      <p:bldP spid="5" grpId="2"/>
      <p:bldP spid="6" grpId="2"/>
      <p:bldP spid="5" grpId="3"/>
      <p:bldP spid="6" grpId="3"/>
      <p:bldP spid="5" grpId="4"/>
      <p:bldP spid="6" grpId="4"/>
      <p:bldP spid="5" grpId="5"/>
      <p:bldP spid="6" grpId="5"/>
      <p:bldP spid="5" grpId="6"/>
      <p:bldP spid="6" grpId="6"/>
      <p:bldP spid="5" grpId="7"/>
      <p:bldP spid="6" grpId="7"/>
      <p:bldP spid="5" grpId="8"/>
      <p:bldP spid="6" grpId="8"/>
      <p:bldP spid="5" grpId="9" bldLvl="0" animBg="1"/>
      <p:bldP spid="6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2" name="Text Box 4"/>
          <p:cNvSpPr txBox="1"/>
          <p:nvPr/>
        </p:nvSpPr>
        <p:spPr>
          <a:xfrm>
            <a:off x="329565" y="1638935"/>
            <a:ext cx="66116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.文章记述自己游历各拉丹冬的经历，为什么时时插入自己的感受？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329565" y="2517140"/>
            <a:ext cx="70688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文章不但描写了在各拉丹冬见到的奇特壮美的景色，还写了自己的感受，这样丰富了文章的内容，使读者有身临其境之感，容易产生情感上的共鸣。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29565" y="3593465"/>
            <a:ext cx="728154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.怎样理解文章最后一段？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565" y="4164330"/>
            <a:ext cx="717296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文章最后一段写坚冰之下的流水，议论抒情。各拉丹冬这片雪域高原辽阔寒冷，但是在坚硬的冰面下却有汩汩的流水，这水从这里流出，源源不断，汇聚成了长江，给这人迹罕至的地方带来了生命的活力，表达了作者对自然神奇伟力的赞美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6739" name="副标题 116738"/>
          <p:cNvSpPr>
            <a:spLocks noGrp="1"/>
          </p:cNvSpPr>
          <p:nvPr/>
        </p:nvSpPr>
        <p:spPr>
          <a:xfrm>
            <a:off x="67945" y="1741805"/>
            <a:ext cx="7554595" cy="2228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25000"/>
              </a:lnSpc>
              <a:buSzPct val="100000"/>
            </a:pP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1</a:t>
            </a:r>
            <a:r>
              <a:rPr lang="zh-CN" altLang="en-US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.</a:t>
            </a: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</a:t>
            </a:r>
            <a:r>
              <a:rPr lang="zh-CN" altLang="en-US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的确，阳光使这位身披白色披风的巨人变化多端：融雪处裸露出大山黧黑的骨骼，有如刀削一般，棱角与层次毕现，富有雕塑感。</a:t>
            </a: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”</a:t>
            </a:r>
            <a:endParaRPr lang="zh-CN" altLang="en-US" sz="3200" b="1" kern="1200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defTabSz="914400">
              <a:lnSpc>
                <a:spcPct val="125000"/>
              </a:lnSpc>
              <a:buSzPct val="100000"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采用比喻和拟人的修辞手法，生动形象地写出了各拉丹冬山峰的壮美。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290" y="4102735"/>
            <a:ext cx="7460615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“那些冰塔、冰柱、冰洞、冰廊、冰壁上徐徐垂挂冰的流苏，像长发披肩。小小的我便蜷卧在这巨人之发下。”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4950" y="5632450"/>
            <a:ext cx="738759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“我”的“小”和这里冰塔林的巨大形成对比，表现自然的伟力。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16739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6739" name="副标题 116738"/>
          <p:cNvSpPr>
            <a:spLocks noGrp="1"/>
          </p:cNvSpPr>
          <p:nvPr/>
        </p:nvSpPr>
        <p:spPr>
          <a:xfrm>
            <a:off x="100330" y="1907540"/>
            <a:ext cx="7554595" cy="2228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25000"/>
              </a:lnSpc>
              <a:buSzPct val="100000"/>
            </a:pP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3</a:t>
            </a:r>
            <a:r>
              <a:rPr lang="zh-CN" altLang="en-US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.</a:t>
            </a: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</a:t>
            </a:r>
            <a:r>
              <a:rPr lang="zh-CN" altLang="en-US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端详着冰山上纵横的裂纹，环绕冰山的波状皱褶，想象着在漫长的时光里，冰川的前进和后退，冰山的高低消长，这波纹是否就是年轮。</a:t>
            </a: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”</a:t>
            </a:r>
            <a:endParaRPr lang="zh-CN" altLang="en-US" sz="3200" b="1" kern="1200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defTabSz="914400">
              <a:lnSpc>
                <a:spcPct val="125000"/>
              </a:lnSpc>
              <a:buSzPct val="100000"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心理描写，由冰山的波状皱褶想象冰山的形成过程，表现在漫长的时间里大自然对冰山的雕塑。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4635" y="4321810"/>
            <a:ext cx="714057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4.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“……活动时只能以极轻极慢动作进行，犹如霹雳舞的</a:t>
            </a: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‘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太空步</a:t>
            </a: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’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。”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4635" y="5528945"/>
            <a:ext cx="54991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形象地写出了在这里活动的艰难和动作的缓慢。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6739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650740" y="189889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1746" name="Text Box 2"/>
          <p:cNvSpPr txBox="1"/>
          <p:nvPr/>
        </p:nvSpPr>
        <p:spPr>
          <a:xfrm>
            <a:off x="3453130" y="2026285"/>
            <a:ext cx="422275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沱沱河:位于格尔木市南域唐古拉山镇，是长江源(通天河)的主源，在可可西里山脉以南。它从格拉丹东雪山的姜根迪如冰川发源时，是一些冰川、冰斗的融水汇成的小溪流，这时的水面宽只有3米，深只有20多厘米，然后向北流过9千多米长的距离，众多河流交汇后，形成了河道开阔，水流交织的长江上源--沱沱河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" y="2771775"/>
            <a:ext cx="3394710" cy="222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961255" y="27243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写作·特色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411" name="Text Box 3"/>
          <p:cNvSpPr txBox="1"/>
          <p:nvPr/>
        </p:nvSpPr>
        <p:spPr>
          <a:xfrm>
            <a:off x="1748155" y="1900555"/>
            <a:ext cx="439166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914400">
              <a:buSzPct val="100000"/>
            </a:pPr>
            <a:r>
              <a:rPr lang="zh-CN" altLang="en-US" sz="3200"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1.生动形象的描述</a:t>
            </a:r>
            <a:endParaRPr lang="zh-CN" altLang="en-US" sz="3200">
              <a:latin typeface="方正魏碑简体" panose="03000509000000000000" charset="-122"/>
              <a:ea typeface="方正魏碑简体" panose="03000509000000000000" charset="-122"/>
              <a:sym typeface="+mn-ea"/>
            </a:endParaRPr>
          </a:p>
          <a:p>
            <a:pPr defTabSz="914400">
              <a:buSzPct val="100000"/>
            </a:pPr>
            <a:endParaRPr lang="zh-CN" altLang="en-US" sz="3600">
              <a:latin typeface="方正魏碑简体" panose="03000509000000000000" charset="-122"/>
              <a:ea typeface="方正魏碑简体" panose="03000509000000000000" charset="-122"/>
              <a:sym typeface="+mn-ea"/>
            </a:endParaRPr>
          </a:p>
          <a:p>
            <a:pPr defTabSz="914400">
              <a:buSzPct val="100000"/>
            </a:pPr>
            <a:r>
              <a:rPr lang="zh-CN" altLang="en-US" sz="3200"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2.客观的描述和自己的感受相结合</a:t>
            </a:r>
            <a:endParaRPr lang="zh-CN" altLang="en-US" sz="3200">
              <a:latin typeface="方正魏碑简体" panose="03000509000000000000" charset="-122"/>
              <a:ea typeface="方正魏碑简体" panose="03000509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885" y="4146550"/>
            <a:ext cx="343789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矩形 149505"/>
          <p:cNvSpPr/>
          <p:nvPr/>
        </p:nvSpPr>
        <p:spPr>
          <a:xfrm>
            <a:off x="182245" y="1977390"/>
            <a:ext cx="7484745" cy="14941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这篇文章记叙了作者跟随摄制组在各拉丹冬游览的经历，描绘了各拉丹冬独特的气候和地域特点，展现了它的雄奇、壮美，表达了对大自然神奇伟力的赞美。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35" y="3751580"/>
            <a:ext cx="3477895" cy="228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975" y="3751580"/>
            <a:ext cx="340931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10845" y="1647190"/>
            <a:ext cx="44500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观察以下图片，你发现了什么？</a:t>
            </a:r>
            <a:endParaRPr lang="zh-CN" altLang="en-US" sz="2400" dirty="0" smtClean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790" y="4244975"/>
            <a:ext cx="4515485" cy="21939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675" y="2218055"/>
            <a:ext cx="2879725" cy="19100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190" y="2218055"/>
            <a:ext cx="2938780" cy="19761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5265" y="1738630"/>
            <a:ext cx="6992620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sz="24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400" dirty="0" smtClean="0">
                <a:latin typeface="楷体" panose="02010609060101010101" charset="-122"/>
                <a:ea typeface="楷体" panose="02010609060101010101" charset="-122"/>
              </a:rPr>
              <a:t>长江，她以自己的源远流长、磅礴大气和她的风光万千，为我们构筑了永恒的大江之美，启发着一代又一代华夏儿女的激情与灵感，赢得了世人发自肺腑的赞美和感叹。今天我们来学习《在长江源头各拉丹冬》这篇文章，欣赏长江的源头各拉丹冬这片雪域高原的壮美景色。</a:t>
            </a:r>
            <a:endParaRPr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940" y="4187190"/>
            <a:ext cx="3428365" cy="2286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文本框 135169"/>
          <p:cNvSpPr txBox="1"/>
          <p:nvPr/>
        </p:nvSpPr>
        <p:spPr>
          <a:xfrm>
            <a:off x="2804160" y="1748790"/>
            <a:ext cx="4807585" cy="454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500" b="1" dirty="0">
                <a:solidFill>
                  <a:srgbClr val="000000"/>
                </a:solidFill>
                <a:latin typeface="华文楷体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马丽华，汉族，1953年4月28日出生于中国山东济南市，1976年毕业于山东临沂师专中文系，1990年毕业于北京大学中文系作家班。一级作家、编审，现任中国藏学出版社总编辑。其于1976年进藏、在西藏工作和生活了27年，曾经写过10多本关于西藏人文地理的纪实作品，代表作有《走进西藏》等，被誉为“西藏的歌者和行者”。　　</a:t>
            </a:r>
            <a:endParaRPr sz="2400">
              <a:solidFill>
                <a:srgbClr val="000000"/>
              </a:solidFill>
              <a:latin typeface="方正行楷简体" panose="03000509000000000000" charset="-122"/>
              <a:ea typeface="方正行楷简体" panose="03000509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作者·简介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" y="2836545"/>
            <a:ext cx="2700655" cy="1891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idx="4294967295"/>
          </p:nvPr>
        </p:nvSpPr>
        <p:spPr>
          <a:xfrm>
            <a:off x="767715" y="2113280"/>
            <a:ext cx="7607935" cy="4428490"/>
          </a:xfrm>
        </p:spPr>
        <p:txBody>
          <a:bodyPr vert="horz" wrap="square" lIns="91440" tIns="45720" rIns="91440" bIns="45720" anchor="t"/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黧</a:t>
            </a:r>
            <a:r>
              <a:t>黑（lí）    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磅礴</a:t>
            </a:r>
            <a:r>
              <a:t>（páng bó）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酝酿</a:t>
            </a:r>
            <a:r>
              <a:t>（yùn niàng）       冻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疮</a:t>
            </a:r>
            <a:r>
              <a:t>（chuāng）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霹雳</a:t>
            </a:r>
            <a:r>
              <a:t>（pī lì） 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砾</a:t>
            </a:r>
            <a:r>
              <a:t>石（lì）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虔</a:t>
            </a:r>
            <a:r>
              <a:t>诚（qián）  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诅</a:t>
            </a:r>
            <a:r>
              <a:t>咒（zǔ）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蠕</a:t>
            </a:r>
            <a:r>
              <a:t>动（rú）    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眩</a:t>
            </a:r>
            <a:r>
              <a:t>晕（xuàn）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蜷</a:t>
            </a:r>
            <a:r>
              <a:t>卧（quán）  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腈</a:t>
            </a:r>
            <a:r>
              <a:t>纶（jīng）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t>皱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褶</a:t>
            </a:r>
            <a:r>
              <a:t>（zhě）             演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绎</a:t>
            </a:r>
            <a:r>
              <a:t>（yì）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懈怠</a:t>
            </a:r>
            <a:r>
              <a:t>（xiè dài）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敦</a:t>
            </a:r>
            <a:r>
              <a:t>实（dūn）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t>接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踵</a:t>
            </a:r>
            <a:r>
              <a:t>而至（zhǒng）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熠</a:t>
            </a:r>
            <a:r>
              <a:t>熠烁烁（yì）</a:t>
            </a:r>
            <a:r>
              <a:rPr>
                <a:sym typeface="+mn-ea"/>
              </a:rPr>
              <a:t> </a:t>
            </a:r>
            <a:r>
              <a:t> 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   </a:t>
            </a:r>
            <a:endParaRPr lang="zh-CN" altLang="en-US"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8445" name="AutoShape 13"/>
          <p:cNvSpPr/>
          <p:nvPr/>
        </p:nvSpPr>
        <p:spPr>
          <a:xfrm>
            <a:off x="1397000" y="4668838"/>
            <a:ext cx="112713" cy="1235075"/>
          </a:xfrm>
          <a:prstGeom prst="leftBrace">
            <a:avLst>
              <a:gd name="adj1" fmla="val 91314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0" name="AutoShape 18"/>
          <p:cNvSpPr/>
          <p:nvPr/>
        </p:nvSpPr>
        <p:spPr>
          <a:xfrm>
            <a:off x="6343650" y="4716463"/>
            <a:ext cx="111125" cy="1216025"/>
          </a:xfrm>
          <a:prstGeom prst="leftBrace">
            <a:avLst>
              <a:gd name="adj1" fmla="val 91190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414655" y="1288415"/>
            <a:ext cx="141732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indent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None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1.</a:t>
            </a:r>
            <a:r>
              <a:rPr lang="zh-CN" altLang="en-US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注音</a:t>
            </a:r>
            <a:endParaRPr lang="zh-CN" altLang="en-US" sz="3200" b="1" strike="noStrike" noProof="1" dirty="0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724718" y="267529"/>
            <a:ext cx="1509712" cy="787206"/>
            <a:chOff x="1309009" y="2425886"/>
            <a:chExt cx="889080" cy="768785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4" grpId="1" build="p"/>
      <p:bldP spid="18434" grpId="2" build="p"/>
      <p:bldP spid="18434" grpId="3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3"/>
          <p:cNvSpPr>
            <a:spLocks noGrp="1"/>
          </p:cNvSpPr>
          <p:nvPr>
            <p:ph idx="4294967295"/>
          </p:nvPr>
        </p:nvSpPr>
        <p:spPr>
          <a:xfrm>
            <a:off x="0" y="2215515"/>
            <a:ext cx="6891020" cy="4584700"/>
          </a:xfrm>
        </p:spPr>
        <p:txBody>
          <a:bodyPr vert="horz" wrap="square" lIns="91440" tIns="45720" rIns="91440" bIns="45720" anchor="t"/>
          <a:p>
            <a:pPr marL="567055" indent="-457200"/>
            <a:r>
              <a:rPr lang="zh-CN" altLang="en-US" sz="2400" dirty="0"/>
              <a:t>黧黑：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形容黑。</a:t>
            </a:r>
            <a:endParaRPr lang="zh-CN" altLang="en-US" sz="2400" dirty="0"/>
          </a:p>
          <a:p>
            <a:pPr marL="567055" indent="-457200"/>
            <a:r>
              <a:rPr lang="zh-CN" altLang="en-US" sz="2400" dirty="0"/>
              <a:t>明媚：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明丽妩媚。</a:t>
            </a:r>
            <a:endParaRPr lang="zh-CN" altLang="en-US" sz="2400" dirty="0">
              <a:solidFill>
                <a:schemeClr val="tx1"/>
              </a:solidFill>
              <a:latin typeface="微软简楷体" charset="0"/>
              <a:ea typeface="微软简楷体" charset="0"/>
            </a:endParaRPr>
          </a:p>
          <a:p>
            <a:pPr marL="567055" indent="-457200"/>
            <a:r>
              <a:rPr lang="zh-CN" altLang="en-US" sz="2400" dirty="0"/>
              <a:t>酝酿：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造酒的发酵过程，比喻做准备工作。</a:t>
            </a:r>
            <a:endParaRPr lang="zh-CN" altLang="en-US" sz="2400" dirty="0"/>
          </a:p>
          <a:p>
            <a:pPr marL="567055" indent="-457200"/>
            <a:r>
              <a:rPr lang="zh-CN" altLang="en-US" sz="2400" dirty="0"/>
              <a:t>虔诚：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恭敬而有诚意。</a:t>
            </a:r>
            <a:endParaRPr lang="zh-CN" altLang="en-US" sz="2400" dirty="0">
              <a:solidFill>
                <a:schemeClr val="tx1"/>
              </a:solidFill>
              <a:latin typeface="微软简楷体" charset="0"/>
              <a:ea typeface="微软简楷体" charset="0"/>
            </a:endParaRPr>
          </a:p>
          <a:p>
            <a:pPr marL="567055" indent="-457200" algn="just"/>
            <a:r>
              <a:rPr lang="zh-CN" altLang="en-US" sz="2400" dirty="0"/>
              <a:t>劲旅：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精锐的军队；强有力的队伍。</a:t>
            </a:r>
            <a:endParaRPr lang="zh-CN" altLang="en-US" sz="2400" dirty="0">
              <a:solidFill>
                <a:schemeClr val="tx1"/>
              </a:solidFill>
              <a:latin typeface="微软简楷体" charset="0"/>
              <a:ea typeface="微软简楷体" charset="0"/>
            </a:endParaRPr>
          </a:p>
          <a:p>
            <a:pPr marL="567055" indent="-457200" algn="just"/>
            <a:r>
              <a:rPr lang="zh-CN" altLang="en-US" sz="2400" dirty="0"/>
              <a:t>眩晕：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头晕目眩。</a:t>
            </a:r>
            <a:endParaRPr lang="zh-CN" altLang="en-US" sz="2400" dirty="0">
              <a:solidFill>
                <a:schemeClr val="tx1"/>
              </a:solidFill>
              <a:latin typeface="微软简楷体" charset="0"/>
              <a:ea typeface="微软简楷体" charset="0"/>
            </a:endParaRPr>
          </a:p>
          <a:p>
            <a:pPr marL="567055" indent="-457200"/>
            <a:r>
              <a:rPr lang="zh-CN" altLang="en-US" sz="2400" dirty="0"/>
              <a:t>豁然：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一下子彻底晓悟；开阔；顿时通达。</a:t>
            </a:r>
            <a:endParaRPr lang="zh-CN" altLang="en-US" sz="2400" dirty="0"/>
          </a:p>
          <a:p>
            <a:pPr marL="567055" indent="-457200"/>
            <a:r>
              <a:rPr lang="zh-CN" altLang="en-US" sz="2400" dirty="0"/>
              <a:t>琼瑶：</a:t>
            </a:r>
            <a:r>
              <a:rPr lang="zh-CN" altLang="en-US" sz="2400" dirty="0">
                <a:solidFill>
                  <a:schemeClr val="tx1"/>
                </a:solidFill>
                <a:latin typeface="微软简楷体" charset="0"/>
                <a:ea typeface="微软简楷体" charset="0"/>
              </a:rPr>
              <a:t>比喻似玉的雪。</a:t>
            </a:r>
            <a:endParaRPr lang="zh-CN" altLang="en-US" sz="2400" b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67945" y="1385570"/>
            <a:ext cx="2961005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457200" lvl="0" indent="-45720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Char char="•"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2.理解词义</a:t>
            </a:r>
            <a:endParaRPr lang="zh-CN" altLang="en-US" sz="2800" strike="noStrike" noProof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3"/>
          <p:cNvSpPr>
            <a:spLocks noGrp="1"/>
          </p:cNvSpPr>
          <p:nvPr>
            <p:ph idx="4294967295"/>
          </p:nvPr>
        </p:nvSpPr>
        <p:spPr>
          <a:xfrm>
            <a:off x="0" y="2215515"/>
            <a:ext cx="7327265" cy="4115435"/>
          </a:xfrm>
        </p:spPr>
        <p:txBody>
          <a:bodyPr vert="horz" wrap="square" lIns="91440" tIns="45720" rIns="91440" bIns="45720" anchor="t"/>
          <a:p>
            <a:pPr marL="567055" indent="-457200"/>
            <a:r>
              <a:rPr sz="2400">
                <a:sym typeface="+mn-ea"/>
              </a:rPr>
              <a:t>静穆：</a:t>
            </a:r>
            <a:r>
              <a:rPr sz="2400">
                <a:solidFill>
                  <a:schemeClr val="tx1"/>
                </a:solidFill>
                <a:latin typeface="微软简楷体" charset="0"/>
                <a:ea typeface="微软简楷体" charset="0"/>
                <a:sym typeface="+mn-ea"/>
              </a:rPr>
              <a:t>安静而严肃。  </a:t>
            </a:r>
            <a:r>
              <a:rPr sz="2400">
                <a:sym typeface="+mn-ea"/>
              </a:rPr>
              <a:t>  </a:t>
            </a:r>
            <a:endParaRPr sz="2400">
              <a:sym typeface="+mn-ea"/>
            </a:endParaRPr>
          </a:p>
          <a:p>
            <a:pPr marL="567055" indent="-457200"/>
            <a:r>
              <a:rPr sz="2400">
                <a:sym typeface="+mn-ea"/>
              </a:rPr>
              <a:t>敦实：</a:t>
            </a:r>
            <a:r>
              <a:rPr sz="2400">
                <a:solidFill>
                  <a:schemeClr val="tx1"/>
                </a:solidFill>
                <a:latin typeface="微软简楷体" charset="0"/>
                <a:ea typeface="微软简楷体" charset="0"/>
                <a:sym typeface="+mn-ea"/>
              </a:rPr>
              <a:t>结实，粗壮；敦厚诚实。</a:t>
            </a:r>
            <a:endParaRPr sz="2400">
              <a:sym typeface="+mn-ea"/>
            </a:endParaRPr>
          </a:p>
          <a:p>
            <a:pPr marL="567055" indent="-457200"/>
            <a:r>
              <a:rPr sz="2400">
                <a:sym typeface="+mn-ea"/>
              </a:rPr>
              <a:t>皱褶：</a:t>
            </a:r>
            <a:r>
              <a:rPr sz="2400">
                <a:solidFill>
                  <a:schemeClr val="tx1"/>
                </a:solidFill>
                <a:latin typeface="微软简楷体" charset="0"/>
                <a:ea typeface="微软简楷体" charset="0"/>
                <a:sym typeface="+mn-ea"/>
              </a:rPr>
              <a:t>皱纹，文中指冰山上的波形纹。</a:t>
            </a:r>
            <a:endParaRPr sz="2400">
              <a:sym typeface="+mn-ea"/>
            </a:endParaRPr>
          </a:p>
          <a:p>
            <a:pPr marL="567055" indent="-457200"/>
            <a:r>
              <a:rPr sz="2400">
                <a:sym typeface="+mn-ea"/>
              </a:rPr>
              <a:t>漫溢：</a:t>
            </a:r>
            <a:r>
              <a:rPr sz="2400">
                <a:solidFill>
                  <a:schemeClr val="tx1"/>
                </a:solidFill>
                <a:latin typeface="微软简楷体" charset="0"/>
                <a:ea typeface="微软简楷体" charset="0"/>
                <a:sym typeface="+mn-ea"/>
              </a:rPr>
              <a:t>指水满向外流。</a:t>
            </a:r>
            <a:endParaRPr sz="2400">
              <a:solidFill>
                <a:schemeClr val="tx1"/>
              </a:solidFill>
              <a:latin typeface="微软简楷体" charset="0"/>
              <a:ea typeface="微软简楷体" charset="0"/>
              <a:sym typeface="+mn-ea"/>
            </a:endParaRPr>
          </a:p>
          <a:p>
            <a:pPr marL="567055" indent="-457200"/>
            <a:r>
              <a:rPr sz="2400">
                <a:sym typeface="+mn-ea"/>
              </a:rPr>
              <a:t>演绎：</a:t>
            </a:r>
            <a:r>
              <a:rPr sz="2400">
                <a:solidFill>
                  <a:schemeClr val="tx1"/>
                </a:solidFill>
                <a:latin typeface="微软简楷体" charset="0"/>
                <a:ea typeface="微软简楷体" charset="0"/>
                <a:sym typeface="+mn-ea"/>
              </a:rPr>
              <a:t>铺陈，推断，阐发。</a:t>
            </a:r>
            <a:endParaRPr sz="2400">
              <a:sym typeface="+mn-ea"/>
            </a:endParaRPr>
          </a:p>
          <a:p>
            <a:pPr marL="567055" indent="-457200"/>
            <a:r>
              <a:rPr sz="2400">
                <a:sym typeface="+mn-ea"/>
              </a:rPr>
              <a:t>安营扎寨：</a:t>
            </a:r>
            <a:r>
              <a:rPr sz="2400">
                <a:solidFill>
                  <a:schemeClr val="tx1"/>
                </a:solidFill>
                <a:latin typeface="微软简楷体" charset="0"/>
                <a:ea typeface="微软简楷体" charset="0"/>
                <a:sym typeface="+mn-ea"/>
              </a:rPr>
              <a:t>指部队驻扎下来。也比喻建立临时的劳动或工作基地。安、扎，建立，安置；寨，防守用的栅栏。</a:t>
            </a:r>
            <a:endParaRPr lang="zh-CN" altLang="en-US" sz="2400">
              <a:solidFill>
                <a:schemeClr val="tx1"/>
              </a:solidFill>
              <a:latin typeface="微软简楷体" charset="0"/>
              <a:ea typeface="微软简楷体" charset="0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67945" y="1385570"/>
            <a:ext cx="2961005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457200" lvl="0" indent="-45720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Char char="•"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2.理解词义</a:t>
            </a:r>
            <a:endParaRPr lang="zh-CN" altLang="en-US" sz="2800" strike="noStrike" noProof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07465" y="1958975"/>
            <a:ext cx="517461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第一部分（第1段）：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到达各拉丹冬。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7465" y="2799080"/>
            <a:ext cx="645223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第二部分（第2</a:t>
            </a:r>
            <a:r>
              <a:rPr lang="en-US" altLang="zh-CN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-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en-US" altLang="zh-CN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段）：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在各拉丹冬所见所感。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944880" y="2245360"/>
            <a:ext cx="362585" cy="9544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905" y="3677285"/>
            <a:ext cx="527621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3667" name="副标题 113666"/>
          <p:cNvSpPr>
            <a:spLocks noGrp="1"/>
          </p:cNvSpPr>
          <p:nvPr/>
        </p:nvSpPr>
        <p:spPr>
          <a:xfrm>
            <a:off x="190500" y="1938020"/>
            <a:ext cx="7450455" cy="8026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buSzPct val="100000"/>
            </a:pP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1.怎么理解“远方白色金字塔的各拉丹冬统领着冰雪劲旅”？</a:t>
            </a:r>
            <a:endParaRPr lang="en-US" altLang="zh-CN" sz="2400" kern="1200" baseline="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algn="l" defTabSz="914400">
              <a:buSzPct val="100000"/>
            </a:pPr>
            <a:endParaRPr lang="en-US" altLang="zh-CN" sz="2400" kern="1200" baseline="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6860" y="4162425"/>
            <a:ext cx="41452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2.为什么要写各拉丹冬的风？</a:t>
            </a:r>
            <a:endParaRPr lang="en-US" altLang="zh-CN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6860" y="4967605"/>
            <a:ext cx="713232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用“辨不清风何来何往”表现各拉丹冬的空旷；用“仿佛自地球形成以来它就在这里川流不息”表现这里给人的久远感；用“扫荡”表现风的威力。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6860" y="2863215"/>
            <a:ext cx="719010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把各拉丹冬比作首领，把冰塔林比作“冰雪劲旅”，表现这里冰塔的繁多，慨叹大自然的巨大创造力。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7" grpId="0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MH" val="20150925142203"/>
  <p:tag name="MH_LIBRARY" val="GRAPHIC"/>
  <p:tag name="MH_ORDER" val="图片 6"/>
  <p:tag name="KSO_WM_TAG_VERSION" val="1.0"/>
  <p:tag name="KSO_WM_BEAUTIFY_FLAG" val="#wm#"/>
  <p:tag name="KSO_WM_UNIT_TYPE" val="i"/>
  <p:tag name="KSO_WM_UNIT_ID" val="258*i*0"/>
  <p:tag name="KSO_WM_TEMPLATE_CATEGORY" val="custom"/>
  <p:tag name="KSO_WM_TEMPLATE_INDEX" val="160115"/>
</p:tagLst>
</file>

<file path=ppt/tags/tag1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9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l_h_f"/>
  <p:tag name="KSO_WM_UNIT_INDEX" val="1_1_1"/>
  <p:tag name="KSO_WM_UNIT_ID" val="custom596_6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22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2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25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2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2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2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3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3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3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3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3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3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1867</Words>
  <Application>WPS 演示</Application>
  <PresentationFormat>宽屏</PresentationFormat>
  <Paragraphs>117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幼圆</vt:lpstr>
      <vt:lpstr>微软雅黑</vt:lpstr>
      <vt:lpstr>华文中宋</vt:lpstr>
      <vt:lpstr>华文行楷</vt:lpstr>
      <vt:lpstr>楷体</vt:lpstr>
      <vt:lpstr>华文楷体</vt:lpstr>
      <vt:lpstr>方正行楷简体</vt:lpstr>
      <vt:lpstr>华康楷体W5-A</vt:lpstr>
      <vt:lpstr>微软简楷体</vt:lpstr>
      <vt:lpstr>黑体</vt:lpstr>
      <vt:lpstr>方正魏碑简体</vt:lpstr>
      <vt:lpstr>Arial Unicode MS</vt:lpstr>
      <vt:lpstr>Calibri</vt:lpstr>
      <vt:lpstr>Office 主题</vt:lpstr>
      <vt:lpstr>在长江源头格拉丹冬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Administrator</cp:lastModifiedBy>
  <cp:revision>188</cp:revision>
  <dcterms:created xsi:type="dcterms:W3CDTF">2015-11-16T01:00:00Z</dcterms:created>
  <dcterms:modified xsi:type="dcterms:W3CDTF">2018-12-16T06:24:50Z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