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416" r:id="rId4"/>
    <p:sldId id="319" r:id="rId6"/>
    <p:sldId id="261" r:id="rId7"/>
    <p:sldId id="378" r:id="rId8"/>
    <p:sldId id="433" r:id="rId9"/>
    <p:sldId id="434" r:id="rId10"/>
    <p:sldId id="379" r:id="rId11"/>
    <p:sldId id="436" r:id="rId12"/>
    <p:sldId id="383" r:id="rId13"/>
    <p:sldId id="417" r:id="rId14"/>
    <p:sldId id="382" r:id="rId15"/>
    <p:sldId id="438" r:id="rId16"/>
    <p:sldId id="439" r:id="rId17"/>
    <p:sldId id="412" r:id="rId18"/>
    <p:sldId id="269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21"/>
        <p:guide pos="27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2019春PPT模板\宇恒PPT版式5.jpg宇恒PPT版式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685" y="27460"/>
            <a:ext cx="9179243" cy="68027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810" y="1905"/>
            <a:ext cx="9174480" cy="996950"/>
            <a:chOff x="-6" y="3"/>
            <a:chExt cx="14448" cy="1570"/>
          </a:xfrm>
        </p:grpSpPr>
        <p:pic>
          <p:nvPicPr>
            <p:cNvPr id="7" name="图片 6" descr="宇恒PPT版式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" y="3"/>
              <a:ext cx="14448" cy="157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 userDrawn="1"/>
          </p:nvGrpSpPr>
          <p:grpSpPr>
            <a:xfrm>
              <a:off x="-6" y="305"/>
              <a:ext cx="2062" cy="1044"/>
              <a:chOff x="-8" y="305"/>
              <a:chExt cx="2180" cy="1044"/>
            </a:xfrm>
          </p:grpSpPr>
          <p:sp>
            <p:nvSpPr>
              <p:cNvPr id="10" name="单圆角矩形 5"/>
              <p:cNvSpPr/>
              <p:nvPr userDrawn="1"/>
            </p:nvSpPr>
            <p:spPr>
              <a:xfrm>
                <a:off x="-8" y="305"/>
                <a:ext cx="2181" cy="910"/>
              </a:xfrm>
              <a:custGeom>
                <a:avLst/>
                <a:gdLst>
                  <a:gd name="txL" fmla="*/ 0 w 3816424"/>
                  <a:gd name="txT" fmla="*/ 0 h 1263290"/>
                  <a:gd name="txR" fmla="*/ 3816424 w 3816424"/>
                  <a:gd name="txB" fmla="*/ 1263290 h 1263290"/>
                </a:gdLst>
                <a:ahLst/>
                <a:cxnLst>
                  <a:cxn ang="0">
                    <a:pos x="0" y="0"/>
                  </a:cxn>
                  <a:cxn ang="0">
                    <a:pos x="3402671" y="0"/>
                  </a:cxn>
                  <a:cxn ang="0">
                    <a:pos x="3816424" y="413753"/>
                  </a:cxn>
                  <a:cxn ang="0">
                    <a:pos x="3816424" y="1263290"/>
                  </a:cxn>
                  <a:cxn ang="0">
                    <a:pos x="0" y="1263290"/>
                  </a:cxn>
                  <a:cxn ang="0">
                    <a:pos x="0" y="0"/>
                  </a:cxn>
                </a:cxnLst>
                <a:rect l="txL" t="txT" r="txR" b="txB"/>
                <a:pathLst>
                  <a:path w="3816424" h="1263290">
                    <a:moveTo>
                      <a:pt x="0" y="0"/>
                    </a:moveTo>
                    <a:lnTo>
                      <a:pt x="3402671" y="0"/>
                    </a:lnTo>
                    <a:cubicBezTo>
                      <a:pt x="3631180" y="0"/>
                      <a:pt x="3816424" y="185244"/>
                      <a:pt x="3816424" y="413753"/>
                    </a:cubicBezTo>
                    <a:lnTo>
                      <a:pt x="3816424" y="1263290"/>
                    </a:lnTo>
                    <a:lnTo>
                      <a:pt x="0" y="1263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00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" name="图片 8" descr="图形4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28" y="439"/>
                <a:ext cx="910" cy="91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8255" y="1905"/>
            <a:ext cx="9174480" cy="996950"/>
            <a:chOff x="-13" y="3"/>
            <a:chExt cx="14448" cy="1570"/>
          </a:xfrm>
        </p:grpSpPr>
        <p:pic>
          <p:nvPicPr>
            <p:cNvPr id="11" name="图片 10" descr="宇恒PPT版式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3" y="3"/>
              <a:ext cx="14448" cy="157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 userDrawn="1"/>
          </p:nvGrpSpPr>
          <p:grpSpPr>
            <a:xfrm>
              <a:off x="-6" y="305"/>
              <a:ext cx="2162" cy="1044"/>
              <a:chOff x="-8" y="305"/>
              <a:chExt cx="2180" cy="1044"/>
            </a:xfrm>
          </p:grpSpPr>
          <p:sp>
            <p:nvSpPr>
              <p:cNvPr id="12" name="单圆角矩形 5"/>
              <p:cNvSpPr/>
              <p:nvPr userDrawn="1"/>
            </p:nvSpPr>
            <p:spPr>
              <a:xfrm>
                <a:off x="-8" y="305"/>
                <a:ext cx="2181" cy="910"/>
              </a:xfrm>
              <a:custGeom>
                <a:avLst/>
                <a:gdLst>
                  <a:gd name="txL" fmla="*/ 0 w 3816424"/>
                  <a:gd name="txT" fmla="*/ 0 h 1263290"/>
                  <a:gd name="txR" fmla="*/ 3816424 w 3816424"/>
                  <a:gd name="txB" fmla="*/ 1263290 h 1263290"/>
                </a:gdLst>
                <a:ahLst/>
                <a:cxnLst>
                  <a:cxn ang="0">
                    <a:pos x="0" y="0"/>
                  </a:cxn>
                  <a:cxn ang="0">
                    <a:pos x="3402671" y="0"/>
                  </a:cxn>
                  <a:cxn ang="0">
                    <a:pos x="3816424" y="413753"/>
                  </a:cxn>
                  <a:cxn ang="0">
                    <a:pos x="3816424" y="1263290"/>
                  </a:cxn>
                  <a:cxn ang="0">
                    <a:pos x="0" y="1263290"/>
                  </a:cxn>
                  <a:cxn ang="0">
                    <a:pos x="0" y="0"/>
                  </a:cxn>
                </a:cxnLst>
                <a:rect l="txL" t="txT" r="txR" b="txB"/>
                <a:pathLst>
                  <a:path w="3816424" h="1263290">
                    <a:moveTo>
                      <a:pt x="0" y="0"/>
                    </a:moveTo>
                    <a:lnTo>
                      <a:pt x="3402671" y="0"/>
                    </a:lnTo>
                    <a:cubicBezTo>
                      <a:pt x="3631180" y="0"/>
                      <a:pt x="3816424" y="185244"/>
                      <a:pt x="3816424" y="413753"/>
                    </a:cubicBezTo>
                    <a:lnTo>
                      <a:pt x="3816424" y="1263290"/>
                    </a:lnTo>
                    <a:lnTo>
                      <a:pt x="0" y="1263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00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4" name="图片 13" descr="图形4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28" y="439"/>
                <a:ext cx="910" cy="910"/>
              </a:xfrm>
              <a:prstGeom prst="rect">
                <a:avLst/>
              </a:prstGeom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109855" y="1122680"/>
            <a:ext cx="9055735" cy="5698490"/>
            <a:chOff x="173" y="1768"/>
            <a:chExt cx="14261" cy="8974"/>
          </a:xfrm>
        </p:grpSpPr>
        <p:pic>
          <p:nvPicPr>
            <p:cNvPr id="8" name="图片 7" descr="1bbbc8c04cbd3f6d751ab35a97585b2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3" y="4064"/>
              <a:ext cx="7827" cy="667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" y="1768"/>
              <a:ext cx="4273" cy="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2"/>
            <p:cNvSpPr txBox="1"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8241" y="6406"/>
              <a:ext cx="5702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6000" dirty="0">
                  <a:latin typeface="+mn-lt"/>
                  <a:ea typeface="+mn-ea"/>
                </a:rPr>
                <a:t>本课结束</a:t>
              </a:r>
              <a:endParaRPr lang="zh-CN" altLang="en-US" sz="60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3.png"/><Relationship Id="rId20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1270" y="8890"/>
            <a:ext cx="9157970" cy="6840220"/>
            <a:chOff x="-2" y="14"/>
            <a:chExt cx="14422" cy="10772"/>
          </a:xfrm>
        </p:grpSpPr>
        <p:pic>
          <p:nvPicPr>
            <p:cNvPr id="3" name="图片 2" descr="C:\Users\Administrator\Desktop\2019春PPT模板\宇恒PPT版式9.jpg宇恒PPT版式9"/>
            <p:cNvPicPr/>
            <p:nvPr userDrawn="1"/>
          </p:nvPicPr>
          <p:blipFill>
            <a:blip r:embed="rId20"/>
            <a:srcRect/>
            <a:stretch>
              <a:fillRect/>
            </a:stretch>
          </p:blipFill>
          <p:spPr>
            <a:xfrm>
              <a:off x="-2" y="14"/>
              <a:ext cx="14423" cy="10772"/>
            </a:xfrm>
            <a:prstGeom prst="rect">
              <a:avLst/>
            </a:prstGeom>
          </p:spPr>
        </p:pic>
        <p:pic>
          <p:nvPicPr>
            <p:cNvPr id="17" name="图片 16" descr="图形4"/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8776" y="7671"/>
              <a:ext cx="1857" cy="17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1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hyperlink" Target="&#19982;&#25945;&#26696;&#26377;&#20851;/JJ&#19971;&#19978;&#25945;&#26696;/&#31532;&#22235;&#21333;&#20803;/&#12298;&#22774;&#21475;&#28689;&#24067;&#12299;JJ/&#22774;&#21475;&#28689;&#24067;.&#20016;&#27700;&#26399;&#65292;&#20174;&#38485;&#35199;&#12289;&#23665;&#35199;&#20004;&#36793;&#30475;.flv" TargetMode="Externa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171315" y="1973580"/>
            <a:ext cx="4716780" cy="94869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en-US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壶 口 瀑 布</a:t>
            </a:r>
            <a:endParaRPr lang="zh-CN" altLang="en-US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91095" y="2922270"/>
            <a:ext cx="158559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梁衡</a:t>
            </a:r>
            <a:endParaRPr lang="zh-CN" altLang="en-US" sz="3200" b="1" dirty="0">
              <a:solidFill>
                <a:srgbClr val="AC411D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614738" y="1401763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第五单元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  <p:bldP spid="5" grpId="2"/>
      <p:bldP spid="6" grpId="2"/>
      <p:bldP spid="5" grpId="3"/>
      <p:bldP spid="6" grpId="3"/>
      <p:bldP spid="5" grpId="4"/>
      <p:bldP spid="6" grpId="4"/>
      <p:bldP spid="5" grpId="5"/>
      <p:bldP spid="6" grpId="5"/>
      <p:bldP spid="5" grpId="6"/>
      <p:bldP spid="6" grpId="6"/>
      <p:bldP spid="5" grpId="7"/>
      <p:bldP spid="6" grpId="7"/>
      <p:bldP spid="5" grpId="8"/>
      <p:bldP spid="6" grpId="8"/>
      <p:bldP spid="5" grpId="9" bldLvl="0" animBg="1"/>
      <p:bldP spid="6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4000" y="1737995"/>
            <a:ext cx="729615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壶口瀑布和其他瀑布不同之处何在？</a:t>
            </a:r>
            <a:endParaRPr lang="zh-CN" altLang="en-US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720" y="2579370"/>
            <a:ext cx="737743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“壶口瀑布不是从高处落下，让人们仰观垂空的水幕，而是由平地向更低的沟里跌去，人们只能俯视被急急吸去的水流。”</a:t>
            </a:r>
            <a:endParaRPr lang="zh-CN" sz="20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54000" y="4088130"/>
            <a:ext cx="7296150" cy="681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.</a:t>
            </a:r>
            <a:r>
              <a:rPr lang="zh-CN" alt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作者曾两次到过壶口瀑布，初次相识，壶口瀑布给他留下了怎样的印象呢？</a:t>
            </a:r>
            <a:endParaRPr lang="zh-CN" altLang="en-US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4000" y="5102860"/>
            <a:ext cx="512191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危险、气势磅礴、令人胆战心惊……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7490" y="1918970"/>
            <a:ext cx="729615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文章写壶口瀑布，为何提到人的各种情感？</a:t>
            </a:r>
            <a:endParaRPr lang="zh-CN" altLang="en-US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125" y="2662555"/>
            <a:ext cx="70218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本文旨在借壶口瀑布写出人的性格、民族精神。提到各种情感，正是融情于景，为后文解释黄河的性格、民族精神做好铺垫。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7490" y="3848735"/>
            <a:ext cx="729615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4.</a:t>
            </a: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课文写了两次壶口瀑布，详写第二次，那么写第一次观瀑布作用是什么？</a:t>
            </a:r>
            <a:endParaRPr lang="en-US" altLang="zh-CN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8125" y="5062220"/>
            <a:ext cx="70218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第一次侧重写雨季瀑布的危险和给人带来惊心动魄壮美的感觉，为下文对壶口瀑布的详写和赞颂作铺垫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10185" y="1525270"/>
            <a:ext cx="73621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“河谷里雾气弥漫，我们大着胆子下到滩里，那河就像一锅正沸着的水。”</a:t>
            </a:r>
            <a:endParaRPr lang="zh-CN" altLang="en-US" sz="2400" b="1" dirty="0"/>
          </a:p>
          <a:p>
            <a:endParaRPr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0355" y="2331085"/>
            <a:ext cx="6985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运用比喻手法生动形象地写出黄河之水在雨季时水势浩大、上下翻滚的汹猛景象。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95520" y="24957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00355" y="3140710"/>
            <a:ext cx="7272020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2.“河水从五百米宽的河道上排排涌来，其势如千军万马，互相挤着、撞着，推推搡搡，前呼后拥撞向石壁，排排黄浪霎时碎成堆堆白雪。”</a:t>
            </a:r>
            <a:endParaRPr lang="en-US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185" y="4219575"/>
            <a:ext cx="707517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①抓住事物的特征：写出了瀑布的声响、形状、态势、力量，给人以身临其境的感受，使人震撼。突出壶口瀑布波涛汹涌，威武雄壮，大浪裹小浪，翻江倒海，飞流直下的特点，表现了黄河奔腾激越的气势。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eaLnBrk="1" hangingPunct="1">
              <a:lnSpc>
                <a:spcPct val="8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②比喻：形象生动地写出了壶口瀑布令人震撼的气势。、       拟人:生动形象地写出河水前赴后继、勇往直前的精神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eaLnBrk="1" hangingPunct="1">
              <a:lnSpc>
                <a:spcPct val="8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③借景抒情，情景交融：课文在描写壶口水势时，寄寓了惊叹之情。表现了河水催人奋进、前仆后继、勇往直前的精神。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5440" y="1525270"/>
            <a:ext cx="73621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“于是洪流便向两边用去，沿着龙漕的边沿轰然而下，平平的，大大的，浑厚庄重如一卷飞毯从空抖落。不，简直如一卷钢板出轧”。</a:t>
            </a:r>
            <a:endParaRPr lang="en-US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0525" y="2811145"/>
            <a:ext cx="698500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运用比喻手法，将柔而无形的水比作“一卷飞毯”“一卷钢板”，传神地体现了河水的“凝重”“猛烈”。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eaLnBrk="1" hangingPunct="1"/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突出了水势变化之大，将黄河博大的胸怀、壮阔的气势非常生动地表现出来。 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95520" y="24957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45440" y="4219575"/>
            <a:ext cx="72720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4.它们在龙槽两边的滩壁上散开来，或钻石觅缝，汩汩如泉；或淌过石板，潺潺成溪；或被夹在石间，哀哀打漩；还有那顺壁挂下的，亮晶晶的如丝如缕……</a:t>
            </a:r>
            <a:endParaRPr lang="en-US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5440" y="5520055"/>
            <a:ext cx="70751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这里运用排比句写出了河水纤细、柔和、优美的形态，其中“钻”“觅”“淌”“夹”等动词的运用十分贴切，使文章灵动多姿。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1" name="组合 10"/>
          <p:cNvGrpSpPr/>
          <p:nvPr/>
        </p:nvGrpSpPr>
        <p:grpSpPr>
          <a:xfrm>
            <a:off x="289878" y="1641793"/>
            <a:ext cx="2255837" cy="569912"/>
            <a:chOff x="386506" y="1792176"/>
            <a:chExt cx="2256668" cy="571008"/>
          </a:xfrm>
        </p:grpSpPr>
        <p:cxnSp>
          <p:nvCxnSpPr>
            <p:cNvPr id="22" name="直线连接符 21"/>
            <p:cNvCxnSpPr/>
            <p:nvPr/>
          </p:nvCxnSpPr>
          <p:spPr>
            <a:xfrm flipV="1">
              <a:off x="386506" y="2356822"/>
              <a:ext cx="2256668" cy="6362"/>
            </a:xfrm>
            <a:prstGeom prst="line">
              <a:avLst/>
            </a:prstGeom>
            <a:ln w="38100" cmpd="sng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同侧圆角矩形 23"/>
            <p:cNvSpPr/>
            <p:nvPr/>
          </p:nvSpPr>
          <p:spPr>
            <a:xfrm>
              <a:off x="570724" y="1792176"/>
              <a:ext cx="2000987" cy="516929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strike="noStrike" noProof="1" dirty="0">
                  <a:latin typeface="华文新魏" pitchFamily="2" charset="-122"/>
                  <a:ea typeface="华文新魏" pitchFamily="2" charset="-122"/>
                  <a:cs typeface="黑体" panose="02010609060101010101" charset="-122"/>
                </a:rPr>
                <a:t>资料宝袋</a:t>
              </a:r>
              <a:endParaRPr lang="zh-CN" altLang="en-US" sz="3000" b="1" strike="noStrike" noProof="1" dirty="0">
                <a:latin typeface="华文新魏" pitchFamily="2" charset="-122"/>
                <a:ea typeface="华文新魏" pitchFamily="2" charset="-122"/>
                <a:cs typeface="黑体" panose="02010609060101010101" charset="-122"/>
              </a:endParaRPr>
            </a:p>
          </p:txBody>
        </p:sp>
      </p:grpSp>
      <p:sp>
        <p:nvSpPr>
          <p:cNvPr id="20" name="TextBox 5"/>
          <p:cNvSpPr txBox="1"/>
          <p:nvPr/>
        </p:nvSpPr>
        <p:spPr>
          <a:xfrm>
            <a:off x="1052513" y="2357438"/>
            <a:ext cx="12954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FF0000"/>
              </a:buClr>
            </a:pPr>
            <a:r>
              <a:rPr lang="zh-CN" altLang="en-US" sz="5400" b="1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5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366" name="矩形 8"/>
          <p:cNvSpPr/>
          <p:nvPr/>
        </p:nvSpPr>
        <p:spPr>
          <a:xfrm>
            <a:off x="2357438" y="2214563"/>
            <a:ext cx="55721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br>
              <a:rPr lang="zh-CN" altLang="en-US" sz="2800" dirty="0">
                <a:latin typeface="Arial" panose="020B0604020202020204" pitchFamily="34" charset="0"/>
              </a:rPr>
            </a:b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矩形 7"/>
          <p:cNvSpPr/>
          <p:nvPr/>
        </p:nvSpPr>
        <p:spPr>
          <a:xfrm>
            <a:off x="1052513" y="2211388"/>
            <a:ext cx="339661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世界三大瀑布：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矩形 9"/>
          <p:cNvSpPr/>
          <p:nvPr/>
        </p:nvSpPr>
        <p:spPr>
          <a:xfrm>
            <a:off x="4065905" y="2214880"/>
            <a:ext cx="293751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尼亚加拉瀑布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15369" name="矩形 10"/>
          <p:cNvSpPr/>
          <p:nvPr/>
        </p:nvSpPr>
        <p:spPr>
          <a:xfrm>
            <a:off x="4065905" y="2857500"/>
            <a:ext cx="30689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维多利亚瀑布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15370" name="矩形 11"/>
          <p:cNvSpPr/>
          <p:nvPr/>
        </p:nvSpPr>
        <p:spPr>
          <a:xfrm>
            <a:off x="4297998" y="3568700"/>
            <a:ext cx="247840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伊瓜苏瀑布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95" y="2979420"/>
            <a:ext cx="3524250" cy="2104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905" y="4333875"/>
            <a:ext cx="3392805" cy="2110105"/>
          </a:xfrm>
          <a:prstGeom prst="rect">
            <a:avLst/>
          </a:prstGeom>
        </p:spPr>
      </p:pic>
      <p:sp>
        <p:nvSpPr>
          <p:cNvPr id="9" name="左箭头 8"/>
          <p:cNvSpPr/>
          <p:nvPr/>
        </p:nvSpPr>
        <p:spPr>
          <a:xfrm rot="19440000">
            <a:off x="3777615" y="2783840"/>
            <a:ext cx="387350" cy="20574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左箭头 9"/>
          <p:cNvSpPr/>
          <p:nvPr/>
        </p:nvSpPr>
        <p:spPr>
          <a:xfrm rot="19440000">
            <a:off x="5195570" y="4104640"/>
            <a:ext cx="387350" cy="20574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0" grpId="0" animBg="1"/>
      <p:bldP spid="15368" grpId="0"/>
      <p:bldP spid="15369" grpId="0"/>
      <p:bldP spid="15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94310" y="1905635"/>
            <a:ext cx="714375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630555" algn="just"/>
            <a:r>
              <a:rPr lang="zh-CN" altLang="en-US" sz="240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《壶口瀑布》是一篇描写水的游记。作者梁衡调动形象生动的笔触,细致地描绘了壶口瀑布的情状和态势,热情赞美了祖国壮丽的河山。全文写景细腻,主要借助了比喻、拟人和排比等修辞手法,抓住事物的特征写出了瀑布的声响、形状、态势及伟力,给人以身临其境的感受。写景不是孤立地写景,而是在写景中抒情言志。一是巧妙地融合在具体的描写之中,二是巧妙联想。由小小的壶口瀑布透视黄河博大宽厚的雄壮之美,再由黄河的性格联想到人历尽艰难、宁压不弯、勇往直前的精神,这些都应该牢牢把握,细心领会。</a:t>
            </a:r>
            <a:r>
              <a:rPr lang="zh-CN" altLang="en-US" sz="2400" dirty="0">
                <a:sym typeface="+mn-ea"/>
              </a:rPr>
              <a:t> </a:t>
            </a:r>
            <a:endParaRPr lang="zh-CN" altLang="en-US" sz="2400" b="0">
              <a:solidFill>
                <a:srgbClr val="1E1E1E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3395" y="1647190"/>
            <a:ext cx="4450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观察以下图片，你发现了什么？</a:t>
            </a:r>
            <a:endParaRPr lang="zh-CN" altLang="en-US" sz="2400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65" y="2410460"/>
            <a:ext cx="3376930" cy="1838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640" y="2399665"/>
            <a:ext cx="2771775" cy="18434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55" y="4243070"/>
            <a:ext cx="2825115" cy="21189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1750" y="4291330"/>
            <a:ext cx="3580130" cy="20224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41325" y="2103120"/>
            <a:ext cx="68103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sym typeface="+mn-ea"/>
              </a:rPr>
              <a:t>   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sym typeface="+mn-ea"/>
              </a:rPr>
              <a:t>同学们，“飞流直下三千尺，疑是银河落九天”是李白《望庐山瀑布》的感受，那么壶口瀑布是怎样的气势，又何以征服无数的心灵的呢？今天，我们就一起来学习课文《壶口瀑布》。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280" y="3861435"/>
            <a:ext cx="4990465" cy="21145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884170" y="1905635"/>
            <a:ext cx="4531360" cy="3728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梁衡，当代作家，山西霍州人。1946年出生，1968年毕业于中国人民大学。是著名的新闻理论家、散文家、科普作家和政论家，曾荣获全国青年文学奖、赵树理文学奖、全国优秀科普作品奖和中宣部“五个一”工程奖等多种荣誉称号。</a:t>
            </a:r>
            <a:r>
              <a:rPr lang="zh-CN" altLang="en-US" sz="28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 </a:t>
            </a:r>
            <a:endParaRPr lang="zh-CN" altLang="en-US" sz="2800" dirty="0">
              <a:solidFill>
                <a:srgbClr val="000000"/>
              </a:solidFill>
              <a:latin typeface="方正行楷简体" panose="03000509000000000000" charset="-122"/>
              <a:ea typeface="方正行楷简体" panose="03000509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5" y="2483485"/>
            <a:ext cx="16383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学习·目标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0965" name="文本框 40964"/>
          <p:cNvSpPr txBox="1"/>
          <p:nvPr/>
        </p:nvSpPr>
        <p:spPr>
          <a:xfrm>
            <a:off x="264795" y="2022475"/>
            <a:ext cx="745680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2000" b="1">
                <a:latin typeface="楷体" panose="02010609060101010101" charset="-122"/>
                <a:ea typeface="楷体" panose="02010609060101010101" charset="-122"/>
              </a:rPr>
              <a:t>1.学会生字。积累好词佳句。</a:t>
            </a:r>
            <a:endParaRPr sz="20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2000" b="1">
                <a:latin typeface="楷体" panose="02010609060101010101" charset="-122"/>
                <a:ea typeface="楷体" panose="02010609060101010101" charset="-122"/>
              </a:rPr>
              <a:t>2.能正确、流利、有感情的朗读课文。背诵课文最后三个自然段。</a:t>
            </a:r>
            <a:endParaRPr sz="20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2000" b="1">
                <a:latin typeface="楷体" panose="02010609060101010101" charset="-122"/>
                <a:ea typeface="楷体" panose="02010609060101010101" charset="-122"/>
              </a:rPr>
              <a:t>3.理解课文内容，体会作者在文字中流淌出的思想感情，感受黄河的气势，祖国山河的壮丽，以及黄河厚重的文化和民族精神的象征意义对中华儿女的激励作用。</a:t>
            </a:r>
            <a:endParaRPr sz="20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2000" b="1">
                <a:latin typeface="楷体" panose="02010609060101010101" charset="-122"/>
                <a:ea typeface="楷体" panose="02010609060101010101" charset="-122"/>
              </a:rPr>
              <a:t>4.深入领会几处含义深刻而且有独特的表达方法与效果的句子和词语，了解作者是如何运用排比句的。</a:t>
            </a:r>
            <a:endParaRPr sz="2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4294967295"/>
          </p:nvPr>
        </p:nvSpPr>
        <p:spPr>
          <a:xfrm>
            <a:off x="995680" y="2479675"/>
            <a:ext cx="7152640" cy="2665095"/>
          </a:xfrm>
        </p:spPr>
        <p:txBody>
          <a:bodyPr vert="horz" wrap="square" lIns="91440" tIns="45720" rIns="91440" bIns="45720" anchor="t"/>
          <a:p>
            <a:pPr>
              <a:buFont typeface="Wingdings" panose="05000000000000000000" pitchFamily="2" charset="2"/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轧</a:t>
            </a:r>
            <a:r>
              <a:rPr>
                <a:sym typeface="+mn-ea"/>
              </a:rPr>
              <a:t>钢</a:t>
            </a:r>
            <a:r>
              <a:rPr lang="en-US" altLang="zh-CN">
                <a:sym typeface="+mn-ea"/>
              </a:rPr>
              <a:t>(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zhá</a:t>
            </a:r>
            <a:r>
              <a:rPr lang="en-US" altLang="zh-CN">
                <a:sym typeface="+mn-ea"/>
              </a:rPr>
              <a:t>)</a:t>
            </a:r>
            <a:r>
              <a:rPr>
                <a:sym typeface="+mn-ea"/>
              </a:rPr>
              <a:t>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轧</a:t>
            </a:r>
            <a:r>
              <a:rPr>
                <a:sym typeface="+mn-ea"/>
              </a:rPr>
              <a:t>账</a:t>
            </a:r>
            <a:r>
              <a:rPr lang="en-US" altLang="zh-CN">
                <a:sym typeface="+mn-ea"/>
              </a:rPr>
              <a:t>(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ɡá</a:t>
            </a:r>
            <a:r>
              <a:rPr lang="en-US" altLang="zh-CN">
                <a:sym typeface="+mn-ea"/>
              </a:rPr>
              <a:t>)</a:t>
            </a:r>
            <a:r>
              <a:rPr>
                <a:sym typeface="+mn-ea"/>
              </a:rPr>
              <a:t>        倾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轧</a:t>
            </a:r>
            <a:r>
              <a:rPr lang="en-US" altLang="zh-CN">
                <a:sym typeface="+mn-ea"/>
              </a:rPr>
              <a:t>(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yà</a:t>
            </a:r>
            <a:r>
              <a:rPr lang="en-US" altLang="zh-CN">
                <a:sym typeface="+mn-ea"/>
              </a:rPr>
              <a:t>)</a:t>
            </a:r>
            <a:r>
              <a:rPr>
                <a:sym typeface="+mn-ea"/>
              </a:rPr>
              <a:t> </a:t>
            </a:r>
            <a:endParaRPr>
              <a:sym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迂</a:t>
            </a:r>
            <a:r>
              <a:rPr>
                <a:sym typeface="+mn-ea"/>
              </a:rPr>
              <a:t>回</a:t>
            </a:r>
            <a:r>
              <a:rPr lang="en-US" altLang="zh-CN">
                <a:sym typeface="+mn-ea"/>
              </a:rPr>
              <a:t>(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yū</a:t>
            </a:r>
            <a:r>
              <a:rPr lang="en-US" altLang="zh-CN">
                <a:sym typeface="+mn-ea"/>
              </a:rPr>
              <a:t>)</a:t>
            </a:r>
            <a:r>
              <a:rPr>
                <a:sym typeface="+mn-ea"/>
              </a:rPr>
              <a:t>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霎</a:t>
            </a:r>
            <a:r>
              <a:rPr>
                <a:sym typeface="+mn-ea"/>
              </a:rPr>
              <a:t>时</a:t>
            </a:r>
            <a:r>
              <a:rPr lang="en-US" altLang="zh-CN">
                <a:sym typeface="+mn-ea"/>
              </a:rPr>
              <a:t>(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shà</a:t>
            </a:r>
            <a:r>
              <a:rPr lang="en-US" altLang="zh-CN">
                <a:sym typeface="+mn-ea"/>
              </a:rPr>
              <a:t>)</a:t>
            </a:r>
            <a:r>
              <a:rPr>
                <a:sym typeface="+mn-ea"/>
              </a:rPr>
              <a:t>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刹</a:t>
            </a:r>
            <a:r>
              <a:rPr>
                <a:sym typeface="+mn-ea"/>
              </a:rPr>
              <a:t>那</a:t>
            </a:r>
            <a:r>
              <a:rPr lang="en-US" altLang="zh-CN">
                <a:sym typeface="+mn-ea"/>
              </a:rPr>
              <a:t>(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chà</a:t>
            </a:r>
            <a:r>
              <a:rPr lang="en-US" altLang="zh-CN">
                <a:sym typeface="+mn-ea"/>
              </a:rPr>
              <a:t>)</a:t>
            </a:r>
            <a:r>
              <a:rPr>
                <a:sym typeface="+mn-ea"/>
              </a:rPr>
              <a:t>    </a:t>
            </a:r>
            <a:endParaRPr>
              <a:sym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潺</a:t>
            </a:r>
            <a:r>
              <a:rPr>
                <a:sym typeface="+mn-ea"/>
              </a:rPr>
              <a:t>潺</a:t>
            </a:r>
            <a:r>
              <a:rPr lang="en-US" altLang="zh-CN">
                <a:sym typeface="+mn-ea"/>
              </a:rPr>
              <a:t>(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chán</a:t>
            </a:r>
            <a:r>
              <a:rPr lang="en-US" altLang="zh-CN">
                <a:sym typeface="+mn-ea"/>
              </a:rPr>
              <a:t>)</a:t>
            </a:r>
            <a:r>
              <a:rPr>
                <a:sym typeface="+mn-ea"/>
              </a:rPr>
              <a:t>    寒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噤</a:t>
            </a:r>
            <a:r>
              <a:rPr lang="en-US" altLang="zh-CN">
                <a:sym typeface="+mn-ea"/>
              </a:rPr>
              <a:t>(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jìn</a:t>
            </a:r>
            <a:r>
              <a:rPr lang="en-US" altLang="zh-CN">
                <a:sym typeface="+mn-ea"/>
              </a:rPr>
              <a:t>)</a:t>
            </a:r>
            <a:r>
              <a:rPr>
                <a:sym typeface="+mn-ea"/>
              </a:rPr>
              <a:t>       </a:t>
            </a:r>
            <a:endParaRPr>
              <a:sym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ym typeface="+mn-ea"/>
              </a:rPr>
              <a:t>怒不可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遏(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è</a:t>
            </a:r>
            <a:r>
              <a:rPr lang="en-US" altLang="zh-CN">
                <a:sym typeface="+mn-ea"/>
              </a:rPr>
              <a:t>)</a:t>
            </a:r>
            <a:r>
              <a:rPr>
                <a:sym typeface="+mn-ea"/>
              </a:rPr>
              <a:t>     推推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搡搡</a:t>
            </a:r>
            <a:r>
              <a:rPr lang="en-US" altLang="zh-CN">
                <a:sym typeface="+mn-ea"/>
              </a:rPr>
              <a:t>(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sǎng</a:t>
            </a:r>
            <a:r>
              <a:rPr lang="en-US" altLang="zh-CN">
                <a:sym typeface="+mn-ea"/>
              </a:rPr>
              <a:t>)</a:t>
            </a:r>
            <a:r>
              <a:rPr>
                <a:sym typeface="+mn-ea"/>
              </a:rPr>
              <a:t> </a:t>
            </a:r>
            <a:r>
              <a:t> 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   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8445" name="AutoShape 13"/>
          <p:cNvSpPr/>
          <p:nvPr/>
        </p:nvSpPr>
        <p:spPr>
          <a:xfrm>
            <a:off x="1216025" y="4668838"/>
            <a:ext cx="112713" cy="1235075"/>
          </a:xfrm>
          <a:prstGeom prst="leftBrace">
            <a:avLst>
              <a:gd name="adj1" fmla="val 91314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0" name="AutoShape 18"/>
          <p:cNvSpPr/>
          <p:nvPr/>
        </p:nvSpPr>
        <p:spPr>
          <a:xfrm>
            <a:off x="6343650" y="4716463"/>
            <a:ext cx="111125" cy="1216025"/>
          </a:xfrm>
          <a:prstGeom prst="leftBrace">
            <a:avLst>
              <a:gd name="adj1" fmla="val 91190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563880" y="1537970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p"/>
      <p:bldP spid="18434" grpId="2" build="p"/>
      <p:bldP spid="18434" grpId="3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66395" y="2408555"/>
            <a:ext cx="7022465" cy="2891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0" smtClean="0">
                <a:solidFill>
                  <a:schemeClr val="accent1"/>
                </a:solidFill>
                <a:latin typeface="+mn-ea"/>
                <a:ea typeface="+mn-ea"/>
              </a:rPr>
              <a:t>推推搡搡——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粗暴地、接连不断地猛推。 </a:t>
            </a:r>
            <a:endParaRPr lang="zh-CN" altLang="en-US" sz="2000" b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sz="2400" b="0" smtClean="0">
                <a:solidFill>
                  <a:schemeClr val="accent1"/>
                </a:solidFill>
                <a:latin typeface="+mn-ea"/>
                <a:ea typeface="+mn-ea"/>
              </a:rPr>
              <a:t>前呼后拥——</a:t>
            </a:r>
            <a:r>
              <a:rPr lang="zh-CN" altLang="en-US" sz="18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前面有人吆喝开路，后面有人簇拥护卫。多形容旧时官吏出巡时的声势。  </a:t>
            </a:r>
            <a:endParaRPr lang="zh-CN" altLang="en-US" sz="1800" b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sz="2400" b="0" smtClean="0">
                <a:solidFill>
                  <a:schemeClr val="accent1"/>
                </a:solidFill>
                <a:latin typeface="+mn-ea"/>
                <a:ea typeface="+mn-ea"/>
              </a:rPr>
              <a:t>寒噤——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身体因受冷、受惊或疾病而微微颤动；寒，寒冷；噤，因严寒，受惊吓等而咬牙关或牙齿打颤</a:t>
            </a:r>
            <a:endParaRPr lang="zh-CN" altLang="en-US" sz="2000" b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sz="2400" b="0" smtClean="0">
                <a:solidFill>
                  <a:schemeClr val="accent1"/>
                </a:solidFill>
                <a:latin typeface="+mn-ea"/>
                <a:ea typeface="+mn-ea"/>
              </a:rPr>
              <a:t>驰骋——</a:t>
            </a:r>
            <a:r>
              <a:rPr lang="zh-CN" altLang="en-US" sz="18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骑马奔跑；奔驰；驰骋原野 形容瀑布飞流而下的样子。 </a:t>
            </a:r>
            <a:endParaRPr lang="zh-CN" altLang="en-US" sz="1800" b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sz="2400" b="0" smtClean="0">
                <a:solidFill>
                  <a:schemeClr val="accent1"/>
                </a:solidFill>
                <a:latin typeface="+mn-ea"/>
                <a:ea typeface="+mn-ea"/>
              </a:rPr>
              <a:t>漩涡——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水流遇低洼处所激成的螺旋形水涡。      </a:t>
            </a:r>
            <a:endParaRPr lang="zh-CN" altLang="en-US" sz="2000" b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sz="2400" b="0" smtClean="0">
                <a:solidFill>
                  <a:schemeClr val="accent1"/>
                </a:solidFill>
                <a:latin typeface="+mn-ea"/>
                <a:ea typeface="+mn-ea"/>
              </a:rPr>
              <a:t>怒不可遏——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遏：止。愤怒地难以抑制。形容十分愤怒。</a:t>
            </a:r>
            <a:r>
              <a:rPr lang="zh-CN" altLang="en-US" sz="24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6195" name="矩形 136194"/>
          <p:cNvSpPr/>
          <p:nvPr/>
        </p:nvSpPr>
        <p:spPr>
          <a:xfrm>
            <a:off x="-88900" y="1483995"/>
            <a:ext cx="279590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457200" lvl="0" indent="-45720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Char char="•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任意多边形 65"/>
          <p:cNvSpPr/>
          <p:nvPr/>
        </p:nvSpPr>
        <p:spPr>
          <a:xfrm>
            <a:off x="2006295" y="1267008"/>
            <a:ext cx="2719692" cy="563697"/>
          </a:xfrm>
          <a:custGeom>
            <a:avLst/>
            <a:gdLst>
              <a:gd name="connsiteX0" fmla="*/ 0 w 2969523"/>
              <a:gd name="connsiteY0" fmla="*/ 743759 h 800909"/>
              <a:gd name="connsiteX1" fmla="*/ 704850 w 2969523"/>
              <a:gd name="connsiteY1" fmla="*/ 800909 h 800909"/>
              <a:gd name="connsiteX2" fmla="*/ 2228850 w 2969523"/>
              <a:gd name="connsiteY2" fmla="*/ 743759 h 800909"/>
              <a:gd name="connsiteX3" fmla="*/ 2876550 w 2969523"/>
              <a:gd name="connsiteY3" fmla="*/ 515159 h 800909"/>
              <a:gd name="connsiteX4" fmla="*/ 2933700 w 2969523"/>
              <a:gd name="connsiteY4" fmla="*/ 286559 h 800909"/>
              <a:gd name="connsiteX5" fmla="*/ 2571750 w 2969523"/>
              <a:gd name="connsiteY5" fmla="*/ 809 h 800909"/>
              <a:gd name="connsiteX6" fmla="*/ 590550 w 2969523"/>
              <a:gd name="connsiteY6" fmla="*/ 210359 h 800909"/>
              <a:gd name="connsiteX7" fmla="*/ 38100 w 2969523"/>
              <a:gd name="connsiteY7" fmla="*/ 496109 h 800909"/>
              <a:gd name="connsiteX8" fmla="*/ 114300 w 2969523"/>
              <a:gd name="connsiteY8" fmla="*/ 781859 h 800909"/>
              <a:gd name="connsiteX0-1" fmla="*/ 0 w 3033023"/>
              <a:gd name="connsiteY0-2" fmla="*/ 743759 h 800909"/>
              <a:gd name="connsiteX1-3" fmla="*/ 768350 w 3033023"/>
              <a:gd name="connsiteY1-4" fmla="*/ 800909 h 800909"/>
              <a:gd name="connsiteX2-5" fmla="*/ 2292350 w 3033023"/>
              <a:gd name="connsiteY2-6" fmla="*/ 743759 h 800909"/>
              <a:gd name="connsiteX3-7" fmla="*/ 2940050 w 3033023"/>
              <a:gd name="connsiteY3-8" fmla="*/ 515159 h 800909"/>
              <a:gd name="connsiteX4-9" fmla="*/ 2997200 w 3033023"/>
              <a:gd name="connsiteY4-10" fmla="*/ 286559 h 800909"/>
              <a:gd name="connsiteX5-11" fmla="*/ 2635250 w 3033023"/>
              <a:gd name="connsiteY5-12" fmla="*/ 809 h 800909"/>
              <a:gd name="connsiteX6-13" fmla="*/ 654050 w 3033023"/>
              <a:gd name="connsiteY6-14" fmla="*/ 210359 h 800909"/>
              <a:gd name="connsiteX7-15" fmla="*/ 101600 w 3033023"/>
              <a:gd name="connsiteY7-16" fmla="*/ 496109 h 800909"/>
              <a:gd name="connsiteX8-17" fmla="*/ 177800 w 3033023"/>
              <a:gd name="connsiteY8-18" fmla="*/ 781859 h 800909"/>
              <a:gd name="connsiteX0-19" fmla="*/ 0 w 3033023"/>
              <a:gd name="connsiteY0-20" fmla="*/ 743759 h 800909"/>
              <a:gd name="connsiteX1-21" fmla="*/ 768350 w 3033023"/>
              <a:gd name="connsiteY1-22" fmla="*/ 800909 h 800909"/>
              <a:gd name="connsiteX2-23" fmla="*/ 2292350 w 3033023"/>
              <a:gd name="connsiteY2-24" fmla="*/ 743759 h 800909"/>
              <a:gd name="connsiteX3-25" fmla="*/ 2940050 w 3033023"/>
              <a:gd name="connsiteY3-26" fmla="*/ 515159 h 800909"/>
              <a:gd name="connsiteX4-27" fmla="*/ 2997200 w 3033023"/>
              <a:gd name="connsiteY4-28" fmla="*/ 286559 h 800909"/>
              <a:gd name="connsiteX5-29" fmla="*/ 2635250 w 3033023"/>
              <a:gd name="connsiteY5-30" fmla="*/ 809 h 800909"/>
              <a:gd name="connsiteX6-31" fmla="*/ 654050 w 3033023"/>
              <a:gd name="connsiteY6-32" fmla="*/ 210359 h 800909"/>
              <a:gd name="connsiteX7-33" fmla="*/ 101600 w 3033023"/>
              <a:gd name="connsiteY7-34" fmla="*/ 496109 h 800909"/>
              <a:gd name="connsiteX8-35" fmla="*/ 254000 w 3033023"/>
              <a:gd name="connsiteY8-36" fmla="*/ 704777 h 800909"/>
              <a:gd name="connsiteX0-37" fmla="*/ 0 w 3033023"/>
              <a:gd name="connsiteY0-38" fmla="*/ 743759 h 800909"/>
              <a:gd name="connsiteX1-39" fmla="*/ 768350 w 3033023"/>
              <a:gd name="connsiteY1-40" fmla="*/ 800909 h 800909"/>
              <a:gd name="connsiteX2-41" fmla="*/ 2292350 w 3033023"/>
              <a:gd name="connsiteY2-42" fmla="*/ 743759 h 800909"/>
              <a:gd name="connsiteX3-43" fmla="*/ 2940050 w 3033023"/>
              <a:gd name="connsiteY3-44" fmla="*/ 515159 h 800909"/>
              <a:gd name="connsiteX4-45" fmla="*/ 2997200 w 3033023"/>
              <a:gd name="connsiteY4-46" fmla="*/ 286559 h 800909"/>
              <a:gd name="connsiteX5-47" fmla="*/ 2635250 w 3033023"/>
              <a:gd name="connsiteY5-48" fmla="*/ 809 h 800909"/>
              <a:gd name="connsiteX6-49" fmla="*/ 654050 w 3033023"/>
              <a:gd name="connsiteY6-50" fmla="*/ 210359 h 800909"/>
              <a:gd name="connsiteX7-51" fmla="*/ 101600 w 3033023"/>
              <a:gd name="connsiteY7-52" fmla="*/ 496109 h 800909"/>
              <a:gd name="connsiteX8-53" fmla="*/ 349250 w 3033023"/>
              <a:gd name="connsiteY8-54" fmla="*/ 751026 h 800909"/>
              <a:gd name="connsiteX0-55" fmla="*/ 0 w 3033023"/>
              <a:gd name="connsiteY0-56" fmla="*/ 743759 h 800909"/>
              <a:gd name="connsiteX1-57" fmla="*/ 768350 w 3033023"/>
              <a:gd name="connsiteY1-58" fmla="*/ 800909 h 800909"/>
              <a:gd name="connsiteX2-59" fmla="*/ 2292350 w 3033023"/>
              <a:gd name="connsiteY2-60" fmla="*/ 743759 h 800909"/>
              <a:gd name="connsiteX3-61" fmla="*/ 2940050 w 3033023"/>
              <a:gd name="connsiteY3-62" fmla="*/ 515159 h 800909"/>
              <a:gd name="connsiteX4-63" fmla="*/ 2997200 w 3033023"/>
              <a:gd name="connsiteY4-64" fmla="*/ 286559 h 800909"/>
              <a:gd name="connsiteX5-65" fmla="*/ 2635250 w 3033023"/>
              <a:gd name="connsiteY5-66" fmla="*/ 809 h 800909"/>
              <a:gd name="connsiteX6-67" fmla="*/ 654050 w 3033023"/>
              <a:gd name="connsiteY6-68" fmla="*/ 210359 h 800909"/>
              <a:gd name="connsiteX7-69" fmla="*/ 101600 w 3033023"/>
              <a:gd name="connsiteY7-70" fmla="*/ 496109 h 800909"/>
              <a:gd name="connsiteX8-71" fmla="*/ 349250 w 3033023"/>
              <a:gd name="connsiteY8-72" fmla="*/ 751026 h 800909"/>
              <a:gd name="connsiteX0-73" fmla="*/ 0 w 3033023"/>
              <a:gd name="connsiteY0-74" fmla="*/ 743759 h 800909"/>
              <a:gd name="connsiteX1-75" fmla="*/ 768350 w 3033023"/>
              <a:gd name="connsiteY1-76" fmla="*/ 800909 h 800909"/>
              <a:gd name="connsiteX2-77" fmla="*/ 2292350 w 3033023"/>
              <a:gd name="connsiteY2-78" fmla="*/ 743759 h 800909"/>
              <a:gd name="connsiteX3-79" fmla="*/ 2940050 w 3033023"/>
              <a:gd name="connsiteY3-80" fmla="*/ 515159 h 800909"/>
              <a:gd name="connsiteX4-81" fmla="*/ 2997200 w 3033023"/>
              <a:gd name="connsiteY4-82" fmla="*/ 286559 h 800909"/>
              <a:gd name="connsiteX5-83" fmla="*/ 2635250 w 3033023"/>
              <a:gd name="connsiteY5-84" fmla="*/ 809 h 800909"/>
              <a:gd name="connsiteX6-85" fmla="*/ 654050 w 3033023"/>
              <a:gd name="connsiteY6-86" fmla="*/ 210359 h 800909"/>
              <a:gd name="connsiteX7-87" fmla="*/ 101600 w 3033023"/>
              <a:gd name="connsiteY7-88" fmla="*/ 496109 h 800909"/>
              <a:gd name="connsiteX8-89" fmla="*/ 349250 w 3033023"/>
              <a:gd name="connsiteY8-90" fmla="*/ 751026 h 800909"/>
              <a:gd name="connsiteX0-91" fmla="*/ 0 w 3247335"/>
              <a:gd name="connsiteY0-92" fmla="*/ 736529 h 800997"/>
              <a:gd name="connsiteX1-93" fmla="*/ 982662 w 3247335"/>
              <a:gd name="connsiteY1-94" fmla="*/ 800909 h 800997"/>
              <a:gd name="connsiteX2-95" fmla="*/ 2506662 w 3247335"/>
              <a:gd name="connsiteY2-96" fmla="*/ 743759 h 800997"/>
              <a:gd name="connsiteX3-97" fmla="*/ 3154362 w 3247335"/>
              <a:gd name="connsiteY3-98" fmla="*/ 515159 h 800997"/>
              <a:gd name="connsiteX4-99" fmla="*/ 3211512 w 3247335"/>
              <a:gd name="connsiteY4-100" fmla="*/ 286559 h 800997"/>
              <a:gd name="connsiteX5-101" fmla="*/ 2849562 w 3247335"/>
              <a:gd name="connsiteY5-102" fmla="*/ 809 h 800997"/>
              <a:gd name="connsiteX6-103" fmla="*/ 868362 w 3247335"/>
              <a:gd name="connsiteY6-104" fmla="*/ 210359 h 800997"/>
              <a:gd name="connsiteX7-105" fmla="*/ 315912 w 3247335"/>
              <a:gd name="connsiteY7-106" fmla="*/ 496109 h 800997"/>
              <a:gd name="connsiteX8-107" fmla="*/ 563562 w 3247335"/>
              <a:gd name="connsiteY8-108" fmla="*/ 751026 h 800997"/>
              <a:gd name="connsiteX0-109" fmla="*/ 0 w 3247335"/>
              <a:gd name="connsiteY0-110" fmla="*/ 736529 h 815129"/>
              <a:gd name="connsiteX1-111" fmla="*/ 982662 w 3247335"/>
              <a:gd name="connsiteY1-112" fmla="*/ 800909 h 815129"/>
              <a:gd name="connsiteX2-113" fmla="*/ 2506662 w 3247335"/>
              <a:gd name="connsiteY2-114" fmla="*/ 743759 h 815129"/>
              <a:gd name="connsiteX3-115" fmla="*/ 3154362 w 3247335"/>
              <a:gd name="connsiteY3-116" fmla="*/ 515159 h 815129"/>
              <a:gd name="connsiteX4-117" fmla="*/ 3211512 w 3247335"/>
              <a:gd name="connsiteY4-118" fmla="*/ 286559 h 815129"/>
              <a:gd name="connsiteX5-119" fmla="*/ 2849562 w 3247335"/>
              <a:gd name="connsiteY5-120" fmla="*/ 809 h 815129"/>
              <a:gd name="connsiteX6-121" fmla="*/ 868362 w 3247335"/>
              <a:gd name="connsiteY6-122" fmla="*/ 210359 h 815129"/>
              <a:gd name="connsiteX7-123" fmla="*/ 315912 w 3247335"/>
              <a:gd name="connsiteY7-124" fmla="*/ 496109 h 815129"/>
              <a:gd name="connsiteX8-125" fmla="*/ 563562 w 3247335"/>
              <a:gd name="connsiteY8-126" fmla="*/ 751026 h 815129"/>
              <a:gd name="connsiteX0-127" fmla="*/ 0 w 3260035"/>
              <a:gd name="connsiteY0-128" fmla="*/ 688338 h 803190"/>
              <a:gd name="connsiteX1-129" fmla="*/ 995362 w 3260035"/>
              <a:gd name="connsiteY1-130" fmla="*/ 800909 h 803190"/>
              <a:gd name="connsiteX2-131" fmla="*/ 2519362 w 3260035"/>
              <a:gd name="connsiteY2-132" fmla="*/ 743759 h 803190"/>
              <a:gd name="connsiteX3-133" fmla="*/ 3167062 w 3260035"/>
              <a:gd name="connsiteY3-134" fmla="*/ 515159 h 803190"/>
              <a:gd name="connsiteX4-135" fmla="*/ 3224212 w 3260035"/>
              <a:gd name="connsiteY4-136" fmla="*/ 286559 h 803190"/>
              <a:gd name="connsiteX5-137" fmla="*/ 2862262 w 3260035"/>
              <a:gd name="connsiteY5-138" fmla="*/ 809 h 803190"/>
              <a:gd name="connsiteX6-139" fmla="*/ 881062 w 3260035"/>
              <a:gd name="connsiteY6-140" fmla="*/ 210359 h 803190"/>
              <a:gd name="connsiteX7-141" fmla="*/ 328612 w 3260035"/>
              <a:gd name="connsiteY7-142" fmla="*/ 496109 h 803190"/>
              <a:gd name="connsiteX8-143" fmla="*/ 576262 w 3260035"/>
              <a:gd name="connsiteY8-144" fmla="*/ 751026 h 803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260035" h="803190">
                <a:moveTo>
                  <a:pt x="0" y="688338"/>
                </a:moveTo>
                <a:cubicBezTo>
                  <a:pt x="179387" y="813294"/>
                  <a:pt x="575468" y="791672"/>
                  <a:pt x="995362" y="800909"/>
                </a:cubicBezTo>
                <a:cubicBezTo>
                  <a:pt x="1415256" y="810146"/>
                  <a:pt x="2157412" y="791384"/>
                  <a:pt x="2519362" y="743759"/>
                </a:cubicBezTo>
                <a:cubicBezTo>
                  <a:pt x="2881312" y="696134"/>
                  <a:pt x="3049587" y="591359"/>
                  <a:pt x="3167062" y="515159"/>
                </a:cubicBezTo>
                <a:cubicBezTo>
                  <a:pt x="3284537" y="438959"/>
                  <a:pt x="3275012" y="372284"/>
                  <a:pt x="3224212" y="286559"/>
                </a:cubicBezTo>
                <a:cubicBezTo>
                  <a:pt x="3173412" y="200834"/>
                  <a:pt x="3252787" y="13509"/>
                  <a:pt x="2862262" y="809"/>
                </a:cubicBezTo>
                <a:cubicBezTo>
                  <a:pt x="2471737" y="-11891"/>
                  <a:pt x="1303337" y="127809"/>
                  <a:pt x="881062" y="210359"/>
                </a:cubicBezTo>
                <a:cubicBezTo>
                  <a:pt x="458787" y="292909"/>
                  <a:pt x="398462" y="321207"/>
                  <a:pt x="328612" y="496109"/>
                </a:cubicBezTo>
                <a:cubicBezTo>
                  <a:pt x="258762" y="671011"/>
                  <a:pt x="528637" y="703401"/>
                  <a:pt x="576262" y="751026"/>
                </a:cubicBezTo>
              </a:path>
            </a:pathLst>
          </a:custGeom>
          <a:solidFill>
            <a:srgbClr val="81C65A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tIns="108000" anchor="ctr">
            <a:scene3d>
              <a:camera prst="orthographicFront">
                <a:rot lat="0" lon="0" rev="180000"/>
              </a:camera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理清思路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占位符 108546"/>
          <p:cNvSpPr>
            <a:spLocks noGrp="1"/>
          </p:cNvSpPr>
          <p:nvPr/>
        </p:nvSpPr>
        <p:spPr>
          <a:xfrm>
            <a:off x="193675" y="2052955"/>
            <a:ext cx="7323455" cy="4179570"/>
          </a:xfrm>
        </p:spPr>
        <p:txBody>
          <a:bodyPr>
            <a:normAutofit/>
          </a:bodyPr>
          <a:lstStyle>
            <a:lvl1pPr marL="361950" indent="-361950" algn="just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m"/>
              <a:defRPr lang="zh-CN" altLang="en-US" sz="2800" kern="1200" baseline="0" dirty="0" smtClean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361950" indent="-361950" algn="just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8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600" b="1" dirty="0"/>
              <a:t>信息提炼：</a:t>
            </a:r>
            <a:endParaRPr lang="zh-CN" altLang="en-US" sz="2600" b="1" dirty="0"/>
          </a:p>
          <a:p>
            <a:pPr marL="0" indent="0">
              <a:lnSpc>
                <a:spcPct val="90000"/>
              </a:lnSpc>
              <a:buNone/>
            </a:pPr>
            <a:r>
              <a:rPr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、壶口瀑布地点？几次到过壶口瀑布？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+mn-lt"/>
              </a:rPr>
              <a:t>     晋陕两省边境 ；两次。</a:t>
            </a:r>
            <a:endParaRPr lang="zh-CN" altLang="en-US" sz="2000" dirty="0">
              <a:solidFill>
                <a:srgbClr val="000099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2、用简练的语言说出什么是“壶口”以及壶口瀑布形成的原因。</a:t>
            </a:r>
            <a:endParaRPr lang="zh-CN" altLang="en-US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+mn-lt"/>
              </a:rPr>
              <a:t>明确：沟底的河心还有一条河，是突然凹下去的一条深沟，当地人叫“龙槽”，槽头入水处深不可测，这便是“壶口”。</a:t>
            </a:r>
            <a:endParaRPr lang="zh-CN" altLang="en-US" sz="2000" dirty="0">
              <a:solidFill>
                <a:srgbClr val="000099"/>
              </a:solidFill>
              <a:latin typeface="+mn-lt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+mn-lt"/>
              </a:rPr>
              <a:t>明确：黄河的河床在这里由宽而窄，由高而低，于是就形成了巨大的水流。 巨大的水流从高达几十米的断面冲下，就形成了壶口瀑布。</a:t>
            </a:r>
            <a:endParaRPr lang="zh-CN" altLang="en-US" sz="2000" b="1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5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charRg st="25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charRg st="25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7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67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1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121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8" name="内容占位符 19457"/>
          <p:cNvGraphicFramePr/>
          <p:nvPr>
            <p:ph idx="4294967295"/>
          </p:nvPr>
        </p:nvGraphicFramePr>
        <p:xfrm>
          <a:off x="176530" y="1797685"/>
          <a:ext cx="8540750" cy="4615180"/>
        </p:xfrm>
        <a:graphic>
          <a:graphicData uri="http://schemas.openxmlformats.org/drawingml/2006/table">
            <a:tbl>
              <a:tblPr/>
              <a:tblGrid>
                <a:gridCol w="590550"/>
                <a:gridCol w="1600200"/>
                <a:gridCol w="2971800"/>
                <a:gridCol w="3378200"/>
              </a:tblGrid>
              <a:tr h="5181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声</a:t>
                      </a:r>
                      <a:endParaRPr lang="zh-CN" altLang="en-US" b="1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algn="ctr">
                        <a:buNone/>
                      </a:pPr>
                      <a:r>
                        <a:rPr lang="zh-CN" altLang="en-US" b="1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势</a:t>
                      </a:r>
                      <a:endParaRPr lang="zh-CN" altLang="en-US" b="1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景</a:t>
                      </a:r>
                      <a:endParaRPr lang="zh-CN" altLang="en-US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82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latin typeface="黑体" panose="02010609060101010101" charset="-122"/>
                          <a:ea typeface="黑体" panose="02010609060101010101" charset="-122"/>
                        </a:rPr>
                        <a:t>雨季</a:t>
                      </a:r>
                      <a:endParaRPr lang="zh-CN" altLang="en-US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latin typeface="黑体" panose="02010609060101010101" charset="-122"/>
                          <a:ea typeface="黑体" panose="02010609060101010101" charset="-122"/>
                        </a:rPr>
                        <a:t>旱</a:t>
                      </a:r>
                      <a:endParaRPr lang="zh-CN" altLang="en-US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latin typeface="黑体" panose="02010609060101010101" charset="-122"/>
                          <a:ea typeface="黑体" panose="02010609060101010101" charset="-122"/>
                        </a:rPr>
                        <a:t>季</a:t>
                      </a:r>
                      <a:endParaRPr lang="zh-CN" altLang="en-US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5000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l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0" name="文本框 19479"/>
          <p:cNvSpPr txBox="1"/>
          <p:nvPr/>
        </p:nvSpPr>
        <p:spPr>
          <a:xfrm>
            <a:off x="685800" y="2336165"/>
            <a:ext cx="1497330" cy="903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隐隐如雷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震耳欲聋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81" name="文本框 19480"/>
          <p:cNvSpPr txBox="1"/>
          <p:nvPr/>
        </p:nvSpPr>
        <p:spPr>
          <a:xfrm>
            <a:off x="6247765" y="2336165"/>
            <a:ext cx="1491615" cy="903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水浸沟岸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雾罩乱石</a:t>
            </a:r>
            <a:endParaRPr lang="zh-CN" altLang="en-US" sz="18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9482" name="矩形 19481"/>
          <p:cNvSpPr/>
          <p:nvPr/>
        </p:nvSpPr>
        <p:spPr>
          <a:xfrm>
            <a:off x="2421255" y="2245360"/>
            <a:ext cx="27432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“上面的水还是一股劲地冲进去，冲进去……”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484" name="矩形 19483"/>
          <p:cNvSpPr/>
          <p:nvPr/>
        </p:nvSpPr>
        <p:spPr>
          <a:xfrm>
            <a:off x="657225" y="3444240"/>
            <a:ext cx="1676400" cy="2675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隆隆冲去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轰然而下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汩汩如泉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潺潺成溪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哀哀打漩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如丝如缕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85" name="文本框 19484"/>
          <p:cNvSpPr txBox="1"/>
          <p:nvPr/>
        </p:nvSpPr>
        <p:spPr>
          <a:xfrm>
            <a:off x="2819400" y="228600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</a:endParaRPr>
          </a:p>
        </p:txBody>
      </p:sp>
      <p:sp>
        <p:nvSpPr>
          <p:cNvPr id="19486" name="矩形 19485"/>
          <p:cNvSpPr/>
          <p:nvPr/>
        </p:nvSpPr>
        <p:spPr>
          <a:xfrm>
            <a:off x="2383155" y="3444240"/>
            <a:ext cx="28194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“其势如千军万马，互相挤着、撞着、推推搡搡、前呼后拥，撞向石壁，排排黄浪霎时碎成堆堆白雪。”“凝重”“猛烈”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488" name="矩形 19487"/>
          <p:cNvSpPr/>
          <p:nvPr/>
        </p:nvSpPr>
        <p:spPr>
          <a:xfrm>
            <a:off x="5355590" y="3366770"/>
            <a:ext cx="327660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2" charset="2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“龙槽”“深不可测”；大水“向龙槽隆隆冲去”时“被跌得粉碎，碎成点，碎成雾”，大水“向两边涌去”时，“平平的，大大的，如飞毯抖落”，“如钢板出轧”。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489" name="文本框 19488"/>
          <p:cNvSpPr txBox="1"/>
          <p:nvPr/>
        </p:nvSpPr>
        <p:spPr>
          <a:xfrm>
            <a:off x="8077200" y="381000"/>
            <a:ext cx="64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>
                <a:latin typeface="Arial" panose="020B0604020202020204" pitchFamily="34" charset="0"/>
                <a:hlinkClick r:id="rId2"/>
              </a:rPr>
              <a:t>视频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4742815" y="252119"/>
            <a:ext cx="1477010" cy="772136"/>
            <a:chOff x="1309009" y="2422670"/>
            <a:chExt cx="889080" cy="772001"/>
          </a:xfrm>
        </p:grpSpPr>
        <p:sp>
          <p:nvSpPr>
            <p:cNvPr id="2" name="矩形 1"/>
            <p:cNvSpPr/>
            <p:nvPr>
              <p:custDataLst>
                <p:tags r:id="rId4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0" grpId="0"/>
      <p:bldP spid="19481" grpId="0"/>
      <p:bldP spid="19482" grpId="0"/>
      <p:bldP spid="19484" grpId="0"/>
      <p:bldP spid="19486" grpId="0"/>
      <p:bldP spid="19488" grpId="0"/>
    </p:bldLst>
  </p:timing>
</p:sld>
</file>

<file path=ppt/tags/tag1.xml><?xml version="1.0" encoding="utf-8"?>
<p:tagLst xmlns:p="http://schemas.openxmlformats.org/presentationml/2006/main">
  <p:tag name="MH" val="20150925142203"/>
  <p:tag name="MH_LIBRARY" val="GRAPHIC"/>
  <p:tag name="MH_ORDER" val="图片 6"/>
  <p:tag name="KSO_WM_TAG_VERSION" val="1.0"/>
  <p:tag name="KSO_WM_BEAUTIFY_FLAG" val="#wm#"/>
  <p:tag name="KSO_WM_UNIT_TYPE" val="i"/>
  <p:tag name="KSO_WM_UNIT_ID" val="258*i*0"/>
  <p:tag name="KSO_WM_TEMPLATE_CATEGORY" val="custom"/>
  <p:tag name="KSO_WM_TEMPLATE_INDEX" val="160115"/>
</p:tagLst>
</file>

<file path=ppt/tags/tag1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l_h_f"/>
  <p:tag name="KSO_WM_UNIT_INDEX" val="1_1_1"/>
  <p:tag name="KSO_WM_UNIT_ID" val="custom596_6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2324</Words>
  <Application>WPS 演示</Application>
  <PresentationFormat>宽屏</PresentationFormat>
  <Paragraphs>157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幼圆</vt:lpstr>
      <vt:lpstr>微软雅黑</vt:lpstr>
      <vt:lpstr>华文中宋</vt:lpstr>
      <vt:lpstr>华文行楷</vt:lpstr>
      <vt:lpstr>黑体</vt:lpstr>
      <vt:lpstr>华文楷体</vt:lpstr>
      <vt:lpstr>方正行楷简体</vt:lpstr>
      <vt:lpstr>楷体</vt:lpstr>
      <vt:lpstr>华康楷体W5-A</vt:lpstr>
      <vt:lpstr>Wingdings 2</vt:lpstr>
      <vt:lpstr>华文新魏</vt:lpstr>
      <vt:lpstr>Calibri</vt:lpstr>
      <vt:lpstr>Arial Unicode MS</vt:lpstr>
      <vt:lpstr>Wingdings</vt:lpstr>
      <vt:lpstr>Office 主题</vt:lpstr>
      <vt:lpstr>壶 口 瀑 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Administrator</cp:lastModifiedBy>
  <cp:revision>239</cp:revision>
  <dcterms:created xsi:type="dcterms:W3CDTF">2015-11-16T01:00:00Z</dcterms:created>
  <dcterms:modified xsi:type="dcterms:W3CDTF">2018-12-16T06:22:34Z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